
<file path=[Content_Types].xml><?xml version="1.0" encoding="utf-8"?>
<Types xmlns="http://schemas.openxmlformats.org/package/2006/content-types">
  <Default Extension="bin" ContentType="audio/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Lst>
  <p:notesMasterIdLst>
    <p:notesMasterId r:id="rId18"/>
  </p:notesMasterIdLst>
  <p:sldIdLst>
    <p:sldId id="256" r:id="rId5"/>
    <p:sldId id="294" r:id="rId6"/>
    <p:sldId id="538" r:id="rId7"/>
    <p:sldId id="549" r:id="rId8"/>
    <p:sldId id="533" r:id="rId9"/>
    <p:sldId id="535" r:id="rId10"/>
    <p:sldId id="537" r:id="rId11"/>
    <p:sldId id="547" r:id="rId12"/>
    <p:sldId id="546" r:id="rId13"/>
    <p:sldId id="548" r:id="rId14"/>
    <p:sldId id="544" r:id="rId15"/>
    <p:sldId id="543" r:id="rId16"/>
    <p:sldId id="48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9F4"/>
    <a:srgbClr val="EDF2F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BDCF01-D1D9-4BF5-AF81-8E7F250F8B8F}" v="3" dt="2022-04-17T14:43:34.8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620" autoAdjust="0"/>
    <p:restoredTop sz="86174" autoAdjust="0"/>
  </p:normalViewPr>
  <p:slideViewPr>
    <p:cSldViewPr snapToGrid="0" snapToObjects="1">
      <p:cViewPr varScale="1">
        <p:scale>
          <a:sx n="79" d="100"/>
          <a:sy n="79" d="100"/>
        </p:scale>
        <p:origin x="989"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szhao" userId="7595ab38-e62b-4354-8b78-5176eb472750" providerId="ADAL" clId="{BDE2E660-8093-4A10-904E-A50CAB73F252}"/>
    <pc:docChg chg="modSld">
      <pc:chgData name="xszhao" userId="7595ab38-e62b-4354-8b78-5176eb472750" providerId="ADAL" clId="{BDE2E660-8093-4A10-904E-A50CAB73F252}" dt="2021-07-04T04:18:39.595" v="157" actId="1035"/>
      <pc:docMkLst>
        <pc:docMk/>
      </pc:docMkLst>
      <pc:sldChg chg="delSp modSp mod">
        <pc:chgData name="xszhao" userId="7595ab38-e62b-4354-8b78-5176eb472750" providerId="ADAL" clId="{BDE2E660-8093-4A10-904E-A50CAB73F252}" dt="2021-07-04T04:18:39.595" v="157" actId="1035"/>
        <pc:sldMkLst>
          <pc:docMk/>
          <pc:sldMk cId="3690093879" sldId="256"/>
        </pc:sldMkLst>
        <pc:spChg chg="mod">
          <ac:chgData name="xszhao" userId="7595ab38-e62b-4354-8b78-5176eb472750" providerId="ADAL" clId="{BDE2E660-8093-4A10-904E-A50CAB73F252}" dt="2021-07-04T04:18:14.884" v="138" actId="20577"/>
          <ac:spMkLst>
            <pc:docMk/>
            <pc:sldMk cId="3690093879" sldId="256"/>
            <ac:spMk id="3" creationId="{00000000-0000-0000-0000-000000000000}"/>
          </ac:spMkLst>
        </pc:spChg>
        <pc:picChg chg="mod">
          <ac:chgData name="xszhao" userId="7595ab38-e62b-4354-8b78-5176eb472750" providerId="ADAL" clId="{BDE2E660-8093-4A10-904E-A50CAB73F252}" dt="2021-07-04T04:18:39.595" v="157" actId="1035"/>
          <ac:picMkLst>
            <pc:docMk/>
            <pc:sldMk cId="3690093879" sldId="256"/>
            <ac:picMk id="9" creationId="{2AF3BA49-D19E-4DA6-A090-B8FD8873EA41}"/>
          </ac:picMkLst>
        </pc:picChg>
        <pc:picChg chg="del">
          <ac:chgData name="xszhao" userId="7595ab38-e62b-4354-8b78-5176eb472750" providerId="ADAL" clId="{BDE2E660-8093-4A10-904E-A50CAB73F252}" dt="2021-07-04T04:18:25.368" v="140" actId="478"/>
          <ac:picMkLst>
            <pc:docMk/>
            <pc:sldMk cId="3690093879" sldId="256"/>
            <ac:picMk id="11" creationId="{00000000-0000-0000-0000-000000000000}"/>
          </ac:picMkLst>
        </pc:picChg>
      </pc:sldChg>
    </pc:docChg>
  </pc:docChgLst>
  <pc:docChgLst>
    <pc:chgData name="xszhao" userId="7595ab38-e62b-4354-8b78-5176eb472750" providerId="ADAL" clId="{0A972329-9D13-4D4B-A46C-F9B7F31E489E}"/>
    <pc:docChg chg="undo custSel modSld">
      <pc:chgData name="xszhao" userId="7595ab38-e62b-4354-8b78-5176eb472750" providerId="ADAL" clId="{0A972329-9D13-4D4B-A46C-F9B7F31E489E}" dt="2021-07-08T08:50:36.396" v="79" actId="20577"/>
      <pc:docMkLst>
        <pc:docMk/>
      </pc:docMkLst>
      <pc:sldChg chg="modSp mod">
        <pc:chgData name="xszhao" userId="7595ab38-e62b-4354-8b78-5176eb472750" providerId="ADAL" clId="{0A972329-9D13-4D4B-A46C-F9B7F31E489E}" dt="2021-07-08T08:50:36.396" v="79" actId="20577"/>
        <pc:sldMkLst>
          <pc:docMk/>
          <pc:sldMk cId="1429187777" sldId="537"/>
        </pc:sldMkLst>
        <pc:spChg chg="mod">
          <ac:chgData name="xszhao" userId="7595ab38-e62b-4354-8b78-5176eb472750" providerId="ADAL" clId="{0A972329-9D13-4D4B-A46C-F9B7F31E489E}" dt="2021-07-08T08:50:36.396" v="79" actId="20577"/>
          <ac:spMkLst>
            <pc:docMk/>
            <pc:sldMk cId="1429187777" sldId="537"/>
            <ac:spMk id="23" creationId="{00000000-0000-0000-0000-000000000000}"/>
          </ac:spMkLst>
        </pc:spChg>
      </pc:sldChg>
      <pc:sldChg chg="modSp mod">
        <pc:chgData name="xszhao" userId="7595ab38-e62b-4354-8b78-5176eb472750" providerId="ADAL" clId="{0A972329-9D13-4D4B-A46C-F9B7F31E489E}" dt="2021-07-08T08:49:14.728" v="22" actId="20577"/>
        <pc:sldMkLst>
          <pc:docMk/>
          <pc:sldMk cId="15539839" sldId="540"/>
        </pc:sldMkLst>
        <pc:spChg chg="mod">
          <ac:chgData name="xszhao" userId="7595ab38-e62b-4354-8b78-5176eb472750" providerId="ADAL" clId="{0A972329-9D13-4D4B-A46C-F9B7F31E489E}" dt="2021-07-08T08:49:14.728" v="22" actId="20577"/>
          <ac:spMkLst>
            <pc:docMk/>
            <pc:sldMk cId="15539839" sldId="540"/>
            <ac:spMk id="23" creationId="{00000000-0000-0000-0000-000000000000}"/>
          </ac:spMkLst>
        </pc:spChg>
        <pc:graphicFrameChg chg="modGraphic">
          <ac:chgData name="xszhao" userId="7595ab38-e62b-4354-8b78-5176eb472750" providerId="ADAL" clId="{0A972329-9D13-4D4B-A46C-F9B7F31E489E}" dt="2021-07-08T08:48:46.593" v="4" actId="207"/>
          <ac:graphicFrameMkLst>
            <pc:docMk/>
            <pc:sldMk cId="15539839" sldId="540"/>
            <ac:graphicFrameMk id="2" creationId="{20DB1391-A02E-F94A-B72E-B334C758E200}"/>
          </ac:graphicFrameMkLst>
        </pc:graphicFrameChg>
      </pc:sldChg>
    </pc:docChg>
  </pc:docChgLst>
  <pc:docChgLst>
    <pc:chgData name="xszhao" userId="7595ab38-e62b-4354-8b78-5176eb472750" providerId="ADAL" clId="{223FAF99-B14E-49CA-A147-C26576FD73B8}"/>
    <pc:docChg chg="modSld">
      <pc:chgData name="xszhao" userId="7595ab38-e62b-4354-8b78-5176eb472750" providerId="ADAL" clId="{223FAF99-B14E-49CA-A147-C26576FD73B8}" dt="2021-07-04T04:21:51.567" v="29" actId="20577"/>
      <pc:docMkLst>
        <pc:docMk/>
      </pc:docMkLst>
      <pc:sldChg chg="modSp mod">
        <pc:chgData name="xszhao" userId="7595ab38-e62b-4354-8b78-5176eb472750" providerId="ADAL" clId="{223FAF99-B14E-49CA-A147-C26576FD73B8}" dt="2021-07-04T04:21:51.567" v="29" actId="20577"/>
        <pc:sldMkLst>
          <pc:docMk/>
          <pc:sldMk cId="3690093879" sldId="256"/>
        </pc:sldMkLst>
        <pc:spChg chg="mod">
          <ac:chgData name="xszhao" userId="7595ab38-e62b-4354-8b78-5176eb472750" providerId="ADAL" clId="{223FAF99-B14E-49CA-A147-C26576FD73B8}" dt="2021-07-04T04:21:28.587" v="27" actId="20577"/>
          <ac:spMkLst>
            <pc:docMk/>
            <pc:sldMk cId="3690093879" sldId="256"/>
            <ac:spMk id="2" creationId="{00000000-0000-0000-0000-000000000000}"/>
          </ac:spMkLst>
        </pc:spChg>
        <pc:spChg chg="mod">
          <ac:chgData name="xszhao" userId="7595ab38-e62b-4354-8b78-5176eb472750" providerId="ADAL" clId="{223FAF99-B14E-49CA-A147-C26576FD73B8}" dt="2021-07-04T04:21:51.567" v="29" actId="20577"/>
          <ac:spMkLst>
            <pc:docMk/>
            <pc:sldMk cId="3690093879" sldId="256"/>
            <ac:spMk id="3" creationId="{00000000-0000-0000-0000-000000000000}"/>
          </ac:spMkLst>
        </pc:spChg>
      </pc:sldChg>
    </pc:docChg>
  </pc:docChgLst>
  <pc:docChgLst>
    <pc:chgData name="xszhao Zhao Xinshu" userId="7595ab38-e62b-4354-8b78-5176eb472750" providerId="ADAL" clId="{D2BDCF01-D1D9-4BF5-AF81-8E7F250F8B8F}"/>
    <pc:docChg chg="custSel modSld">
      <pc:chgData name="xszhao Zhao Xinshu" userId="7595ab38-e62b-4354-8b78-5176eb472750" providerId="ADAL" clId="{D2BDCF01-D1D9-4BF5-AF81-8E7F250F8B8F}" dt="2022-04-17T14:43:34.858" v="15" actId="1076"/>
      <pc:docMkLst>
        <pc:docMk/>
      </pc:docMkLst>
      <pc:sldChg chg="modSp mod">
        <pc:chgData name="xszhao Zhao Xinshu" userId="7595ab38-e62b-4354-8b78-5176eb472750" providerId="ADAL" clId="{D2BDCF01-D1D9-4BF5-AF81-8E7F250F8B8F}" dt="2022-04-17T14:43:34.858" v="15" actId="1076"/>
        <pc:sldMkLst>
          <pc:docMk/>
          <pc:sldMk cId="3690093879" sldId="256"/>
        </pc:sldMkLst>
        <pc:spChg chg="mod">
          <ac:chgData name="xszhao Zhao Xinshu" userId="7595ab38-e62b-4354-8b78-5176eb472750" providerId="ADAL" clId="{D2BDCF01-D1D9-4BF5-AF81-8E7F250F8B8F}" dt="2022-04-17T14:43:11.079" v="13"/>
          <ac:spMkLst>
            <pc:docMk/>
            <pc:sldMk cId="3690093879" sldId="256"/>
            <ac:spMk id="3" creationId="{00000000-0000-0000-0000-000000000000}"/>
          </ac:spMkLst>
        </pc:spChg>
        <pc:picChg chg="mod">
          <ac:chgData name="xszhao Zhao Xinshu" userId="7595ab38-e62b-4354-8b78-5176eb472750" providerId="ADAL" clId="{D2BDCF01-D1D9-4BF5-AF81-8E7F250F8B8F}" dt="2022-04-17T14:43:34.858" v="15" actId="1076"/>
          <ac:picMkLst>
            <pc:docMk/>
            <pc:sldMk cId="3690093879" sldId="256"/>
            <ac:picMk id="9" creationId="{2AF3BA49-D19E-4DA6-A090-B8FD8873EA41}"/>
          </ac:picMkLst>
        </pc:picChg>
      </pc:sldChg>
    </pc:docChg>
  </pc:docChgLst>
  <pc:docChgLst>
    <pc:chgData name="xszhao" userId="7595ab38-e62b-4354-8b78-5176eb472750" providerId="ADAL" clId="{F92E67D5-C4FF-445D-A25F-7392B036D3FD}"/>
    <pc:docChg chg="modSld">
      <pc:chgData name="xszhao" userId="7595ab38-e62b-4354-8b78-5176eb472750" providerId="ADAL" clId="{F92E67D5-C4FF-445D-A25F-7392B036D3FD}" dt="2021-07-04T04:30:15.166" v="48" actId="20577"/>
      <pc:docMkLst>
        <pc:docMk/>
      </pc:docMkLst>
      <pc:sldChg chg="modSp mod">
        <pc:chgData name="xszhao" userId="7595ab38-e62b-4354-8b78-5176eb472750" providerId="ADAL" clId="{F92E67D5-C4FF-445D-A25F-7392B036D3FD}" dt="2021-07-04T04:30:15.166" v="48" actId="20577"/>
        <pc:sldMkLst>
          <pc:docMk/>
          <pc:sldMk cId="3690093879" sldId="256"/>
        </pc:sldMkLst>
        <pc:spChg chg="mod">
          <ac:chgData name="xszhao" userId="7595ab38-e62b-4354-8b78-5176eb472750" providerId="ADAL" clId="{F92E67D5-C4FF-445D-A25F-7392B036D3FD}" dt="2021-07-04T04:30:15.166" v="48" actId="20577"/>
          <ac:spMkLst>
            <pc:docMk/>
            <pc:sldMk cId="3690093879"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C4226F-0B45-AD4D-992A-5BC2FB865973}" type="datetimeFigureOut">
              <a:rPr lang="en-US" smtClean="0"/>
              <a:t>4/17/2022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877269-4CFB-704D-808E-D5667A9180C8}" type="slidenum">
              <a:rPr lang="en-US" smtClean="0"/>
              <a:t>‹#›</a:t>
            </a:fld>
            <a:endParaRPr lang="en-US" dirty="0"/>
          </a:p>
        </p:txBody>
      </p:sp>
    </p:spTree>
    <p:extLst>
      <p:ext uri="{BB962C8B-B14F-4D97-AF65-F5344CB8AC3E}">
        <p14:creationId xmlns:p14="http://schemas.microsoft.com/office/powerpoint/2010/main" val="6972293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AA877269-4CFB-704D-808E-D5667A9180C8}" type="slidenum">
              <a:rPr lang="en-US" smtClean="0"/>
              <a:t>1</a:t>
            </a:fld>
            <a:endParaRPr lang="en-US" dirty="0"/>
          </a:p>
        </p:txBody>
      </p:sp>
    </p:spTree>
    <p:extLst>
      <p:ext uri="{BB962C8B-B14F-4D97-AF65-F5344CB8AC3E}">
        <p14:creationId xmlns:p14="http://schemas.microsoft.com/office/powerpoint/2010/main" val="1286396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2</a:t>
            </a:fld>
            <a:endParaRPr lang="zh-HK" altLang="en-US"/>
          </a:p>
        </p:txBody>
      </p:sp>
    </p:spTree>
    <p:extLst>
      <p:ext uri="{BB962C8B-B14F-4D97-AF65-F5344CB8AC3E}">
        <p14:creationId xmlns:p14="http://schemas.microsoft.com/office/powerpoint/2010/main" val="2651825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3</a:t>
            </a:fld>
            <a:endParaRPr lang="zh-HK" altLang="en-US"/>
          </a:p>
        </p:txBody>
      </p:sp>
    </p:spTree>
    <p:extLst>
      <p:ext uri="{BB962C8B-B14F-4D97-AF65-F5344CB8AC3E}">
        <p14:creationId xmlns:p14="http://schemas.microsoft.com/office/powerpoint/2010/main" val="2037333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4</a:t>
            </a:fld>
            <a:endParaRPr lang="zh-HK" altLang="en-US"/>
          </a:p>
        </p:txBody>
      </p:sp>
    </p:spTree>
    <p:extLst>
      <p:ext uri="{BB962C8B-B14F-4D97-AF65-F5344CB8AC3E}">
        <p14:creationId xmlns:p14="http://schemas.microsoft.com/office/powerpoint/2010/main" val="2300079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5</a:t>
            </a:fld>
            <a:endParaRPr lang="zh-HK" altLang="en-US"/>
          </a:p>
        </p:txBody>
      </p:sp>
    </p:spTree>
    <p:extLst>
      <p:ext uri="{BB962C8B-B14F-4D97-AF65-F5344CB8AC3E}">
        <p14:creationId xmlns:p14="http://schemas.microsoft.com/office/powerpoint/2010/main" val="3037861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6</a:t>
            </a:fld>
            <a:endParaRPr lang="zh-HK" altLang="en-US"/>
          </a:p>
        </p:txBody>
      </p:sp>
    </p:spTree>
    <p:extLst>
      <p:ext uri="{BB962C8B-B14F-4D97-AF65-F5344CB8AC3E}">
        <p14:creationId xmlns:p14="http://schemas.microsoft.com/office/powerpoint/2010/main" val="882993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7</a:t>
            </a:fld>
            <a:endParaRPr lang="zh-HK" altLang="en-US"/>
          </a:p>
        </p:txBody>
      </p:sp>
    </p:spTree>
    <p:extLst>
      <p:ext uri="{BB962C8B-B14F-4D97-AF65-F5344CB8AC3E}">
        <p14:creationId xmlns:p14="http://schemas.microsoft.com/office/powerpoint/2010/main" val="3196549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8</a:t>
            </a:fld>
            <a:endParaRPr lang="zh-HK" altLang="en-US"/>
          </a:p>
        </p:txBody>
      </p:sp>
    </p:spTree>
    <p:extLst>
      <p:ext uri="{BB962C8B-B14F-4D97-AF65-F5344CB8AC3E}">
        <p14:creationId xmlns:p14="http://schemas.microsoft.com/office/powerpoint/2010/main" val="489838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9</a:t>
            </a:fld>
            <a:endParaRPr lang="zh-HK" altLang="en-US"/>
          </a:p>
        </p:txBody>
      </p:sp>
    </p:spTree>
    <p:extLst>
      <p:ext uri="{BB962C8B-B14F-4D97-AF65-F5344CB8AC3E}">
        <p14:creationId xmlns:p14="http://schemas.microsoft.com/office/powerpoint/2010/main" val="1269561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10</a:t>
            </a:fld>
            <a:endParaRPr lang="zh-HK" altLang="en-US"/>
          </a:p>
        </p:txBody>
      </p:sp>
    </p:spTree>
    <p:extLst>
      <p:ext uri="{BB962C8B-B14F-4D97-AF65-F5344CB8AC3E}">
        <p14:creationId xmlns:p14="http://schemas.microsoft.com/office/powerpoint/2010/main" val="3070702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11</a:t>
            </a:fld>
            <a:endParaRPr lang="zh-HK" altLang="en-US"/>
          </a:p>
        </p:txBody>
      </p:sp>
    </p:spTree>
    <p:extLst>
      <p:ext uri="{BB962C8B-B14F-4D97-AF65-F5344CB8AC3E}">
        <p14:creationId xmlns:p14="http://schemas.microsoft.com/office/powerpoint/2010/main" val="263790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B42E5FFF-2DEA-43A2-8EE1-C15ACADBDCA6}" type="slidenum">
              <a:rPr lang="zh-HK" altLang="en-US" smtClean="0"/>
              <a:t>12</a:t>
            </a:fld>
            <a:endParaRPr lang="zh-HK" altLang="en-US"/>
          </a:p>
        </p:txBody>
      </p:sp>
    </p:spTree>
    <p:extLst>
      <p:ext uri="{BB962C8B-B14F-4D97-AF65-F5344CB8AC3E}">
        <p14:creationId xmlns:p14="http://schemas.microsoft.com/office/powerpoint/2010/main" val="1186327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2515036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343060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168540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3278377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3599445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2402130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1347283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2295721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2709731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139564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8F24D-EB19-4AE0-B015-2BEA6D5224F2}" type="datetimeFigureOut">
              <a:rPr lang="en-US" smtClean="0"/>
              <a:t>4/17/2022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2619733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78F24D-EB19-4AE0-B015-2BEA6D5224F2}" type="datetimeFigureOut">
              <a:rPr lang="en-US" smtClean="0"/>
              <a:t>4/17/2022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0D9BD3-E57B-4194-A545-2804EB95D970}" type="slidenum">
              <a:rPr lang="en-US" smtClean="0"/>
              <a:t>‹#›</a:t>
            </a:fld>
            <a:endParaRPr lang="en-US" dirty="0"/>
          </a:p>
        </p:txBody>
      </p:sp>
    </p:spTree>
    <p:extLst>
      <p:ext uri="{BB962C8B-B14F-4D97-AF65-F5344CB8AC3E}">
        <p14:creationId xmlns:p14="http://schemas.microsoft.com/office/powerpoint/2010/main" val="78082388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umac.zoom.us/j/96620592081"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hyperlink" Target="https://urldefense.proofpoint.com/v2/url?u=https-3A__drive.google.com_file_d_1LyluTz-5F2dvDDmlNkMstt0SXkVn5Y5dfp_view&amp;d=DwMFaQ&amp;c=KXXihdR8fRNGFkKiMQzstu-8MbOxd1NuZkcSBymGmgo&amp;r=WNd5POyIKHGhQ0oyDHZS9w&amp;m=7m1_XXJ3VN2i-lDNMOKYd1aP0JvaNwuVi781MVd5JE0&amp;s=iel3v1iYFNvl4Exjfgocc0RO93DQcSusZdWFQZMnppc&amp;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bin"/><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031" y="375496"/>
            <a:ext cx="7633937" cy="2063427"/>
          </a:xfrm>
        </p:spPr>
        <p:txBody>
          <a:bodyPr>
            <a:normAutofit fontScale="90000"/>
          </a:bodyPr>
          <a:lstStyle/>
          <a:p>
            <a:pPr>
              <a:tabLst>
                <a:tab pos="2801938" algn="l"/>
              </a:tabLst>
            </a:pPr>
            <a:r>
              <a:rPr lang="en-US" altLang="zh-TW" b="1" dirty="0"/>
              <a:t>First-Person Influences on Third-Person Perceptions</a:t>
            </a:r>
            <a:br>
              <a:rPr lang="en-US" altLang="zh-CN" sz="2800" b="1" dirty="0">
                <a:ea typeface="STKaiti" pitchFamily="2" charset="-122"/>
                <a:cs typeface="Times New Roman" panose="02020603050405020304" pitchFamily="18" charset="0"/>
              </a:rPr>
            </a:br>
            <a:br>
              <a:rPr lang="en-US" altLang="zh-CN" sz="2800" b="1" dirty="0">
                <a:ea typeface="STKaiti" pitchFamily="2" charset="-122"/>
                <a:cs typeface="Times New Roman" panose="02020603050405020304" pitchFamily="18" charset="0"/>
              </a:rPr>
            </a:br>
            <a:br>
              <a:rPr lang="en-US" altLang="zh-CN" sz="800" b="1" dirty="0">
                <a:ea typeface="STKaiti" pitchFamily="2" charset="-122"/>
                <a:cs typeface="Times New Roman" panose="02020603050405020304" pitchFamily="18" charset="0"/>
              </a:rPr>
            </a:br>
            <a:br>
              <a:rPr lang="en-US" altLang="zh-CN" sz="800" b="1" dirty="0">
                <a:ea typeface="STKaiti" pitchFamily="2" charset="-122"/>
                <a:cs typeface="Times New Roman" panose="02020603050405020304" pitchFamily="18" charset="0"/>
              </a:rPr>
            </a:br>
            <a:endParaRPr lang="en-US" sz="2400" b="1" dirty="0">
              <a:ea typeface="STKaiti" pitchFamily="2" charset="-122"/>
              <a:cs typeface="Times New Roman" panose="02020603050405020304" pitchFamily="18" charset="0"/>
            </a:endParaRPr>
          </a:p>
        </p:txBody>
      </p:sp>
      <p:sp>
        <p:nvSpPr>
          <p:cNvPr id="3" name="Subtitle 2"/>
          <p:cNvSpPr>
            <a:spLocks noGrp="1"/>
          </p:cNvSpPr>
          <p:nvPr>
            <p:ph type="subTitle" idx="1"/>
          </p:nvPr>
        </p:nvSpPr>
        <p:spPr>
          <a:xfrm>
            <a:off x="-19288" y="1940560"/>
            <a:ext cx="9127076" cy="4874215"/>
          </a:xfrm>
        </p:spPr>
        <p:txBody>
          <a:bodyPr>
            <a:normAutofit/>
          </a:bodyPr>
          <a:lstStyle/>
          <a:p>
            <a:r>
              <a:rPr lang="en-US" sz="2000" dirty="0" err="1">
                <a:solidFill>
                  <a:schemeClr val="tx1"/>
                </a:solidFill>
              </a:rPr>
              <a:t>Xinshu</a:t>
            </a:r>
            <a:r>
              <a:rPr lang="en-US" sz="2000" dirty="0">
                <a:solidFill>
                  <a:schemeClr val="tx1"/>
                </a:solidFill>
              </a:rPr>
              <a:t> ZHAO, </a:t>
            </a:r>
            <a:r>
              <a:rPr lang="en-US" sz="2000" dirty="0" err="1">
                <a:solidFill>
                  <a:schemeClr val="tx1"/>
                </a:solidFill>
              </a:rPr>
              <a:t>Xudong</a:t>
            </a:r>
            <a:r>
              <a:rPr lang="en-US" sz="2000" dirty="0">
                <a:solidFill>
                  <a:schemeClr val="tx1"/>
                </a:solidFill>
              </a:rPr>
              <a:t> LIU, Yue Selene CHEN, </a:t>
            </a:r>
          </a:p>
          <a:p>
            <a:r>
              <a:rPr lang="en-US" sz="2000" dirty="0">
                <a:solidFill>
                  <a:schemeClr val="tx1"/>
                </a:solidFill>
              </a:rPr>
              <a:t>Wen Aquamarine JIAO, Song Harris AO, </a:t>
            </a:r>
            <a:r>
              <a:rPr lang="en-US" sz="2000" dirty="0" err="1">
                <a:solidFill>
                  <a:schemeClr val="tx1"/>
                </a:solidFill>
              </a:rPr>
              <a:t>Fuyuan</a:t>
            </a:r>
            <a:r>
              <a:rPr lang="en-US" sz="2000" dirty="0">
                <a:solidFill>
                  <a:schemeClr val="tx1"/>
                </a:solidFill>
              </a:rPr>
              <a:t> SHEN, </a:t>
            </a:r>
            <a:r>
              <a:rPr lang="en-US" sz="2000" dirty="0" err="1">
                <a:solidFill>
                  <a:schemeClr val="tx1"/>
                </a:solidFill>
              </a:rPr>
              <a:t>Zhilong</a:t>
            </a:r>
            <a:r>
              <a:rPr lang="en-US" sz="2000" dirty="0">
                <a:solidFill>
                  <a:schemeClr val="tx1"/>
                </a:solidFill>
              </a:rPr>
              <a:t> George ZHAO</a:t>
            </a:r>
          </a:p>
          <a:p>
            <a:r>
              <a:rPr lang="en-US" altLang="zh-CN" sz="1800" u="sng" dirty="0">
                <a:solidFill>
                  <a:schemeClr val="tx1"/>
                </a:solidFill>
              </a:rPr>
              <a:t>xsz</a:t>
            </a:r>
            <a:r>
              <a:rPr lang="en-US" sz="1800" u="sng" dirty="0">
                <a:solidFill>
                  <a:schemeClr val="tx1"/>
                </a:solidFill>
              </a:rPr>
              <a:t>hao@um.edu.mo</a:t>
            </a:r>
          </a:p>
          <a:p>
            <a:endParaRPr lang="en-US" sz="1800" u="sng" dirty="0">
              <a:solidFill>
                <a:schemeClr val="tx1"/>
              </a:solidFill>
            </a:endParaRPr>
          </a:p>
          <a:p>
            <a:r>
              <a:rPr lang="en-US" altLang="zh-CN" sz="1800" b="1" dirty="0">
                <a:solidFill>
                  <a:schemeClr val="tx1"/>
                </a:solidFill>
              </a:rPr>
              <a:t>Department of Communication, Faculty of Social Sciences, University of Macau</a:t>
            </a:r>
            <a:endParaRPr lang="en-US" altLang="zh-CN" sz="1800" dirty="0">
              <a:solidFill>
                <a:schemeClr val="tx1"/>
              </a:solidFill>
              <a:latin typeface="STKaiti" panose="02010600040101010101" pitchFamily="2" charset="-122"/>
              <a:ea typeface="STKaiti" panose="02010600040101010101" pitchFamily="2" charset="-122"/>
            </a:endParaRPr>
          </a:p>
          <a:p>
            <a:r>
              <a:rPr lang="zh-CN" altLang="en-US" sz="1800" b="1" dirty="0">
                <a:solidFill>
                  <a:schemeClr val="tx1"/>
                </a:solidFill>
                <a:latin typeface="STKaiti" panose="02010600040101010101" pitchFamily="2" charset="-122"/>
                <a:ea typeface="STKaiti" panose="02010600040101010101" pitchFamily="2" charset="-122"/>
              </a:rPr>
              <a:t>澳門大學 社會科學學院 傳播系</a:t>
            </a:r>
            <a:endParaRPr lang="en-US" altLang="zh-CN" sz="1800" b="1" dirty="0">
              <a:solidFill>
                <a:schemeClr val="tx1"/>
              </a:solidFill>
              <a:latin typeface="STKaiti" panose="02010600040101010101" pitchFamily="2" charset="-122"/>
              <a:ea typeface="STKaiti" panose="02010600040101010101" pitchFamily="2" charset="-122"/>
            </a:endParaRPr>
          </a:p>
          <a:p>
            <a:r>
              <a:rPr lang="en-US" altLang="zh-CN" sz="2400" b="1" dirty="0">
                <a:solidFill>
                  <a:schemeClr val="tx1"/>
                </a:solidFill>
              </a:rPr>
              <a:t>International Communication Association (ICA)</a:t>
            </a:r>
          </a:p>
          <a:p>
            <a:r>
              <a:rPr lang="en-GB" altLang="zh-TW" sz="2200" b="1" dirty="0">
                <a:solidFill>
                  <a:schemeClr val="tx1"/>
                </a:solidFill>
              </a:rPr>
              <a:t>Division: Journalism Studies</a:t>
            </a:r>
          </a:p>
          <a:p>
            <a:r>
              <a:rPr lang="en-US" altLang="zh-CN" sz="2000" dirty="0">
                <a:solidFill>
                  <a:schemeClr val="tx1"/>
                </a:solidFill>
                <a:ea typeface="STKaiti" panose="02010600040101010101" pitchFamily="2" charset="-122"/>
                <a:cs typeface="Times New Roman" panose="02020603050405020304" pitchFamily="18" charset="0"/>
              </a:rPr>
              <a:t>11 AM, 17 April 2022, Macau </a:t>
            </a:r>
          </a:p>
          <a:p>
            <a:r>
              <a:rPr lang="en-US" altLang="zh-CN" sz="2000" dirty="0">
                <a:solidFill>
                  <a:schemeClr val="tx1"/>
                </a:solidFill>
                <a:ea typeface="STKaiti" panose="02010600040101010101" pitchFamily="2" charset="-122"/>
                <a:cs typeface="Times New Roman" panose="02020603050405020304" pitchFamily="18" charset="0"/>
              </a:rPr>
              <a:t>Zoom Meeting ID</a:t>
            </a:r>
            <a:r>
              <a:rPr lang="zh-CN" altLang="en-US" sz="2000" dirty="0">
                <a:solidFill>
                  <a:schemeClr val="tx1"/>
                </a:solidFill>
                <a:ea typeface="STKaiti" panose="02010600040101010101" pitchFamily="2" charset="-122"/>
                <a:cs typeface="Times New Roman" panose="02020603050405020304" pitchFamily="18" charset="0"/>
              </a:rPr>
              <a:t>：</a:t>
            </a:r>
            <a:r>
              <a:rPr lang="en-US" altLang="zh-CN" sz="2000" dirty="0">
                <a:solidFill>
                  <a:schemeClr val="tx1"/>
                </a:solidFill>
                <a:ea typeface="STKaiti" panose="02010600040101010101" pitchFamily="2" charset="-122"/>
                <a:cs typeface="Times New Roman" panose="02020603050405020304" pitchFamily="18" charset="0"/>
              </a:rPr>
              <a:t>966 2059 2081</a:t>
            </a:r>
          </a:p>
          <a:p>
            <a:r>
              <a:rPr lang="en-US" altLang="zh-CN" sz="2000" dirty="0">
                <a:solidFill>
                  <a:schemeClr val="tx1"/>
                </a:solidFill>
                <a:ea typeface="STKaiti" panose="02010600040101010101" pitchFamily="2" charset="-122"/>
                <a:cs typeface="Times New Roman" panose="02020603050405020304" pitchFamily="18" charset="0"/>
                <a:hlinkClick r:id="rId3"/>
              </a:rPr>
              <a:t>https://umac.zoom.us/j/96620592081</a:t>
            </a:r>
            <a:r>
              <a:rPr lang="en-US" altLang="zh-CN" sz="2000" dirty="0">
                <a:solidFill>
                  <a:schemeClr val="tx1"/>
                </a:solidFill>
                <a:ea typeface="STKaiti" panose="02010600040101010101" pitchFamily="2" charset="-122"/>
                <a:cs typeface="Times New Roman" panose="02020603050405020304" pitchFamily="18" charset="0"/>
              </a:rPr>
              <a:t> </a:t>
            </a:r>
          </a:p>
          <a:p>
            <a:r>
              <a:rPr lang="en-US" sz="1800" kern="100" dirty="0">
                <a:solidFill>
                  <a:srgbClr val="231F20"/>
                </a:solidFill>
                <a:effectLst/>
                <a:latin typeface="Times New Roman" panose="02020603050405020304" pitchFamily="18" charset="0"/>
                <a:ea typeface="华文楷体" panose="02010600040101010101" pitchFamily="2" charset="-122"/>
              </a:rPr>
              <a:t>Recorded video available at  </a:t>
            </a:r>
            <a:r>
              <a:rPr lang="en-US" sz="1800" u="sng" kern="100" dirty="0">
                <a:solidFill>
                  <a:srgbClr val="0563C1"/>
                </a:solidFill>
                <a:effectLst/>
                <a:latin typeface="PMingLiU" panose="02020500000000000000" pitchFamily="18" charset="-120"/>
                <a:ea typeface="宋体" panose="02010600030101010101" pitchFamily="2" charset="-122"/>
                <a:hlinkClick r:id="rId4"/>
              </a:rPr>
              <a:t>https://drive.google.com/file/d/1LyluTz_2dvDDmlNkMstt0SXkVn5Y5dfp/view</a:t>
            </a:r>
            <a:endParaRPr lang="en-US" sz="1800" kern="100" dirty="0">
              <a:effectLst/>
              <a:latin typeface="Times New Roman" panose="02020603050405020304" pitchFamily="18" charset="0"/>
              <a:ea typeface="宋体" panose="02010600030101010101" pitchFamily="2" charset="-122"/>
            </a:endParaRPr>
          </a:p>
          <a:p>
            <a:endParaRPr lang="en-US" sz="2000" dirty="0">
              <a:solidFill>
                <a:schemeClr val="tx1"/>
              </a:solidFill>
              <a:ea typeface="STKaiti" panose="02010600040101010101" pitchFamily="2" charset="-122"/>
              <a:cs typeface="Times New Roman" panose="02020603050405020304" pitchFamily="18" charset="0"/>
            </a:endParaRPr>
          </a:p>
        </p:txBody>
      </p:sp>
      <p:pic>
        <p:nvPicPr>
          <p:cNvPr id="6" name="Picture 2" descr="D:\Dropbox\Photo\Head9.jpg"/>
          <p:cNvPicPr>
            <a:picLocks noChangeAspect="1" noChangeArrowheads="1"/>
          </p:cNvPicPr>
          <p:nvPr/>
        </p:nvPicPr>
        <p:blipFill>
          <a:blip r:embed="rId5"/>
          <a:srcRect/>
          <a:stretch>
            <a:fillRect/>
          </a:stretch>
        </p:blipFill>
        <p:spPr bwMode="auto">
          <a:xfrm>
            <a:off x="92279" y="114023"/>
            <a:ext cx="552934" cy="535655"/>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AutoShape 2" descr="Image result for 暨南大学 校徽"/>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HK" altLang="en-US"/>
          </a:p>
        </p:txBody>
      </p:sp>
      <p:sp>
        <p:nvSpPr>
          <p:cNvPr id="1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1</a:t>
            </a:fld>
            <a:endParaRPr lang="en-US" altLang="zh-CN" sz="1200" dirty="0">
              <a:solidFill>
                <a:srgbClr val="898989"/>
              </a:solidFill>
            </a:endParaRPr>
          </a:p>
        </p:txBody>
      </p:sp>
      <p:pic>
        <p:nvPicPr>
          <p:cNvPr id="9" name="Picture 2" descr="University of Macau Logo png transparent">
            <a:extLst>
              <a:ext uri="{FF2B5EF4-FFF2-40B4-BE49-F238E27FC236}">
                <a16:creationId xmlns:a16="http://schemas.microsoft.com/office/drawing/2014/main" id="{2AF3BA49-D19E-4DA6-A090-B8FD8873EA41}"/>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8200349" y="61938"/>
            <a:ext cx="822121" cy="822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0093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14632" y="573985"/>
            <a:ext cx="7199398" cy="584775"/>
          </a:xfrm>
          <a:prstGeom prst="rect">
            <a:avLst/>
          </a:prstGeom>
          <a:noFill/>
        </p:spPr>
        <p:txBody>
          <a:bodyPr wrap="square" rtlCol="0">
            <a:spAutoFit/>
          </a:bodyPr>
          <a:lstStyle/>
          <a:p>
            <a:pPr algn="ctr"/>
            <a:r>
              <a:rPr lang="en-US" sz="3200" b="1" dirty="0">
                <a:ea typeface="STKaiti" pitchFamily="2" charset="-122"/>
              </a:rPr>
              <a:t>	</a:t>
            </a:r>
            <a:r>
              <a:rPr lang="en-US" altLang="zh-CN" sz="3200" b="1" dirty="0">
                <a:ea typeface="STKaiti" pitchFamily="2" charset="-122"/>
              </a:rPr>
              <a:t>Introduction </a:t>
            </a:r>
            <a:endParaRPr lang="en-US" sz="3200" b="1" dirty="0">
              <a:ea typeface="STKaiti" pitchFamily="2" charset="-122"/>
            </a:endParaRPr>
          </a:p>
        </p:txBody>
      </p:sp>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2</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236" y="6170558"/>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88489" y="16850"/>
            <a:ext cx="738724" cy="738724"/>
          </a:xfrm>
          <a:prstGeom prst="rect">
            <a:avLst/>
          </a:prstGeom>
        </p:spPr>
      </p:pic>
      <p:sp>
        <p:nvSpPr>
          <p:cNvPr id="10" name="文本框 9">
            <a:extLst>
              <a:ext uri="{FF2B5EF4-FFF2-40B4-BE49-F238E27FC236}">
                <a16:creationId xmlns:a16="http://schemas.microsoft.com/office/drawing/2014/main" id="{2EFD9422-9F56-A345-942A-61FE50EF4700}"/>
              </a:ext>
            </a:extLst>
          </p:cNvPr>
          <p:cNvSpPr txBox="1"/>
          <p:nvPr/>
        </p:nvSpPr>
        <p:spPr>
          <a:xfrm>
            <a:off x="694500" y="1546150"/>
            <a:ext cx="7119257" cy="4462760"/>
          </a:xfrm>
          <a:prstGeom prst="rect">
            <a:avLst/>
          </a:prstGeom>
          <a:noFill/>
        </p:spPr>
        <p:txBody>
          <a:bodyPr wrap="square" rtlCol="0">
            <a:spAutoFit/>
          </a:bodyPr>
          <a:lstStyle/>
          <a:p>
            <a:pPr>
              <a:spcBef>
                <a:spcPts val="1200"/>
              </a:spcBef>
              <a:spcAft>
                <a:spcPts val="600"/>
              </a:spcAft>
            </a:pPr>
            <a:r>
              <a:rPr lang="en-US" altLang="zh-TW" dirty="0"/>
              <a:t>This study assessed the </a:t>
            </a:r>
            <a:r>
              <a:rPr lang="en-US" altLang="zh-TW" b="1" dirty="0"/>
              <a:t>third-person perceptions (TPP) </a:t>
            </a:r>
            <a:r>
              <a:rPr lang="en-US" altLang="zh-TW" dirty="0"/>
              <a:t>regarding </a:t>
            </a:r>
            <a:r>
              <a:rPr lang="en-US" altLang="zh-TW" b="1" dirty="0"/>
              <a:t>attitude and knowledge</a:t>
            </a:r>
            <a:r>
              <a:rPr lang="en-US" altLang="zh-TW" dirty="0"/>
              <a:t> among journalists in China and explored factors that may affect such perceptions.  </a:t>
            </a:r>
          </a:p>
          <a:p>
            <a:pPr>
              <a:spcBef>
                <a:spcPts val="1200"/>
              </a:spcBef>
              <a:spcAft>
                <a:spcPts val="600"/>
              </a:spcAft>
            </a:pPr>
            <a:r>
              <a:rPr lang="en-US" altLang="zh-TW" dirty="0"/>
              <a:t>Based on a stratified sample of media professionals in two different regions, it was found that TPP regarding attitude was present and stronger than TPP regarding knowledge. </a:t>
            </a:r>
          </a:p>
          <a:p>
            <a:pPr>
              <a:spcBef>
                <a:spcPts val="1200"/>
              </a:spcBef>
              <a:spcAft>
                <a:spcPts val="600"/>
              </a:spcAft>
            </a:pPr>
            <a:r>
              <a:rPr lang="en-US" altLang="zh-TW" dirty="0"/>
              <a:t>The results also revealed that the </a:t>
            </a:r>
            <a:r>
              <a:rPr lang="en-US" altLang="zh-TW" b="1" dirty="0"/>
              <a:t>media environment </a:t>
            </a:r>
            <a:r>
              <a:rPr lang="en-US" altLang="zh-TW" dirty="0"/>
              <a:t>affected TPP regarding knowledge, while </a:t>
            </a:r>
            <a:r>
              <a:rPr lang="en-US" altLang="zh-TW" b="1" dirty="0"/>
              <a:t>political identity and perceived news quality </a:t>
            </a:r>
            <a:r>
              <a:rPr lang="en-US" altLang="zh-TW" dirty="0"/>
              <a:t>(PNQ) affected TPP regarding attitude. </a:t>
            </a:r>
          </a:p>
          <a:p>
            <a:pPr>
              <a:spcBef>
                <a:spcPts val="1200"/>
              </a:spcBef>
              <a:spcAft>
                <a:spcPts val="600"/>
              </a:spcAft>
            </a:pPr>
            <a:r>
              <a:rPr lang="en-US" altLang="zh-TW" dirty="0"/>
              <a:t>In addition, the study found that key personal factors interacted with each other in affecting TPP through the mediation of two components, the perceived effect on others (PEO) and the </a:t>
            </a:r>
            <a:r>
              <a:rPr lang="en-US" altLang="zh-TW" b="1" dirty="0"/>
              <a:t>perceived effect on self (PES)</a:t>
            </a:r>
            <a:r>
              <a:rPr lang="en-US" altLang="zh-TW" dirty="0"/>
              <a:t>.</a:t>
            </a:r>
            <a:r>
              <a:rPr lang="en-US" altLang="zh-TW" b="1" dirty="0"/>
              <a:t> </a:t>
            </a:r>
            <a:endParaRPr lang="zh-TW" altLang="zh-TW" dirty="0"/>
          </a:p>
          <a:p>
            <a:endParaRPr lang="zh-CN" altLang="zh-CN" dirty="0"/>
          </a:p>
        </p:txBody>
      </p:sp>
    </p:spTree>
    <p:extLst>
      <p:ext uri="{BB962C8B-B14F-4D97-AF65-F5344CB8AC3E}">
        <p14:creationId xmlns:p14="http://schemas.microsoft.com/office/powerpoint/2010/main" val="3909710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14632" y="573985"/>
            <a:ext cx="7199398" cy="584775"/>
          </a:xfrm>
          <a:prstGeom prst="rect">
            <a:avLst/>
          </a:prstGeom>
          <a:noFill/>
        </p:spPr>
        <p:txBody>
          <a:bodyPr wrap="square" rtlCol="0">
            <a:spAutoFit/>
          </a:bodyPr>
          <a:lstStyle/>
          <a:p>
            <a:pPr algn="ctr"/>
            <a:r>
              <a:rPr lang="en-US" sz="3200" b="1" dirty="0">
                <a:ea typeface="STKaiti" pitchFamily="2" charset="-122"/>
              </a:rPr>
              <a:t>	</a:t>
            </a:r>
            <a:r>
              <a:rPr lang="en-US" altLang="zh-CN" sz="3200" b="1" dirty="0">
                <a:ea typeface="STKaiti" pitchFamily="2" charset="-122"/>
              </a:rPr>
              <a:t>Theory  </a:t>
            </a:r>
            <a:endParaRPr lang="en-US" sz="3200" b="1" dirty="0">
              <a:ea typeface="STKaiti" pitchFamily="2" charset="-122"/>
            </a:endParaRPr>
          </a:p>
        </p:txBody>
      </p:sp>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3</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236" y="6170558"/>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88489" y="16850"/>
            <a:ext cx="738724" cy="738724"/>
          </a:xfrm>
          <a:prstGeom prst="rect">
            <a:avLst/>
          </a:prstGeom>
        </p:spPr>
      </p:pic>
      <p:sp>
        <p:nvSpPr>
          <p:cNvPr id="2" name="矩形 1">
            <a:extLst>
              <a:ext uri="{FF2B5EF4-FFF2-40B4-BE49-F238E27FC236}">
                <a16:creationId xmlns:a16="http://schemas.microsoft.com/office/drawing/2014/main" id="{A9CD870C-BF4A-9545-BD47-9C0A05750B18}"/>
              </a:ext>
            </a:extLst>
          </p:cNvPr>
          <p:cNvSpPr/>
          <p:nvPr/>
        </p:nvSpPr>
        <p:spPr>
          <a:xfrm>
            <a:off x="833718" y="1356335"/>
            <a:ext cx="7476564" cy="4247317"/>
          </a:xfrm>
          <a:prstGeom prst="rect">
            <a:avLst/>
          </a:prstGeom>
        </p:spPr>
        <p:txBody>
          <a:bodyPr wrap="square">
            <a:spAutoFit/>
          </a:bodyPr>
          <a:lstStyle/>
          <a:p>
            <a:pPr algn="just"/>
            <a:r>
              <a:rPr lang="en-US" altLang="zh-CN" kern="100" dirty="0">
                <a:solidFill>
                  <a:srgbClr val="000000"/>
                </a:solidFill>
                <a:latin typeface="Calibri" panose="020F0502020204030204" pitchFamily="34" charset="0"/>
                <a:ea typeface="DengXian" panose="02010600030101010101" pitchFamily="2" charset="-122"/>
                <a:cs typeface="Calibri" panose="020F0502020204030204" pitchFamily="34" charset="0"/>
              </a:rPr>
              <a:t>The theory of third-person effect (TPE), aka third-person perception (TPP), hypothesizes that people overestimate the media effect on others (Davison, 1983; Perloff, 1993, 1999). </a:t>
            </a:r>
            <a:endParaRPr lang="zh-CN" altLang="zh-CN" kern="100" dirty="0">
              <a:latin typeface="Calibri" panose="020F0502020204030204" pitchFamily="34" charset="0"/>
              <a:ea typeface="DengXian" panose="02010600030101010101" pitchFamily="2" charset="-122"/>
              <a:cs typeface="Calibri" panose="020F0502020204030204" pitchFamily="34" charset="0"/>
            </a:endParaRPr>
          </a:p>
          <a:p>
            <a:pPr algn="just"/>
            <a:r>
              <a:rPr lang="en-US" altLang="zh-CN" kern="100" dirty="0">
                <a:latin typeface="Calibri" panose="020F0502020204030204" pitchFamily="34" charset="0"/>
                <a:ea typeface="DengXian" panose="02010600030101010101" pitchFamily="2" charset="-122"/>
                <a:cs typeface="Calibri" panose="020F0502020204030204" pitchFamily="34" charset="0"/>
              </a:rPr>
              <a:t> </a:t>
            </a:r>
            <a:endParaRPr lang="zh-CN" altLang="zh-CN" kern="100" dirty="0">
              <a:latin typeface="Calibri" panose="020F0502020204030204" pitchFamily="34" charset="0"/>
              <a:ea typeface="DengXian" panose="02010600030101010101" pitchFamily="2" charset="-122"/>
              <a:cs typeface="Calibri" panose="020F0502020204030204" pitchFamily="34" charset="0"/>
            </a:endParaRPr>
          </a:p>
          <a:p>
            <a:pPr algn="just"/>
            <a:r>
              <a:rPr lang="en-US" altLang="zh-CN" kern="100" dirty="0">
                <a:latin typeface="Calibri" panose="020F0502020204030204" pitchFamily="34" charset="0"/>
                <a:ea typeface="DengXian" panose="02010600030101010101" pitchFamily="2" charset="-122"/>
                <a:cs typeface="Calibri" panose="020F0502020204030204" pitchFamily="34" charset="0"/>
              </a:rPr>
              <a:t> </a:t>
            </a:r>
            <a:endParaRPr lang="zh-CN" altLang="zh-CN" kern="100" dirty="0">
              <a:latin typeface="Calibri" panose="020F0502020204030204" pitchFamily="34" charset="0"/>
              <a:ea typeface="DengXian" panose="02010600030101010101" pitchFamily="2" charset="-122"/>
              <a:cs typeface="Calibri" panose="020F0502020204030204" pitchFamily="34" charset="0"/>
            </a:endParaRPr>
          </a:p>
          <a:p>
            <a:pPr algn="just"/>
            <a:r>
              <a:rPr lang="en-US" altLang="zh-CN" kern="100" dirty="0">
                <a:latin typeface="Calibri" panose="020F0502020204030204" pitchFamily="34" charset="0"/>
                <a:ea typeface="DengXian" panose="02010600030101010101" pitchFamily="2" charset="-122"/>
                <a:cs typeface="Calibri" panose="020F0502020204030204" pitchFamily="34" charset="0"/>
              </a:rPr>
              <a:t> </a:t>
            </a:r>
            <a:endParaRPr lang="zh-CN" altLang="zh-CN" kern="100" dirty="0">
              <a:latin typeface="Calibri" panose="020F0502020204030204" pitchFamily="34" charset="0"/>
              <a:ea typeface="DengXian" panose="02010600030101010101" pitchFamily="2" charset="-122"/>
              <a:cs typeface="Calibri" panose="020F0502020204030204" pitchFamily="34" charset="0"/>
            </a:endParaRPr>
          </a:p>
          <a:p>
            <a:pPr algn="just"/>
            <a:r>
              <a:rPr lang="en-US" altLang="zh-CN" kern="100" dirty="0">
                <a:latin typeface="Calibri" panose="020F0502020204030204" pitchFamily="34" charset="0"/>
                <a:ea typeface="DengXian" panose="02010600030101010101" pitchFamily="2" charset="-122"/>
                <a:cs typeface="Calibri" panose="020F0502020204030204" pitchFamily="34" charset="0"/>
              </a:rPr>
              <a:t>The theory of TPP is concerned with perceived effects on attitudes (Davison, 1983). Davison (1957) </a:t>
            </a:r>
            <a:r>
              <a:rPr lang="en-US" altLang="zh-CN" kern="100" dirty="0">
                <a:solidFill>
                  <a:srgbClr val="000000"/>
                </a:solidFill>
                <a:latin typeface="Calibri" panose="020F0502020204030204" pitchFamily="34" charset="0"/>
                <a:ea typeface="DengXian" panose="02010600030101010101" pitchFamily="2" charset="-122"/>
                <a:cs typeface="Calibri" panose="020F0502020204030204" pitchFamily="34" charset="0"/>
              </a:rPr>
              <a:t>observed journalists’ perceptions that messages affect</a:t>
            </a:r>
            <a:r>
              <a:rPr lang="en-US" altLang="zh-CN" kern="100" dirty="0">
                <a:latin typeface="Calibri" panose="020F0502020204030204" pitchFamily="34" charset="0"/>
                <a:ea typeface="DengXian" panose="02010600030101010101" pitchFamily="2" charset="-122"/>
                <a:cs typeface="Calibri" panose="020F0502020204030204" pitchFamily="34" charset="0"/>
              </a:rPr>
              <a:t>ed</a:t>
            </a:r>
            <a:r>
              <a:rPr lang="en-US" altLang="zh-CN" kern="100" dirty="0">
                <a:solidFill>
                  <a:srgbClr val="000000"/>
                </a:solidFill>
                <a:latin typeface="Calibri" panose="020F0502020204030204" pitchFamily="34" charset="0"/>
                <a:ea typeface="DengXian" panose="02010600030101010101" pitchFamily="2" charset="-122"/>
                <a:cs typeface="Calibri" panose="020F0502020204030204" pitchFamily="34" charset="0"/>
              </a:rPr>
              <a:t> ordinary readers’ attitudes more than journalists’ own.</a:t>
            </a:r>
            <a:endParaRPr lang="zh-CN" altLang="zh-CN" kern="100" dirty="0">
              <a:latin typeface="Calibri" panose="020F0502020204030204" pitchFamily="34" charset="0"/>
              <a:ea typeface="DengXian" panose="02010600030101010101" pitchFamily="2" charset="-122"/>
              <a:cs typeface="Calibri" panose="020F0502020204030204" pitchFamily="34" charset="0"/>
            </a:endParaRPr>
          </a:p>
          <a:p>
            <a:pPr algn="just"/>
            <a:r>
              <a:rPr lang="en-US" altLang="zh-CN" kern="100" dirty="0">
                <a:solidFill>
                  <a:srgbClr val="000000"/>
                </a:solidFill>
                <a:latin typeface="Calibri" panose="020F0502020204030204" pitchFamily="34" charset="0"/>
                <a:ea typeface="DengXian" panose="02010600030101010101" pitchFamily="2" charset="-122"/>
                <a:cs typeface="Calibri" panose="020F0502020204030204" pitchFamily="34" charset="0"/>
              </a:rPr>
              <a:t> </a:t>
            </a:r>
            <a:endParaRPr lang="zh-CN" altLang="zh-CN" kern="100" dirty="0">
              <a:latin typeface="Calibri" panose="020F0502020204030204" pitchFamily="34" charset="0"/>
              <a:ea typeface="DengXian" panose="02010600030101010101" pitchFamily="2" charset="-122"/>
              <a:cs typeface="Calibri" panose="020F0502020204030204" pitchFamily="34" charset="0"/>
            </a:endParaRPr>
          </a:p>
          <a:p>
            <a:pPr algn="just"/>
            <a:r>
              <a:rPr lang="en-US" altLang="zh-CN" kern="100" dirty="0">
                <a:latin typeface="Calibri" panose="020F0502020204030204" pitchFamily="34" charset="0"/>
                <a:ea typeface="DengXian" panose="02010600030101010101" pitchFamily="2" charset="-122"/>
                <a:cs typeface="Calibri" panose="020F0502020204030204" pitchFamily="34" charset="0"/>
              </a:rPr>
              <a:t> </a:t>
            </a:r>
            <a:endParaRPr lang="zh-CN" altLang="zh-CN" kern="100" dirty="0">
              <a:latin typeface="Calibri" panose="020F0502020204030204" pitchFamily="34" charset="0"/>
              <a:ea typeface="DengXian" panose="02010600030101010101" pitchFamily="2" charset="-122"/>
              <a:cs typeface="Calibri" panose="020F0502020204030204" pitchFamily="34" charset="0"/>
            </a:endParaRPr>
          </a:p>
          <a:p>
            <a:pPr algn="just"/>
            <a:r>
              <a:rPr lang="en-US" altLang="zh-CN" kern="100" dirty="0">
                <a:latin typeface="Calibri" panose="020F0502020204030204" pitchFamily="34" charset="0"/>
                <a:ea typeface="DengXian" panose="02010600030101010101" pitchFamily="2" charset="-122"/>
                <a:cs typeface="Calibri" panose="020F0502020204030204" pitchFamily="34" charset="0"/>
              </a:rPr>
              <a:t>As journalists are professional carriers of information that the public may turn into knowledge (Nisbet &amp; Fahy, 2015; </a:t>
            </a:r>
            <a:r>
              <a:rPr lang="en-US" altLang="zh-CN" kern="100" dirty="0" err="1">
                <a:latin typeface="Calibri" panose="020F0502020204030204" pitchFamily="34" charset="0"/>
                <a:ea typeface="DengXian" panose="02010600030101010101" pitchFamily="2" charset="-122"/>
                <a:cs typeface="Calibri" panose="020F0502020204030204" pitchFamily="34" charset="0"/>
              </a:rPr>
              <a:t>Wihbey</a:t>
            </a:r>
            <a:r>
              <a:rPr lang="en-US" altLang="zh-CN" kern="100" dirty="0">
                <a:latin typeface="Calibri" panose="020F0502020204030204" pitchFamily="34" charset="0"/>
                <a:ea typeface="DengXian" panose="02010600030101010101" pitchFamily="2" charset="-122"/>
                <a:cs typeface="Calibri" panose="020F0502020204030204" pitchFamily="34" charset="0"/>
              </a:rPr>
              <a:t>, 2017), journalists’ perception of their own influence on the knowledge of the public may warrant researchers’ attention.</a:t>
            </a:r>
            <a:endParaRPr lang="zh-CN" altLang="zh-CN" kern="100" dirty="0">
              <a:effectLst/>
              <a:latin typeface="Calibri" panose="020F0502020204030204" pitchFamily="34" charset="0"/>
              <a:ea typeface="DengXian" panose="02010600030101010101" pitchFamily="2" charset="-122"/>
              <a:cs typeface="Calibri" panose="020F0502020204030204" pitchFamily="34" charset="0"/>
            </a:endParaRPr>
          </a:p>
        </p:txBody>
      </p:sp>
    </p:spTree>
    <p:extLst>
      <p:ext uri="{BB962C8B-B14F-4D97-AF65-F5344CB8AC3E}">
        <p14:creationId xmlns:p14="http://schemas.microsoft.com/office/powerpoint/2010/main" val="1289448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14632" y="573985"/>
            <a:ext cx="7199398" cy="584775"/>
          </a:xfrm>
          <a:prstGeom prst="rect">
            <a:avLst/>
          </a:prstGeom>
          <a:noFill/>
        </p:spPr>
        <p:txBody>
          <a:bodyPr wrap="square" rtlCol="0">
            <a:spAutoFit/>
          </a:bodyPr>
          <a:lstStyle/>
          <a:p>
            <a:pPr algn="ctr"/>
            <a:r>
              <a:rPr lang="en-US" sz="3200" b="1" dirty="0">
                <a:ea typeface="STKaiti" pitchFamily="2" charset="-122"/>
              </a:rPr>
              <a:t>	</a:t>
            </a:r>
            <a:r>
              <a:rPr lang="en-US" altLang="zh-CN" sz="3200" b="1" dirty="0">
                <a:ea typeface="STKaiti" pitchFamily="2" charset="-122"/>
              </a:rPr>
              <a:t>Research questions and hypothesis</a:t>
            </a:r>
            <a:endParaRPr lang="en-US" sz="3200" b="1" dirty="0">
              <a:ea typeface="STKaiti" pitchFamily="2" charset="-122"/>
            </a:endParaRPr>
          </a:p>
        </p:txBody>
      </p:sp>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4</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236" y="6170558"/>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88489" y="16850"/>
            <a:ext cx="738724" cy="738724"/>
          </a:xfrm>
          <a:prstGeom prst="rect">
            <a:avLst/>
          </a:prstGeom>
        </p:spPr>
      </p:pic>
      <p:sp>
        <p:nvSpPr>
          <p:cNvPr id="10" name="文本框 9">
            <a:extLst>
              <a:ext uri="{FF2B5EF4-FFF2-40B4-BE49-F238E27FC236}">
                <a16:creationId xmlns:a16="http://schemas.microsoft.com/office/drawing/2014/main" id="{2EFD9422-9F56-A345-942A-61FE50EF4700}"/>
              </a:ext>
            </a:extLst>
          </p:cNvPr>
          <p:cNvSpPr txBox="1"/>
          <p:nvPr/>
        </p:nvSpPr>
        <p:spPr>
          <a:xfrm>
            <a:off x="1012371" y="1467312"/>
            <a:ext cx="7119257" cy="5201424"/>
          </a:xfrm>
          <a:prstGeom prst="rect">
            <a:avLst/>
          </a:prstGeom>
          <a:noFill/>
        </p:spPr>
        <p:txBody>
          <a:bodyPr wrap="square" rtlCol="0">
            <a:spAutoFit/>
          </a:bodyPr>
          <a:lstStyle/>
          <a:p>
            <a:pPr>
              <a:spcBef>
                <a:spcPts val="1200"/>
              </a:spcBef>
              <a:spcAft>
                <a:spcPts val="600"/>
              </a:spcAft>
            </a:pPr>
            <a:r>
              <a:rPr lang="en-US" altLang="zh-TW" b="1" dirty="0"/>
              <a:t>H1</a:t>
            </a:r>
            <a:r>
              <a:rPr lang="en-US" altLang="zh-TW" dirty="0"/>
              <a:t>: 	Journalists would perceive larger media effects on the public’s attitude than on their own attitude. </a:t>
            </a:r>
            <a:endParaRPr lang="zh-TW" altLang="zh-TW" dirty="0"/>
          </a:p>
          <a:p>
            <a:pPr>
              <a:spcBef>
                <a:spcPts val="1200"/>
              </a:spcBef>
              <a:spcAft>
                <a:spcPts val="600"/>
              </a:spcAft>
            </a:pPr>
            <a:r>
              <a:rPr lang="en-US" altLang="zh-TW" b="1" dirty="0"/>
              <a:t>H2</a:t>
            </a:r>
            <a:r>
              <a:rPr lang="en-US" altLang="zh-TW" dirty="0"/>
              <a:t>: 	TPP regarding attitude is stronger than TPP regarding knowledge such that the respondents’ other-self differentials regarding attitude are stronger than the differentials regarding knowledge.</a:t>
            </a:r>
            <a:r>
              <a:rPr lang="en-US" altLang="zh-TW" b="1" dirty="0"/>
              <a:t> </a:t>
            </a:r>
            <a:endParaRPr lang="zh-TW" altLang="zh-TW" dirty="0"/>
          </a:p>
          <a:p>
            <a:pPr>
              <a:spcBef>
                <a:spcPts val="1200"/>
              </a:spcBef>
              <a:spcAft>
                <a:spcPts val="600"/>
              </a:spcAft>
            </a:pPr>
            <a:r>
              <a:rPr lang="en-US" altLang="zh-TW" b="1" dirty="0"/>
              <a:t>RQ1</a:t>
            </a:r>
            <a:r>
              <a:rPr lang="en-US" altLang="zh-TW" dirty="0"/>
              <a:t>: 	Will respondents perceive larger media effects on the public’s knowledge than on their own knowledge? </a:t>
            </a:r>
            <a:endParaRPr lang="zh-TW" altLang="zh-TW" dirty="0"/>
          </a:p>
          <a:p>
            <a:pPr>
              <a:spcBef>
                <a:spcPts val="1200"/>
              </a:spcBef>
              <a:spcAft>
                <a:spcPts val="600"/>
              </a:spcAft>
            </a:pPr>
            <a:r>
              <a:rPr lang="en-US" altLang="zh-TW" b="1" dirty="0"/>
              <a:t>RQ2</a:t>
            </a:r>
            <a:r>
              <a:rPr lang="en-US" altLang="zh-TW" dirty="0"/>
              <a:t>:	Does media environment (MDE), represented by Beijing vs. Hunan, affect third-person perception? How?</a:t>
            </a:r>
            <a:endParaRPr lang="zh-TW" altLang="zh-TW" dirty="0"/>
          </a:p>
          <a:p>
            <a:pPr>
              <a:spcBef>
                <a:spcPts val="1200"/>
              </a:spcBef>
              <a:spcAft>
                <a:spcPts val="600"/>
              </a:spcAft>
            </a:pPr>
            <a:r>
              <a:rPr lang="en-US" altLang="zh-TW" b="1" dirty="0"/>
              <a:t>RQ3</a:t>
            </a:r>
            <a:r>
              <a:rPr lang="en-US" altLang="zh-TW" dirty="0"/>
              <a:t>: 	Does political identity (PID), represented by CCP membership, affect the journalists’ third-person perceptions? How?</a:t>
            </a:r>
            <a:endParaRPr lang="zh-TW" altLang="zh-TW" dirty="0"/>
          </a:p>
          <a:p>
            <a:pPr>
              <a:spcBef>
                <a:spcPts val="1200"/>
              </a:spcBef>
              <a:spcAft>
                <a:spcPts val="600"/>
              </a:spcAft>
            </a:pPr>
            <a:r>
              <a:rPr lang="en-US" altLang="zh-TW" b="1" dirty="0"/>
              <a:t>RQ4</a:t>
            </a:r>
            <a:r>
              <a:rPr lang="en-US" altLang="zh-TW" dirty="0"/>
              <a:t>: 	Does perceived quality of news reporting (PNQ) affect Chinese media professionals’ third-person perceptions? How?</a:t>
            </a:r>
            <a:endParaRPr lang="zh-TW" altLang="zh-TW" dirty="0"/>
          </a:p>
          <a:p>
            <a:endParaRPr lang="zh-CN" altLang="zh-CN" dirty="0"/>
          </a:p>
        </p:txBody>
      </p:sp>
    </p:spTree>
    <p:extLst>
      <p:ext uri="{BB962C8B-B14F-4D97-AF65-F5344CB8AC3E}">
        <p14:creationId xmlns:p14="http://schemas.microsoft.com/office/powerpoint/2010/main" val="2320769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14632" y="573985"/>
            <a:ext cx="7199398" cy="584775"/>
          </a:xfrm>
          <a:prstGeom prst="rect">
            <a:avLst/>
          </a:prstGeom>
          <a:noFill/>
        </p:spPr>
        <p:txBody>
          <a:bodyPr wrap="square" rtlCol="0">
            <a:spAutoFit/>
          </a:bodyPr>
          <a:lstStyle/>
          <a:p>
            <a:pPr algn="ctr"/>
            <a:r>
              <a:rPr lang="en-US" sz="3200" b="1" dirty="0">
                <a:ea typeface="STKaiti" pitchFamily="2" charset="-122"/>
              </a:rPr>
              <a:t>	</a:t>
            </a:r>
            <a:r>
              <a:rPr lang="en-US" altLang="zh-CN" sz="3200" b="1" dirty="0">
                <a:ea typeface="STKaiti" pitchFamily="2" charset="-122"/>
              </a:rPr>
              <a:t>Data</a:t>
            </a:r>
            <a:r>
              <a:rPr lang="zh-CN" altLang="en-US" sz="3200" b="1" dirty="0">
                <a:ea typeface="STKaiti" pitchFamily="2" charset="-122"/>
              </a:rPr>
              <a:t> </a:t>
            </a:r>
            <a:r>
              <a:rPr lang="en-US" altLang="zh-CN" sz="3200" b="1" dirty="0">
                <a:ea typeface="STKaiti" pitchFamily="2" charset="-122"/>
              </a:rPr>
              <a:t>Collection </a:t>
            </a:r>
            <a:endParaRPr lang="en-US" sz="3200" b="1" dirty="0">
              <a:ea typeface="STKaiti" pitchFamily="2" charset="-122"/>
            </a:endParaRPr>
          </a:p>
        </p:txBody>
      </p:sp>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5</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236" y="6170558"/>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88489" y="16850"/>
            <a:ext cx="738724" cy="738724"/>
          </a:xfrm>
          <a:prstGeom prst="rect">
            <a:avLst/>
          </a:prstGeom>
        </p:spPr>
      </p:pic>
      <p:graphicFrame>
        <p:nvGraphicFramePr>
          <p:cNvPr id="5" name="表格 4">
            <a:extLst>
              <a:ext uri="{FF2B5EF4-FFF2-40B4-BE49-F238E27FC236}">
                <a16:creationId xmlns:a16="http://schemas.microsoft.com/office/drawing/2014/main" id="{77F63DBF-CE08-3045-AD19-5839ADACF18A}"/>
              </a:ext>
            </a:extLst>
          </p:cNvPr>
          <p:cNvGraphicFramePr>
            <a:graphicFrameLocks noGrp="1"/>
          </p:cNvGraphicFramePr>
          <p:nvPr>
            <p:extLst>
              <p:ext uri="{D42A27DB-BD31-4B8C-83A1-F6EECF244321}">
                <p14:modId xmlns:p14="http://schemas.microsoft.com/office/powerpoint/2010/main" val="3614149224"/>
              </p:ext>
            </p:extLst>
          </p:nvPr>
        </p:nvGraphicFramePr>
        <p:xfrm>
          <a:off x="222163" y="2451510"/>
          <a:ext cx="4289228" cy="1612503"/>
        </p:xfrm>
        <a:graphic>
          <a:graphicData uri="http://schemas.openxmlformats.org/drawingml/2006/table">
            <a:tbl>
              <a:tblPr>
                <a:tableStyleId>{5C22544A-7EE6-4342-B048-85BDC9FD1C3A}</a:tableStyleId>
              </a:tblPr>
              <a:tblGrid>
                <a:gridCol w="2207427">
                  <a:extLst>
                    <a:ext uri="{9D8B030D-6E8A-4147-A177-3AD203B41FA5}">
                      <a16:colId xmlns:a16="http://schemas.microsoft.com/office/drawing/2014/main" val="2619444893"/>
                    </a:ext>
                  </a:extLst>
                </a:gridCol>
                <a:gridCol w="2081801">
                  <a:extLst>
                    <a:ext uri="{9D8B030D-6E8A-4147-A177-3AD203B41FA5}">
                      <a16:colId xmlns:a16="http://schemas.microsoft.com/office/drawing/2014/main" val="419265351"/>
                    </a:ext>
                  </a:extLst>
                </a:gridCol>
              </a:tblGrid>
              <a:tr h="505243">
                <a:tc gridSpan="2">
                  <a:txBody>
                    <a:bodyPr/>
                    <a:lstStyle/>
                    <a:p>
                      <a:pPr algn="l" fontAlgn="ctr"/>
                      <a:r>
                        <a:rPr lang="en" altLang="zh-TW" sz="1400" u="none" strike="noStrike" dirty="0">
                          <a:effectLst/>
                        </a:rPr>
                        <a:t>For two cities in China</a:t>
                      </a:r>
                      <a:r>
                        <a:rPr lang="en-US" altLang="zh-CN" sz="1400" u="none" strike="noStrike" dirty="0">
                          <a:effectLst/>
                        </a:rPr>
                        <a:t>(Beijing and Hunan)</a:t>
                      </a:r>
                      <a:endParaRPr lang="en" altLang="zh-TW"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hMerge="1">
                  <a:txBody>
                    <a:bodyPr/>
                    <a:lstStyle/>
                    <a:p>
                      <a:endParaRPr lang="zh-CN" altLang="en-US"/>
                    </a:p>
                  </a:txBody>
                  <a:tcPr/>
                </a:tc>
                <a:extLst>
                  <a:ext uri="{0D108BD9-81ED-4DB2-BD59-A6C34878D82A}">
                    <a16:rowId xmlns:a16="http://schemas.microsoft.com/office/drawing/2014/main" val="1258499430"/>
                  </a:ext>
                </a:extLst>
              </a:tr>
              <a:tr h="602017">
                <a:tc>
                  <a:txBody>
                    <a:bodyPr/>
                    <a:lstStyle/>
                    <a:p>
                      <a:pPr algn="l" fontAlgn="ctr"/>
                      <a:r>
                        <a:rPr lang="en" sz="1400" u="none" strike="noStrike">
                          <a:effectLst/>
                        </a:rPr>
                        <a:t>Sample Size</a:t>
                      </a:r>
                      <a:endParaRPr lang="en" sz="14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en" sz="1400" u="none" strike="noStrike" dirty="0">
                          <a:effectLst/>
                        </a:rPr>
                        <a:t>N=</a:t>
                      </a:r>
                      <a:r>
                        <a:rPr lang="en-US" altLang="zh-CN" sz="1400" u="none" strike="noStrike" dirty="0">
                          <a:effectLst/>
                        </a:rPr>
                        <a:t>672</a:t>
                      </a:r>
                      <a:endParaRPr lang="e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882305932"/>
                  </a:ext>
                </a:extLst>
              </a:tr>
              <a:tr h="505243">
                <a:tc>
                  <a:txBody>
                    <a:bodyPr/>
                    <a:lstStyle/>
                    <a:p>
                      <a:pPr algn="l" fontAlgn="ctr"/>
                      <a:r>
                        <a:rPr lang="en" sz="1400" u="none" strike="noStrike">
                          <a:effectLst/>
                        </a:rPr>
                        <a:t>Survey Length</a:t>
                      </a:r>
                      <a:endParaRPr lang="en" sz="14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en" sz="1400" u="none" strike="noStrike" dirty="0">
                          <a:effectLst/>
                        </a:rPr>
                        <a:t>10-15 mins</a:t>
                      </a:r>
                      <a:endParaRPr lang="e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222512411"/>
                  </a:ext>
                </a:extLst>
              </a:tr>
            </a:tbl>
          </a:graphicData>
        </a:graphic>
      </p:graphicFrame>
      <p:sp>
        <p:nvSpPr>
          <p:cNvPr id="9" name="內容版面配置區 2">
            <a:extLst>
              <a:ext uri="{FF2B5EF4-FFF2-40B4-BE49-F238E27FC236}">
                <a16:creationId xmlns:a16="http://schemas.microsoft.com/office/drawing/2014/main" id="{697FCE2D-CBE5-5348-B727-A0D896CBF6D5}"/>
              </a:ext>
            </a:extLst>
          </p:cNvPr>
          <p:cNvSpPr>
            <a:spLocks noGrp="1"/>
          </p:cNvSpPr>
          <p:nvPr>
            <p:ph idx="1"/>
          </p:nvPr>
        </p:nvSpPr>
        <p:spPr>
          <a:xfrm>
            <a:off x="4572000" y="1515362"/>
            <a:ext cx="4572000" cy="4655196"/>
          </a:xfrm>
        </p:spPr>
        <p:txBody>
          <a:bodyPr>
            <a:normAutofit fontScale="25000" lnSpcReduction="20000"/>
          </a:bodyPr>
          <a:lstStyle/>
          <a:p>
            <a:pPr marL="0" indent="0">
              <a:lnSpc>
                <a:spcPct val="170000"/>
              </a:lnSpc>
              <a:spcBef>
                <a:spcPts val="1200"/>
              </a:spcBef>
              <a:buNone/>
            </a:pPr>
            <a:r>
              <a:rPr lang="en-GB" altLang="zh-TW" sz="5600" dirty="0"/>
              <a:t>A survey was conducted in March 2018 in the capital city of Beijing and the southern province Hunan.</a:t>
            </a:r>
          </a:p>
          <a:p>
            <a:pPr marL="0" indent="0">
              <a:lnSpc>
                <a:spcPct val="170000"/>
              </a:lnSpc>
              <a:spcBef>
                <a:spcPts val="1200"/>
              </a:spcBef>
              <a:buNone/>
            </a:pPr>
            <a:r>
              <a:rPr lang="en-US" altLang="zh-TW" sz="5600" dirty="0"/>
              <a:t>Stratified random sampling was used to select journalists from the two locales. </a:t>
            </a:r>
          </a:p>
          <a:p>
            <a:pPr marL="0" indent="0">
              <a:lnSpc>
                <a:spcPct val="170000"/>
              </a:lnSpc>
              <a:spcBef>
                <a:spcPts val="1200"/>
              </a:spcBef>
              <a:buNone/>
            </a:pPr>
            <a:r>
              <a:rPr lang="en-US" altLang="zh-TW" sz="5600" dirty="0"/>
              <a:t>After compiling a list of news organizations in Beijing and Hunan, we employed simple random sampling to select 33 organizations, including newspaper, radio, television, and online news organizations. We then used simple random sampling again to select and invite 700 individuals from the staff rosters of the 33 organizations. With the assistance of research liaisons in each sampled news organization, 672 completed the online survey, yielding a response rate of 96%. </a:t>
            </a:r>
            <a:endParaRPr lang="zh-TW" altLang="zh-TW" sz="5600" dirty="0"/>
          </a:p>
          <a:p>
            <a:endParaRPr kumimoji="1" lang="en" altLang="zh-TW" sz="1000" dirty="0"/>
          </a:p>
          <a:p>
            <a:endParaRPr kumimoji="1" lang="en" altLang="zh-TW" sz="1000" dirty="0"/>
          </a:p>
          <a:p>
            <a:endParaRPr kumimoji="1" lang="en-US" altLang="zh-CN" sz="1000" dirty="0"/>
          </a:p>
          <a:p>
            <a:endParaRPr kumimoji="1" lang="en-US" altLang="zh-CN" sz="1000" dirty="0"/>
          </a:p>
          <a:p>
            <a:endParaRPr kumimoji="1" lang="en-US" altLang="zh-CN" sz="1000" dirty="0"/>
          </a:p>
          <a:p>
            <a:endParaRPr kumimoji="1" lang="en-US" altLang="zh-TW" sz="1000" dirty="0"/>
          </a:p>
        </p:txBody>
      </p:sp>
    </p:spTree>
    <p:extLst>
      <p:ext uri="{BB962C8B-B14F-4D97-AF65-F5344CB8AC3E}">
        <p14:creationId xmlns:p14="http://schemas.microsoft.com/office/powerpoint/2010/main" val="4001556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497841" y="280377"/>
            <a:ext cx="7199398" cy="584775"/>
          </a:xfrm>
          <a:prstGeom prst="rect">
            <a:avLst/>
          </a:prstGeom>
          <a:noFill/>
        </p:spPr>
        <p:txBody>
          <a:bodyPr wrap="square" rtlCol="0">
            <a:spAutoFit/>
          </a:bodyPr>
          <a:lstStyle/>
          <a:p>
            <a:pPr algn="ctr"/>
            <a:r>
              <a:rPr lang="en-US" sz="3200" b="1" dirty="0">
                <a:ea typeface="STKaiti" pitchFamily="2" charset="-122"/>
              </a:rPr>
              <a:t>	</a:t>
            </a:r>
            <a:r>
              <a:rPr lang="en-US" altLang="zh-CN" sz="3200" b="1" dirty="0">
                <a:ea typeface="STKaiti" pitchFamily="2" charset="-122"/>
              </a:rPr>
              <a:t>Measurement </a:t>
            </a:r>
            <a:endParaRPr lang="en-US" sz="3200" b="1" dirty="0">
              <a:ea typeface="STKaiti" pitchFamily="2" charset="-122"/>
            </a:endParaRPr>
          </a:p>
        </p:txBody>
      </p:sp>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6</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236" y="6170558"/>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88489" y="16850"/>
            <a:ext cx="738724" cy="738724"/>
          </a:xfrm>
          <a:prstGeom prst="rect">
            <a:avLst/>
          </a:prstGeom>
        </p:spPr>
      </p:pic>
      <p:sp>
        <p:nvSpPr>
          <p:cNvPr id="6" name="文本框 5">
            <a:extLst>
              <a:ext uri="{FF2B5EF4-FFF2-40B4-BE49-F238E27FC236}">
                <a16:creationId xmlns:a16="http://schemas.microsoft.com/office/drawing/2014/main" id="{8B548AE4-661F-A940-90BD-29DF15366AD9}"/>
              </a:ext>
            </a:extLst>
          </p:cNvPr>
          <p:cNvSpPr txBox="1"/>
          <p:nvPr/>
        </p:nvSpPr>
        <p:spPr>
          <a:xfrm>
            <a:off x="497841" y="929795"/>
            <a:ext cx="4427815" cy="369332"/>
          </a:xfrm>
          <a:prstGeom prst="rect">
            <a:avLst/>
          </a:prstGeom>
          <a:noFill/>
        </p:spPr>
        <p:txBody>
          <a:bodyPr wrap="none" rtlCol="0">
            <a:spAutoFit/>
          </a:bodyPr>
          <a:lstStyle/>
          <a:p>
            <a:r>
              <a:rPr kumimoji="1" lang="en-US" altLang="zh-CN" dirty="0"/>
              <a:t>The</a:t>
            </a:r>
            <a:r>
              <a:rPr kumimoji="1" lang="zh-CN" altLang="en-US" dirty="0"/>
              <a:t> </a:t>
            </a:r>
            <a:r>
              <a:rPr kumimoji="1" lang="en-US" altLang="zh-CN" dirty="0"/>
              <a:t>sample of</a:t>
            </a:r>
            <a:r>
              <a:rPr kumimoji="1" lang="zh-CN" altLang="en-US" dirty="0"/>
              <a:t> </a:t>
            </a:r>
            <a:r>
              <a:rPr kumimoji="1" lang="en-US" altLang="zh-CN" dirty="0"/>
              <a:t>questionnaires</a:t>
            </a:r>
            <a:r>
              <a:rPr kumimoji="1" lang="zh-CN" altLang="en-US" dirty="0"/>
              <a:t> </a:t>
            </a:r>
            <a:r>
              <a:rPr kumimoji="1" lang="en-US" altLang="zh-CN" dirty="0"/>
              <a:t>(5</a:t>
            </a:r>
            <a:r>
              <a:rPr kumimoji="1" lang="zh-CN" altLang="en-US" dirty="0"/>
              <a:t> </a:t>
            </a:r>
            <a:r>
              <a:rPr kumimoji="1" lang="en-US" altLang="zh-CN" dirty="0"/>
              <a:t>point</a:t>
            </a:r>
            <a:r>
              <a:rPr kumimoji="1" lang="zh-CN" altLang="en-US" dirty="0"/>
              <a:t> </a:t>
            </a:r>
            <a:r>
              <a:rPr kumimoji="1" lang="en-US" altLang="zh-CN" dirty="0"/>
              <a:t>scale)</a:t>
            </a:r>
            <a:r>
              <a:rPr kumimoji="1" lang="zh-CN" altLang="en-US" dirty="0"/>
              <a:t>  </a:t>
            </a:r>
          </a:p>
        </p:txBody>
      </p:sp>
      <p:grpSp>
        <p:nvGrpSpPr>
          <p:cNvPr id="8" name="群組 7">
            <a:extLst>
              <a:ext uri="{FF2B5EF4-FFF2-40B4-BE49-F238E27FC236}">
                <a16:creationId xmlns:a16="http://schemas.microsoft.com/office/drawing/2014/main" id="{88142260-73BE-AD44-A597-9E9D889A96B7}"/>
              </a:ext>
            </a:extLst>
          </p:cNvPr>
          <p:cNvGrpSpPr/>
          <p:nvPr/>
        </p:nvGrpSpPr>
        <p:grpSpPr>
          <a:xfrm>
            <a:off x="0" y="1394273"/>
            <a:ext cx="4593511" cy="4705191"/>
            <a:chOff x="0" y="0"/>
            <a:chExt cx="6470686" cy="6657976"/>
          </a:xfrm>
        </p:grpSpPr>
        <p:pic>
          <p:nvPicPr>
            <p:cNvPr id="9" name="圖片 8">
              <a:extLst>
                <a:ext uri="{FF2B5EF4-FFF2-40B4-BE49-F238E27FC236}">
                  <a16:creationId xmlns:a16="http://schemas.microsoft.com/office/drawing/2014/main" id="{CC91FFDC-B533-5B4D-9979-70EF1D7C9B94}"/>
                </a:ext>
              </a:extLst>
            </p:cNvPr>
            <p:cNvPicPr>
              <a:picLocks noChangeAspect="1"/>
            </p:cNvPicPr>
            <p:nvPr/>
          </p:nvPicPr>
          <p:blipFill rotWithShape="1">
            <a:blip r:embed="rId5"/>
            <a:srcRect l="2444" r="4934"/>
            <a:stretch/>
          </p:blipFill>
          <p:spPr>
            <a:xfrm>
              <a:off x="0" y="0"/>
              <a:ext cx="5400674" cy="2740025"/>
            </a:xfrm>
            <a:prstGeom prst="rect">
              <a:avLst/>
            </a:prstGeom>
          </p:spPr>
        </p:pic>
        <p:pic>
          <p:nvPicPr>
            <p:cNvPr id="10" name="圖片 9">
              <a:extLst>
                <a:ext uri="{FF2B5EF4-FFF2-40B4-BE49-F238E27FC236}">
                  <a16:creationId xmlns:a16="http://schemas.microsoft.com/office/drawing/2014/main" id="{7D813D29-4F4D-A84A-B71C-A31122CA7546}"/>
                </a:ext>
              </a:extLst>
            </p:cNvPr>
            <p:cNvPicPr>
              <a:picLocks noChangeAspect="1"/>
            </p:cNvPicPr>
            <p:nvPr/>
          </p:nvPicPr>
          <p:blipFill rotWithShape="1">
            <a:blip r:embed="rId6"/>
            <a:srcRect l="1824" r="10655"/>
            <a:stretch/>
          </p:blipFill>
          <p:spPr>
            <a:xfrm>
              <a:off x="14287" y="2736850"/>
              <a:ext cx="6456399" cy="3921126"/>
            </a:xfrm>
            <a:prstGeom prst="rect">
              <a:avLst/>
            </a:prstGeom>
          </p:spPr>
        </p:pic>
      </p:grpSp>
      <p:sp>
        <p:nvSpPr>
          <p:cNvPr id="11" name="內容版面配置區 2">
            <a:extLst>
              <a:ext uri="{FF2B5EF4-FFF2-40B4-BE49-F238E27FC236}">
                <a16:creationId xmlns:a16="http://schemas.microsoft.com/office/drawing/2014/main" id="{6D6F17B0-0A9A-0B40-8B1D-A0004CBFFAC3}"/>
              </a:ext>
            </a:extLst>
          </p:cNvPr>
          <p:cNvSpPr>
            <a:spLocks noGrp="1"/>
          </p:cNvSpPr>
          <p:nvPr>
            <p:ph idx="1"/>
          </p:nvPr>
        </p:nvSpPr>
        <p:spPr>
          <a:xfrm>
            <a:off x="4799447" y="1895431"/>
            <a:ext cx="4214280" cy="3647052"/>
          </a:xfrm>
        </p:spPr>
        <p:txBody>
          <a:bodyPr>
            <a:normAutofit fontScale="70000" lnSpcReduction="20000"/>
          </a:bodyPr>
          <a:lstStyle/>
          <a:p>
            <a:r>
              <a:rPr kumimoji="1" lang="en-US" altLang="zh-TW" sz="2300" dirty="0"/>
              <a:t>1.</a:t>
            </a:r>
            <a:r>
              <a:rPr kumimoji="1" lang="zh-TW" altLang="en-US" sz="2300" dirty="0"/>
              <a:t> </a:t>
            </a:r>
            <a:r>
              <a:rPr kumimoji="1" lang="en" altLang="zh-TW" sz="2300" dirty="0"/>
              <a:t>How strongly does the news report affect you in the following matters?</a:t>
            </a:r>
          </a:p>
          <a:p>
            <a:pPr marL="0" indent="0">
              <a:buNone/>
            </a:pPr>
            <a:r>
              <a:rPr kumimoji="1" lang="en-US" altLang="zh-TW" sz="2300" dirty="0"/>
              <a:t>1) knowledge of social events</a:t>
            </a:r>
          </a:p>
          <a:p>
            <a:pPr marL="0" indent="0">
              <a:buNone/>
            </a:pPr>
            <a:r>
              <a:rPr kumimoji="1" lang="en-US" altLang="zh-CN" sz="2300" dirty="0"/>
              <a:t>2) attitude of social events</a:t>
            </a:r>
          </a:p>
          <a:p>
            <a:pPr marL="0" indent="0">
              <a:buNone/>
            </a:pPr>
            <a:r>
              <a:rPr kumimoji="1" lang="en-US" altLang="zh-CN" sz="2300" dirty="0"/>
              <a:t>3) </a:t>
            </a:r>
            <a:r>
              <a:rPr kumimoji="1" lang="en-US" altLang="zh-TW" sz="2300" dirty="0"/>
              <a:t>knowledge of government policies</a:t>
            </a:r>
          </a:p>
          <a:p>
            <a:pPr marL="0" indent="0">
              <a:buNone/>
            </a:pPr>
            <a:r>
              <a:rPr kumimoji="1" lang="en-US" altLang="zh-CN" sz="2300" dirty="0"/>
              <a:t>4) attitude of </a:t>
            </a:r>
            <a:r>
              <a:rPr kumimoji="1" lang="en-US" altLang="zh-TW" sz="2300" dirty="0"/>
              <a:t>government policies</a:t>
            </a:r>
          </a:p>
          <a:p>
            <a:pPr>
              <a:spcBef>
                <a:spcPts val="3400"/>
              </a:spcBef>
            </a:pPr>
            <a:r>
              <a:rPr kumimoji="1" lang="en-US" altLang="zh-CN" sz="2300" dirty="0"/>
              <a:t>2.</a:t>
            </a:r>
            <a:r>
              <a:rPr kumimoji="1" lang="en-US" altLang="zh-TW" sz="2300" dirty="0"/>
              <a:t> </a:t>
            </a:r>
            <a:r>
              <a:rPr kumimoji="1" lang="en" altLang="zh-TW" sz="2300" dirty="0"/>
              <a:t>How strongly does the news report affect general audience in the following matters?</a:t>
            </a:r>
          </a:p>
          <a:p>
            <a:pPr marL="0" indent="0">
              <a:buNone/>
            </a:pPr>
            <a:r>
              <a:rPr kumimoji="1" lang="en-US" altLang="zh-TW" sz="2300" dirty="0"/>
              <a:t>1) knowledge of social events</a:t>
            </a:r>
          </a:p>
          <a:p>
            <a:pPr marL="0" indent="0">
              <a:buNone/>
            </a:pPr>
            <a:r>
              <a:rPr kumimoji="1" lang="en-US" altLang="zh-CN" sz="2300" dirty="0"/>
              <a:t>2) attitude of social events</a:t>
            </a:r>
          </a:p>
          <a:p>
            <a:pPr marL="0" indent="0">
              <a:buNone/>
            </a:pPr>
            <a:r>
              <a:rPr kumimoji="1" lang="en-US" altLang="zh-CN" sz="2300" dirty="0"/>
              <a:t>3) </a:t>
            </a:r>
            <a:r>
              <a:rPr kumimoji="1" lang="en-US" altLang="zh-TW" sz="2300" dirty="0"/>
              <a:t>knowledge of government policies</a:t>
            </a:r>
          </a:p>
          <a:p>
            <a:pPr marL="0" indent="0">
              <a:buNone/>
            </a:pPr>
            <a:r>
              <a:rPr kumimoji="1" lang="en-US" altLang="zh-CN" sz="2300" dirty="0"/>
              <a:t>4) attitude of </a:t>
            </a:r>
            <a:r>
              <a:rPr kumimoji="1" lang="en-US" altLang="zh-TW" sz="2300" dirty="0"/>
              <a:t>government policies</a:t>
            </a:r>
          </a:p>
          <a:p>
            <a:endParaRPr kumimoji="1" lang="en" altLang="zh-TW" sz="1000" dirty="0"/>
          </a:p>
          <a:p>
            <a:endParaRPr kumimoji="1" lang="en" altLang="zh-TW" sz="1000" dirty="0"/>
          </a:p>
          <a:p>
            <a:endParaRPr kumimoji="1" lang="en-US" altLang="zh-CN" sz="1000" dirty="0"/>
          </a:p>
          <a:p>
            <a:endParaRPr kumimoji="1" lang="en-US" altLang="zh-CN" sz="1000" dirty="0"/>
          </a:p>
          <a:p>
            <a:endParaRPr kumimoji="1" lang="en-US" altLang="zh-CN" sz="1000" dirty="0"/>
          </a:p>
          <a:p>
            <a:endParaRPr kumimoji="1" lang="en-US" altLang="zh-TW" sz="1000" dirty="0"/>
          </a:p>
        </p:txBody>
      </p:sp>
    </p:spTree>
    <p:extLst>
      <p:ext uri="{BB962C8B-B14F-4D97-AF65-F5344CB8AC3E}">
        <p14:creationId xmlns:p14="http://schemas.microsoft.com/office/powerpoint/2010/main" val="102366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7</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236" y="6170558"/>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88489" y="16850"/>
            <a:ext cx="738724" cy="738724"/>
          </a:xfrm>
          <a:prstGeom prst="rect">
            <a:avLst/>
          </a:prstGeom>
        </p:spPr>
      </p:pic>
      <p:sp>
        <p:nvSpPr>
          <p:cNvPr id="9" name="文本框 8">
            <a:extLst>
              <a:ext uri="{FF2B5EF4-FFF2-40B4-BE49-F238E27FC236}">
                <a16:creationId xmlns:a16="http://schemas.microsoft.com/office/drawing/2014/main" id="{B4288289-7480-B742-920D-F4FF012992ED}"/>
              </a:ext>
            </a:extLst>
          </p:cNvPr>
          <p:cNvSpPr txBox="1"/>
          <p:nvPr/>
        </p:nvSpPr>
        <p:spPr>
          <a:xfrm>
            <a:off x="982980" y="4457700"/>
            <a:ext cx="184731" cy="369332"/>
          </a:xfrm>
          <a:prstGeom prst="rect">
            <a:avLst/>
          </a:prstGeom>
          <a:noFill/>
        </p:spPr>
        <p:txBody>
          <a:bodyPr wrap="none" rtlCol="0">
            <a:spAutoFit/>
          </a:bodyPr>
          <a:lstStyle/>
          <a:p>
            <a:endParaRPr kumimoji="1" lang="zh-CN" altLang="en-US" dirty="0"/>
          </a:p>
        </p:txBody>
      </p:sp>
      <p:graphicFrame>
        <p:nvGraphicFramePr>
          <p:cNvPr id="8" name="表格 7">
            <a:extLst>
              <a:ext uri="{FF2B5EF4-FFF2-40B4-BE49-F238E27FC236}">
                <a16:creationId xmlns:a16="http://schemas.microsoft.com/office/drawing/2014/main" id="{FF657F4D-62F5-1444-93B3-AF5A847850F3}"/>
              </a:ext>
            </a:extLst>
          </p:cNvPr>
          <p:cNvGraphicFramePr>
            <a:graphicFrameLocks noGrp="1"/>
          </p:cNvGraphicFramePr>
          <p:nvPr>
            <p:extLst>
              <p:ext uri="{D42A27DB-BD31-4B8C-83A1-F6EECF244321}">
                <p14:modId xmlns:p14="http://schemas.microsoft.com/office/powerpoint/2010/main" val="3499506899"/>
              </p:ext>
            </p:extLst>
          </p:nvPr>
        </p:nvGraphicFramePr>
        <p:xfrm>
          <a:off x="236828" y="914440"/>
          <a:ext cx="8702211" cy="5207376"/>
        </p:xfrm>
        <a:graphic>
          <a:graphicData uri="http://schemas.openxmlformats.org/drawingml/2006/table">
            <a:tbl>
              <a:tblPr firstRow="1" firstCol="1" bandRow="1">
                <a:tableStyleId>{5C22544A-7EE6-4342-B048-85BDC9FD1C3A}</a:tableStyleId>
              </a:tblPr>
              <a:tblGrid>
                <a:gridCol w="717219">
                  <a:extLst>
                    <a:ext uri="{9D8B030D-6E8A-4147-A177-3AD203B41FA5}">
                      <a16:colId xmlns:a16="http://schemas.microsoft.com/office/drawing/2014/main" val="54287032"/>
                    </a:ext>
                  </a:extLst>
                </a:gridCol>
                <a:gridCol w="2398214">
                  <a:extLst>
                    <a:ext uri="{9D8B030D-6E8A-4147-A177-3AD203B41FA5}">
                      <a16:colId xmlns:a16="http://schemas.microsoft.com/office/drawing/2014/main" val="3654028640"/>
                    </a:ext>
                  </a:extLst>
                </a:gridCol>
                <a:gridCol w="470248">
                  <a:extLst>
                    <a:ext uri="{9D8B030D-6E8A-4147-A177-3AD203B41FA5}">
                      <a16:colId xmlns:a16="http://schemas.microsoft.com/office/drawing/2014/main" val="1921603708"/>
                    </a:ext>
                  </a:extLst>
                </a:gridCol>
                <a:gridCol w="523982">
                  <a:extLst>
                    <a:ext uri="{9D8B030D-6E8A-4147-A177-3AD203B41FA5}">
                      <a16:colId xmlns:a16="http://schemas.microsoft.com/office/drawing/2014/main" val="4169509635"/>
                    </a:ext>
                  </a:extLst>
                </a:gridCol>
                <a:gridCol w="647272">
                  <a:extLst>
                    <a:ext uri="{9D8B030D-6E8A-4147-A177-3AD203B41FA5}">
                      <a16:colId xmlns:a16="http://schemas.microsoft.com/office/drawing/2014/main" val="1031791826"/>
                    </a:ext>
                  </a:extLst>
                </a:gridCol>
                <a:gridCol w="554805">
                  <a:extLst>
                    <a:ext uri="{9D8B030D-6E8A-4147-A177-3AD203B41FA5}">
                      <a16:colId xmlns:a16="http://schemas.microsoft.com/office/drawing/2014/main" val="2476366674"/>
                    </a:ext>
                  </a:extLst>
                </a:gridCol>
                <a:gridCol w="462337">
                  <a:extLst>
                    <a:ext uri="{9D8B030D-6E8A-4147-A177-3AD203B41FA5}">
                      <a16:colId xmlns:a16="http://schemas.microsoft.com/office/drawing/2014/main" val="935086293"/>
                    </a:ext>
                  </a:extLst>
                </a:gridCol>
                <a:gridCol w="390418">
                  <a:extLst>
                    <a:ext uri="{9D8B030D-6E8A-4147-A177-3AD203B41FA5}">
                      <a16:colId xmlns:a16="http://schemas.microsoft.com/office/drawing/2014/main" val="2775208846"/>
                    </a:ext>
                  </a:extLst>
                </a:gridCol>
                <a:gridCol w="554804">
                  <a:extLst>
                    <a:ext uri="{9D8B030D-6E8A-4147-A177-3AD203B41FA5}">
                      <a16:colId xmlns:a16="http://schemas.microsoft.com/office/drawing/2014/main" val="2565169714"/>
                    </a:ext>
                  </a:extLst>
                </a:gridCol>
                <a:gridCol w="739738">
                  <a:extLst>
                    <a:ext uri="{9D8B030D-6E8A-4147-A177-3AD203B41FA5}">
                      <a16:colId xmlns:a16="http://schemas.microsoft.com/office/drawing/2014/main" val="774703597"/>
                    </a:ext>
                  </a:extLst>
                </a:gridCol>
                <a:gridCol w="523983">
                  <a:extLst>
                    <a:ext uri="{9D8B030D-6E8A-4147-A177-3AD203B41FA5}">
                      <a16:colId xmlns:a16="http://schemas.microsoft.com/office/drawing/2014/main" val="940593600"/>
                    </a:ext>
                  </a:extLst>
                </a:gridCol>
                <a:gridCol w="719191">
                  <a:extLst>
                    <a:ext uri="{9D8B030D-6E8A-4147-A177-3AD203B41FA5}">
                      <a16:colId xmlns:a16="http://schemas.microsoft.com/office/drawing/2014/main" val="4210549618"/>
                    </a:ext>
                  </a:extLst>
                </a:gridCol>
              </a:tblGrid>
              <a:tr h="196642">
                <a:tc gridSpan="12">
                  <a:txBody>
                    <a:bodyPr/>
                    <a:lstStyle/>
                    <a:p>
                      <a:pPr marL="114300" algn="l"/>
                      <a:r>
                        <a:rPr lang="en-US" sz="1000" kern="100" dirty="0">
                          <a:effectLst/>
                        </a:rPr>
                        <a:t>Table 1 Descriptive Information of Control Variables by Transforming to 0-1 Scale</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342593017"/>
                  </a:ext>
                </a:extLst>
              </a:tr>
              <a:tr h="196642">
                <a:tc rowSpan="2">
                  <a:txBody>
                    <a:bodyPr/>
                    <a:lstStyle/>
                    <a:p>
                      <a:pPr marL="114300" algn="l"/>
                      <a:r>
                        <a:rPr lang="en-US" sz="1000" kern="100">
                          <a:effectLst/>
                        </a:rPr>
                        <a:t>Variable</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rowSpan="2">
                  <a:txBody>
                    <a:bodyPr/>
                    <a:lstStyle/>
                    <a:p>
                      <a:pPr marL="114300" algn="l"/>
                      <a:r>
                        <a:rPr lang="en-US" sz="1000" kern="100" dirty="0">
                          <a:effectLst/>
                        </a:rPr>
                        <a:t>Wording</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gridSpan="4">
                  <a:txBody>
                    <a:bodyPr/>
                    <a:lstStyle/>
                    <a:p>
                      <a:pPr marL="114300" algn="ctr"/>
                      <a:r>
                        <a:rPr lang="en-US" sz="1000" kern="100">
                          <a:effectLst/>
                        </a:rPr>
                        <a:t>Observed</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2">
                  <a:txBody>
                    <a:bodyPr/>
                    <a:lstStyle/>
                    <a:p>
                      <a:pPr marL="114300" algn="ctr"/>
                      <a:r>
                        <a:rPr lang="en-US" sz="1000" kern="100">
                          <a:effectLst/>
                        </a:rPr>
                        <a:t>Conceptual</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hMerge="1">
                  <a:txBody>
                    <a:bodyPr/>
                    <a:lstStyle/>
                    <a:p>
                      <a:endParaRPr lang="zh-TW" altLang="en-US"/>
                    </a:p>
                  </a:txBody>
                  <a:tcPr/>
                </a:tc>
                <a:tc gridSpan="4">
                  <a:txBody>
                    <a:bodyPr/>
                    <a:lstStyle/>
                    <a:p>
                      <a:pPr marL="114300" algn="ctr"/>
                      <a:r>
                        <a:rPr lang="en-US" sz="1000" kern="100">
                          <a:effectLst/>
                        </a:rPr>
                        <a:t>Percentage scale (ps)</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10309926"/>
                  </a:ext>
                </a:extLst>
              </a:tr>
              <a:tr h="196642">
                <a:tc vMerge="1">
                  <a:txBody>
                    <a:bodyPr/>
                    <a:lstStyle/>
                    <a:p>
                      <a:endParaRPr lang="zh-TW" altLang="en-US"/>
                    </a:p>
                  </a:txBody>
                  <a:tcPr/>
                </a:tc>
                <a:tc vMerge="1">
                  <a:txBody>
                    <a:bodyPr/>
                    <a:lstStyle/>
                    <a:p>
                      <a:endParaRPr lang="zh-TW" altLang="en-US"/>
                    </a:p>
                  </a:txBody>
                  <a:tcPr/>
                </a:tc>
                <a:tc>
                  <a:txBody>
                    <a:bodyPr/>
                    <a:lstStyle/>
                    <a:p>
                      <a:pPr marL="114300" algn="ctr"/>
                      <a:r>
                        <a:rPr lang="en-US" sz="1000" kern="100">
                          <a:effectLst/>
                        </a:rPr>
                        <a:t>min</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max</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mean</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stdv</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min</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max</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min</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max</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mean</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stdv</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extLst>
                  <a:ext uri="{0D108BD9-81ED-4DB2-BD59-A6C34878D82A}">
                    <a16:rowId xmlns:a16="http://schemas.microsoft.com/office/drawing/2014/main" val="2617069235"/>
                  </a:ext>
                </a:extLst>
              </a:tr>
              <a:tr h="355451">
                <a:tc>
                  <a:txBody>
                    <a:bodyPr/>
                    <a:lstStyle/>
                    <a:p>
                      <a:pPr marL="114300" algn="l"/>
                      <a:r>
                        <a:rPr lang="en-US" sz="1000" kern="100">
                          <a:effectLst/>
                        </a:rPr>
                        <a:t>gender</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l"/>
                      <a:r>
                        <a:rPr lang="en-US" sz="1000" kern="100" dirty="0">
                          <a:effectLst/>
                        </a:rPr>
                        <a:t>What is your gender? </a:t>
                      </a:r>
                      <a:br>
                        <a:rPr lang="en-US" sz="1000" kern="100" dirty="0">
                          <a:effectLst/>
                        </a:rPr>
                      </a:br>
                      <a:r>
                        <a:rPr lang="zh-TW" sz="1000" kern="100" dirty="0">
                          <a:effectLst/>
                        </a:rPr>
                        <a:t>您的性別？</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 </a:t>
                      </a:r>
                      <a:br>
                        <a:rPr lang="en-US" sz="1000" kern="100">
                          <a:effectLst/>
                        </a:rPr>
                      </a:br>
                      <a:r>
                        <a:rPr lang="en-US" sz="1000" kern="100">
                          <a:effectLst/>
                        </a:rPr>
                        <a:t>(male)</a:t>
                      </a:r>
                      <a:endParaRPr lang="zh-TW" sz="1000" kern="100">
                        <a:effectLst/>
                      </a:endParaRPr>
                    </a:p>
                    <a:p>
                      <a:pPr marL="114300" algn="ctr"/>
                      <a:r>
                        <a:rPr lang="en-US" sz="1000" kern="100">
                          <a:effectLst/>
                        </a:rPr>
                        <a:t>51.6%</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2 </a:t>
                      </a:r>
                      <a:br>
                        <a:rPr lang="en-US" sz="1000" kern="100">
                          <a:effectLst/>
                        </a:rPr>
                      </a:br>
                      <a:r>
                        <a:rPr lang="en-US" sz="1000" kern="100">
                          <a:effectLst/>
                        </a:rPr>
                        <a:t>(female)</a:t>
                      </a:r>
                      <a:endParaRPr lang="zh-TW" sz="1000" kern="100">
                        <a:effectLst/>
                      </a:endParaRPr>
                    </a:p>
                    <a:p>
                      <a:pPr marL="114300" algn="ctr"/>
                      <a:r>
                        <a:rPr lang="en-US" sz="1000" kern="100">
                          <a:effectLst/>
                        </a:rPr>
                        <a:t>48.2%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1.4829</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.5001</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0 </a:t>
                      </a:r>
                      <a:br>
                        <a:rPr lang="en-US" sz="1000" kern="100">
                          <a:effectLst/>
                        </a:rPr>
                      </a:br>
                      <a:r>
                        <a:rPr lang="en-US" sz="1000" kern="100">
                          <a:effectLst/>
                        </a:rPr>
                        <a:t>(male)</a:t>
                      </a:r>
                      <a:endParaRPr lang="zh-TW" sz="1000" kern="100">
                        <a:effectLst/>
                      </a:endParaRPr>
                    </a:p>
                    <a:p>
                      <a:pPr marL="114300" algn="ctr"/>
                      <a:r>
                        <a:rPr lang="en-US" sz="1000" kern="100">
                          <a:effectLst/>
                        </a:rPr>
                        <a:t>51.6%</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 </a:t>
                      </a:r>
                      <a:br>
                        <a:rPr lang="en-US" sz="1000" kern="100">
                          <a:effectLst/>
                        </a:rPr>
                      </a:br>
                      <a:r>
                        <a:rPr lang="en-US" sz="1000" kern="100">
                          <a:effectLst/>
                        </a:rPr>
                        <a:t>(female)</a:t>
                      </a:r>
                      <a:endParaRPr lang="zh-TW" sz="1000" kern="100">
                        <a:effectLst/>
                      </a:endParaRPr>
                    </a:p>
                    <a:p>
                      <a:pPr marL="114300" algn="ctr"/>
                      <a:r>
                        <a:rPr lang="en-US" sz="1000" kern="100">
                          <a:effectLst/>
                        </a:rPr>
                        <a:t>48.2%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.4829</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.5001</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extLst>
                  <a:ext uri="{0D108BD9-81ED-4DB2-BD59-A6C34878D82A}">
                    <a16:rowId xmlns:a16="http://schemas.microsoft.com/office/drawing/2014/main" val="2590869644"/>
                  </a:ext>
                </a:extLst>
              </a:tr>
              <a:tr h="318314">
                <a:tc>
                  <a:txBody>
                    <a:bodyPr/>
                    <a:lstStyle/>
                    <a:p>
                      <a:pPr marL="114300" algn="l"/>
                      <a:r>
                        <a:rPr lang="en-US" sz="1000" kern="100">
                          <a:effectLst/>
                        </a:rPr>
                        <a:t>age</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l"/>
                      <a:r>
                        <a:rPr lang="en-US" sz="1000" kern="100" dirty="0">
                          <a:effectLst/>
                        </a:rPr>
                        <a:t>How old are you? </a:t>
                      </a:r>
                      <a:br>
                        <a:rPr lang="en-US" sz="1000" kern="100" dirty="0">
                          <a:effectLst/>
                        </a:rPr>
                      </a:br>
                      <a:r>
                        <a:rPr lang="zh-TW" sz="1000" kern="100" dirty="0">
                          <a:effectLst/>
                        </a:rPr>
                        <a:t>您的年齡？</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58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l"/>
                      <a:r>
                        <a:rPr lang="en-US" sz="1000" kern="100">
                          <a:effectLst/>
                        </a:rPr>
                        <a:t>34.1490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indent="50800" algn="ctr"/>
                      <a:r>
                        <a:rPr lang="en-US" sz="1000" kern="100">
                          <a:effectLst/>
                        </a:rPr>
                        <a:t>7.9091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100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.58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.3415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.0791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extLst>
                  <a:ext uri="{0D108BD9-81ED-4DB2-BD59-A6C34878D82A}">
                    <a16:rowId xmlns:a16="http://schemas.microsoft.com/office/drawing/2014/main" val="3395320826"/>
                  </a:ext>
                </a:extLst>
              </a:tr>
              <a:tr h="356414">
                <a:tc>
                  <a:txBody>
                    <a:bodyPr/>
                    <a:lstStyle/>
                    <a:p>
                      <a:pPr marL="114300" algn="l"/>
                      <a:r>
                        <a:rPr lang="en-US" sz="1000" kern="100">
                          <a:effectLst/>
                        </a:rPr>
                        <a:t>marriage</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l"/>
                      <a:r>
                        <a:rPr lang="en-US" sz="1000" kern="100">
                          <a:effectLst/>
                        </a:rPr>
                        <a:t>marriage status</a:t>
                      </a:r>
                      <a:r>
                        <a:rPr lang="zh-TW" sz="1000" kern="100">
                          <a:effectLst/>
                        </a:rPr>
                        <a:t>　</a:t>
                      </a:r>
                      <a:br>
                        <a:rPr lang="en-US" sz="1000" kern="100">
                          <a:effectLst/>
                        </a:rPr>
                      </a:br>
                      <a:r>
                        <a:rPr lang="zh-TW" sz="1000" kern="100">
                          <a:effectLst/>
                        </a:rPr>
                        <a:t>您的婚姻狀態？</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br>
                        <a:rPr lang="en-US" sz="1000" kern="100">
                          <a:effectLst/>
                        </a:rPr>
                      </a:br>
                      <a:r>
                        <a:rPr lang="en-US" sz="1000" kern="100">
                          <a:effectLst/>
                        </a:rPr>
                        <a:t>(no</a:t>
                      </a:r>
                      <a:r>
                        <a:rPr lang="en-US" sz="1000" kern="100" baseline="30000">
                          <a:effectLst/>
                        </a:rPr>
                        <a:t>a</a:t>
                      </a:r>
                      <a:r>
                        <a:rPr lang="en-US" sz="1000" kern="100">
                          <a:effectLst/>
                        </a:rPr>
                        <a:t>)</a:t>
                      </a:r>
                      <a:endParaRPr lang="zh-TW" sz="1000" kern="100">
                        <a:effectLst/>
                      </a:endParaRPr>
                    </a:p>
                    <a:p>
                      <a:pPr marL="114300" algn="ctr"/>
                      <a:r>
                        <a:rPr lang="en-US" sz="1000" kern="100">
                          <a:effectLst/>
                        </a:rPr>
                        <a:t>41.5%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2</a:t>
                      </a:r>
                      <a:br>
                        <a:rPr lang="en-US" sz="1000" kern="100">
                          <a:effectLst/>
                        </a:rPr>
                      </a:br>
                      <a:r>
                        <a:rPr lang="en-US" sz="1000" kern="100">
                          <a:effectLst/>
                        </a:rPr>
                        <a:t>(yes)</a:t>
                      </a:r>
                      <a:endParaRPr lang="zh-TW" sz="1000" kern="100">
                        <a:effectLst/>
                      </a:endParaRPr>
                    </a:p>
                    <a:p>
                      <a:pPr marL="114300" algn="ctr"/>
                      <a:r>
                        <a:rPr lang="en-US" sz="1000" kern="100">
                          <a:effectLst/>
                        </a:rPr>
                        <a:t>58.5%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1.5848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.4931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0</a:t>
                      </a:r>
                      <a:br>
                        <a:rPr lang="en-US" sz="1000" kern="100">
                          <a:effectLst/>
                        </a:rPr>
                      </a:br>
                      <a:r>
                        <a:rPr lang="en-US" sz="1000" kern="100">
                          <a:effectLst/>
                        </a:rPr>
                        <a:t>(no)</a:t>
                      </a:r>
                      <a:endParaRPr lang="zh-TW" sz="1000" kern="100">
                        <a:effectLst/>
                      </a:endParaRPr>
                    </a:p>
                    <a:p>
                      <a:pPr marL="114300" algn="ctr"/>
                      <a:r>
                        <a:rPr lang="en-US" sz="1000" kern="100">
                          <a:effectLst/>
                        </a:rPr>
                        <a:t>41.5%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br>
                        <a:rPr lang="en-US" sz="1000" kern="100">
                          <a:effectLst/>
                        </a:rPr>
                      </a:br>
                      <a:r>
                        <a:rPr lang="en-US" sz="1000" kern="100">
                          <a:effectLst/>
                        </a:rPr>
                        <a:t>(yes)</a:t>
                      </a:r>
                      <a:endParaRPr lang="zh-TW" sz="1000" kern="100">
                        <a:effectLst/>
                      </a:endParaRPr>
                    </a:p>
                    <a:p>
                      <a:pPr marL="114300" algn="ctr"/>
                      <a:r>
                        <a:rPr lang="en-US" sz="1000" kern="100">
                          <a:effectLst/>
                        </a:rPr>
                        <a:t>58.5%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.5848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.4931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extLst>
                  <a:ext uri="{0D108BD9-81ED-4DB2-BD59-A6C34878D82A}">
                    <a16:rowId xmlns:a16="http://schemas.microsoft.com/office/drawing/2014/main" val="1587150296"/>
                  </a:ext>
                </a:extLst>
              </a:tr>
              <a:tr h="344123">
                <a:tc>
                  <a:txBody>
                    <a:bodyPr/>
                    <a:lstStyle/>
                    <a:p>
                      <a:pPr marL="114300" algn="l"/>
                      <a:r>
                        <a:rPr lang="en-US" sz="1000" kern="100">
                          <a:effectLst/>
                        </a:rPr>
                        <a:t>education</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l"/>
                      <a:r>
                        <a:rPr lang="en-US" sz="1000" kern="100">
                          <a:effectLst/>
                        </a:rPr>
                        <a:t>What is your highest degree?</a:t>
                      </a:r>
                      <a:br>
                        <a:rPr lang="en-US" sz="1000" kern="100">
                          <a:effectLst/>
                        </a:rPr>
                      </a:br>
                      <a:r>
                        <a:rPr lang="zh-TW" sz="1000" kern="100">
                          <a:effectLst/>
                        </a:rPr>
                        <a:t>您的最高學歷？</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6</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3.8224</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.6062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6</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.5645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.1213</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extLst>
                  <a:ext uri="{0D108BD9-81ED-4DB2-BD59-A6C34878D82A}">
                    <a16:rowId xmlns:a16="http://schemas.microsoft.com/office/drawing/2014/main" val="3860059619"/>
                  </a:ext>
                </a:extLst>
              </a:tr>
              <a:tr h="678416">
                <a:tc>
                  <a:txBody>
                    <a:bodyPr/>
                    <a:lstStyle/>
                    <a:p>
                      <a:pPr marL="114300" algn="l"/>
                      <a:r>
                        <a:rPr lang="en-US" sz="1000" kern="100">
                          <a:effectLst/>
                        </a:rPr>
                        <a:t>journalism major</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l"/>
                      <a:r>
                        <a:rPr lang="en-US" sz="1000" kern="100">
                          <a:effectLst/>
                        </a:rPr>
                        <a:t>Are you majoring in journalism, mass communication or related departments?</a:t>
                      </a:r>
                      <a:endParaRPr lang="zh-TW" sz="1000" kern="100">
                        <a:effectLst/>
                      </a:endParaRPr>
                    </a:p>
                    <a:p>
                      <a:pPr marL="114300" algn="l"/>
                      <a:r>
                        <a:rPr lang="zh-TW" sz="1000" kern="100">
                          <a:effectLst/>
                        </a:rPr>
                        <a:t>您在大學本科主修的科系是否為新聞學、大眾傳播學或相關科系？</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br>
                        <a:rPr lang="en-US" sz="1000" kern="100">
                          <a:effectLst/>
                        </a:rPr>
                      </a:br>
                      <a:r>
                        <a:rPr lang="en-US" sz="1000" kern="100">
                          <a:effectLst/>
                        </a:rPr>
                        <a:t>(no)</a:t>
                      </a:r>
                      <a:endParaRPr lang="zh-TW" sz="1000" kern="100">
                        <a:effectLst/>
                      </a:endParaRPr>
                    </a:p>
                    <a:p>
                      <a:pPr marL="114300" algn="ctr"/>
                      <a:r>
                        <a:rPr lang="en-US" sz="1000" kern="100">
                          <a:effectLst/>
                        </a:rPr>
                        <a:t>55.7%</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2</a:t>
                      </a:r>
                      <a:br>
                        <a:rPr lang="en-US" sz="1000" kern="100">
                          <a:effectLst/>
                        </a:rPr>
                      </a:br>
                      <a:r>
                        <a:rPr lang="en-US" sz="1000" kern="100">
                          <a:effectLst/>
                        </a:rPr>
                        <a:t>(yes)</a:t>
                      </a:r>
                      <a:endParaRPr lang="zh-TW" sz="1000" kern="100">
                        <a:effectLst/>
                      </a:endParaRPr>
                    </a:p>
                    <a:p>
                      <a:pPr marL="114300" algn="ctr"/>
                      <a:r>
                        <a:rPr lang="en-US" sz="1000" kern="100">
                          <a:effectLst/>
                        </a:rPr>
                        <a:t>43.2%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1.4367</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.4964</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0</a:t>
                      </a:r>
                      <a:br>
                        <a:rPr lang="en-US" sz="1000" kern="100">
                          <a:effectLst/>
                        </a:rPr>
                      </a:br>
                      <a:r>
                        <a:rPr lang="en-US" sz="1000" kern="100">
                          <a:effectLst/>
                        </a:rPr>
                        <a:t>(no)</a:t>
                      </a:r>
                      <a:endParaRPr lang="zh-TW" sz="1000" kern="100">
                        <a:effectLst/>
                      </a:endParaRPr>
                    </a:p>
                    <a:p>
                      <a:pPr marL="114300" algn="ctr"/>
                      <a:r>
                        <a:rPr lang="en-US" sz="1000" kern="100">
                          <a:effectLst/>
                        </a:rPr>
                        <a:t>55.7%</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br>
                        <a:rPr lang="en-US" sz="1000" kern="100">
                          <a:effectLst/>
                        </a:rPr>
                      </a:br>
                      <a:r>
                        <a:rPr lang="en-US" sz="1000" kern="100">
                          <a:effectLst/>
                        </a:rPr>
                        <a:t>(yes)</a:t>
                      </a:r>
                      <a:endParaRPr lang="zh-TW" sz="1000" kern="100">
                        <a:effectLst/>
                      </a:endParaRPr>
                    </a:p>
                    <a:p>
                      <a:pPr marL="114300" algn="ctr"/>
                      <a:r>
                        <a:rPr lang="en-US" sz="1000" kern="100">
                          <a:effectLst/>
                        </a:rPr>
                        <a:t>43.2%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.4367</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.4964</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extLst>
                  <a:ext uri="{0D108BD9-81ED-4DB2-BD59-A6C34878D82A}">
                    <a16:rowId xmlns:a16="http://schemas.microsoft.com/office/drawing/2014/main" val="3695433681"/>
                  </a:ext>
                </a:extLst>
              </a:tr>
              <a:tr h="443674">
                <a:tc>
                  <a:txBody>
                    <a:bodyPr/>
                    <a:lstStyle/>
                    <a:p>
                      <a:pPr marL="114300" algn="l"/>
                      <a:r>
                        <a:rPr lang="en-US" sz="1000" kern="100">
                          <a:effectLst/>
                        </a:rPr>
                        <a:t>journalism course </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l"/>
                      <a:r>
                        <a:rPr lang="en-US" sz="1000" kern="100">
                          <a:effectLst/>
                        </a:rPr>
                        <a:t>have you ever taken a course in journalism? </a:t>
                      </a:r>
                      <a:br>
                        <a:rPr lang="en-US" sz="1000" kern="100">
                          <a:effectLst/>
                        </a:rPr>
                      </a:br>
                      <a:r>
                        <a:rPr lang="zh-TW" sz="1000" kern="100">
                          <a:effectLst/>
                        </a:rPr>
                        <a:t>您是否曾修讀過雨新聞傳播專業相關的課程？</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br>
                        <a:rPr lang="en-US" sz="1000" kern="100">
                          <a:effectLst/>
                        </a:rPr>
                      </a:br>
                      <a:r>
                        <a:rPr lang="en-US" sz="1000" kern="100">
                          <a:effectLst/>
                        </a:rPr>
                        <a:t>(no)</a:t>
                      </a:r>
                      <a:endParaRPr lang="zh-TW" sz="1000" kern="100">
                        <a:effectLst/>
                      </a:endParaRPr>
                    </a:p>
                    <a:p>
                      <a:pPr marL="114300" algn="ctr"/>
                      <a:r>
                        <a:rPr lang="en-US" sz="1000" kern="100">
                          <a:effectLst/>
                        </a:rPr>
                        <a:t>19.2%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2</a:t>
                      </a:r>
                      <a:br>
                        <a:rPr lang="en-US" sz="1000" kern="100">
                          <a:effectLst/>
                        </a:rPr>
                      </a:br>
                      <a:r>
                        <a:rPr lang="en-US" sz="1000" kern="100">
                          <a:effectLst/>
                        </a:rPr>
                        <a:t>(yes)</a:t>
                      </a:r>
                      <a:endParaRPr lang="zh-TW" sz="1000" kern="100">
                        <a:effectLst/>
                      </a:endParaRPr>
                    </a:p>
                    <a:p>
                      <a:pPr marL="114300" algn="ctr"/>
                      <a:r>
                        <a:rPr lang="en-US" sz="1000" kern="100">
                          <a:effectLst/>
                        </a:rPr>
                        <a:t>80.7%</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1.8077</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.3944</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1</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0</a:t>
                      </a:r>
                      <a:br>
                        <a:rPr lang="en-US" sz="1000" kern="100">
                          <a:effectLst/>
                        </a:rPr>
                      </a:br>
                      <a:r>
                        <a:rPr lang="en-US" sz="1000" kern="100">
                          <a:effectLst/>
                        </a:rPr>
                        <a:t>(no)</a:t>
                      </a:r>
                      <a:endParaRPr lang="zh-TW" sz="1000" kern="100">
                        <a:effectLst/>
                      </a:endParaRPr>
                    </a:p>
                    <a:p>
                      <a:pPr marL="114300" algn="ctr"/>
                      <a:r>
                        <a:rPr lang="en-US" sz="1000" kern="100">
                          <a:effectLst/>
                        </a:rPr>
                        <a:t>19.2%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br>
                        <a:rPr lang="en-US" sz="1000" kern="100">
                          <a:effectLst/>
                        </a:rPr>
                      </a:br>
                      <a:r>
                        <a:rPr lang="en-US" sz="1000" kern="100">
                          <a:effectLst/>
                        </a:rPr>
                        <a:t>(yes)</a:t>
                      </a:r>
                      <a:endParaRPr lang="zh-TW" sz="1000" kern="100">
                        <a:effectLst/>
                      </a:endParaRPr>
                    </a:p>
                    <a:p>
                      <a:pPr marL="114300" algn="ctr"/>
                      <a:r>
                        <a:rPr lang="en-US" sz="1000" kern="100">
                          <a:effectLst/>
                        </a:rPr>
                        <a:t>80.7%</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.8077</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.3944</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extLst>
                  <a:ext uri="{0D108BD9-81ED-4DB2-BD59-A6C34878D82A}">
                    <a16:rowId xmlns:a16="http://schemas.microsoft.com/office/drawing/2014/main" val="3598529440"/>
                  </a:ext>
                </a:extLst>
              </a:tr>
              <a:tr h="955558">
                <a:tc>
                  <a:txBody>
                    <a:bodyPr/>
                    <a:lstStyle/>
                    <a:p>
                      <a:pPr marL="114300" algn="l"/>
                      <a:r>
                        <a:rPr lang="en-US" sz="1000" kern="100">
                          <a:effectLst/>
                        </a:rPr>
                        <a:t>salary</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l"/>
                      <a:r>
                        <a:rPr lang="en-US" sz="1000" kern="100">
                          <a:effectLst/>
                        </a:rPr>
                        <a:t>What is your average monthly income (including salary, bonus, allowance, contribution fee, year-end bonus, etc.) in the current work organization? </a:t>
                      </a:r>
                      <a:br>
                        <a:rPr lang="en-US" sz="1000" kern="100">
                          <a:effectLst/>
                        </a:rPr>
                      </a:br>
                      <a:r>
                        <a:rPr lang="zh-TW" sz="1000" kern="100">
                          <a:effectLst/>
                        </a:rPr>
                        <a:t>您在目前工作機構的每月收入（含工資、獎金、津貼、稿費、年終獎等）平均約為多少人民幣？</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2.5878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1.3433</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0</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1</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.2268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.1919</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extLst>
                  <a:ext uri="{0D108BD9-81ED-4DB2-BD59-A6C34878D82A}">
                    <a16:rowId xmlns:a16="http://schemas.microsoft.com/office/drawing/2014/main" val="1950764824"/>
                  </a:ext>
                </a:extLst>
              </a:tr>
              <a:tr h="419707">
                <a:tc>
                  <a:txBody>
                    <a:bodyPr/>
                    <a:lstStyle/>
                    <a:p>
                      <a:pPr marL="114300" algn="l"/>
                      <a:r>
                        <a:rPr lang="en-US" sz="1000" kern="100">
                          <a:effectLst/>
                        </a:rPr>
                        <a:t>journalism experience</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l"/>
                      <a:r>
                        <a:rPr lang="en-US" sz="1000" kern="100">
                          <a:effectLst/>
                        </a:rPr>
                        <a:t>how many years have you been in journalism? </a:t>
                      </a:r>
                      <a:r>
                        <a:rPr lang="zh-TW" sz="1000" kern="100">
                          <a:effectLst/>
                        </a:rPr>
                        <a:t>您從事新聞工作已有多久？</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38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10.1800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7.2125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50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a:effectLst/>
                        </a:rPr>
                        <a:t>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0.76</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.2036</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a:txBody>
                    <a:bodyPr/>
                    <a:lstStyle/>
                    <a:p>
                      <a:pPr marL="114300" algn="ctr"/>
                      <a:r>
                        <a:rPr lang="en-US" sz="1000" kern="100" dirty="0">
                          <a:effectLst/>
                        </a:rPr>
                        <a:t>.1443</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extLst>
                  <a:ext uri="{0D108BD9-81ED-4DB2-BD59-A6C34878D82A}">
                    <a16:rowId xmlns:a16="http://schemas.microsoft.com/office/drawing/2014/main" val="548606189"/>
                  </a:ext>
                </a:extLst>
              </a:tr>
              <a:tr h="228597">
                <a:tc gridSpan="12">
                  <a:txBody>
                    <a:bodyPr/>
                    <a:lstStyle/>
                    <a:p>
                      <a:pPr marL="114300" algn="l"/>
                      <a:r>
                        <a:rPr lang="en-US" sz="1000" kern="100" baseline="30000" dirty="0">
                          <a:effectLst/>
                        </a:rPr>
                        <a:t>a</a:t>
                      </a:r>
                      <a:r>
                        <a:rPr lang="en-US" sz="1000" kern="100" dirty="0">
                          <a:effectLst/>
                        </a:rPr>
                        <a:t> including unmarried, divorced and others.</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5492" marR="15492"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742658860"/>
                  </a:ext>
                </a:extLst>
              </a:tr>
            </a:tbl>
          </a:graphicData>
        </a:graphic>
      </p:graphicFrame>
      <p:sp>
        <p:nvSpPr>
          <p:cNvPr id="11" name="TextBox 22">
            <a:extLst>
              <a:ext uri="{FF2B5EF4-FFF2-40B4-BE49-F238E27FC236}">
                <a16:creationId xmlns:a16="http://schemas.microsoft.com/office/drawing/2014/main" id="{895635D3-12F2-3840-B95A-57F339C929B5}"/>
              </a:ext>
            </a:extLst>
          </p:cNvPr>
          <p:cNvSpPr txBox="1"/>
          <p:nvPr/>
        </p:nvSpPr>
        <p:spPr>
          <a:xfrm>
            <a:off x="236828" y="219541"/>
            <a:ext cx="7199398" cy="584775"/>
          </a:xfrm>
          <a:prstGeom prst="rect">
            <a:avLst/>
          </a:prstGeom>
          <a:noFill/>
        </p:spPr>
        <p:txBody>
          <a:bodyPr wrap="square" rtlCol="0">
            <a:spAutoFit/>
          </a:bodyPr>
          <a:lstStyle/>
          <a:p>
            <a:pPr algn="ctr"/>
            <a:r>
              <a:rPr lang="en-US" sz="3200" b="1" dirty="0">
                <a:ea typeface="STKaiti" pitchFamily="2" charset="-122"/>
              </a:rPr>
              <a:t>	</a:t>
            </a:r>
            <a:r>
              <a:rPr lang="en-US" altLang="zh-CN" sz="3200" b="1" dirty="0">
                <a:ea typeface="STKaiti" pitchFamily="2" charset="-122"/>
              </a:rPr>
              <a:t>Descriptive Statistics </a:t>
            </a:r>
            <a:endParaRPr lang="en-US" sz="3200" b="1" dirty="0">
              <a:ea typeface="STKaiti" pitchFamily="2" charset="-122"/>
            </a:endParaRPr>
          </a:p>
        </p:txBody>
      </p:sp>
    </p:spTree>
    <p:extLst>
      <p:ext uri="{BB962C8B-B14F-4D97-AF65-F5344CB8AC3E}">
        <p14:creationId xmlns:p14="http://schemas.microsoft.com/office/powerpoint/2010/main" val="1429187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8</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236" y="6170558"/>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88489" y="16850"/>
            <a:ext cx="738724" cy="738724"/>
          </a:xfrm>
          <a:prstGeom prst="rect">
            <a:avLst/>
          </a:prstGeom>
        </p:spPr>
      </p:pic>
      <p:sp>
        <p:nvSpPr>
          <p:cNvPr id="9" name="文本框 8">
            <a:extLst>
              <a:ext uri="{FF2B5EF4-FFF2-40B4-BE49-F238E27FC236}">
                <a16:creationId xmlns:a16="http://schemas.microsoft.com/office/drawing/2014/main" id="{B4288289-7480-B742-920D-F4FF012992ED}"/>
              </a:ext>
            </a:extLst>
          </p:cNvPr>
          <p:cNvSpPr txBox="1"/>
          <p:nvPr/>
        </p:nvSpPr>
        <p:spPr>
          <a:xfrm>
            <a:off x="982980" y="4457700"/>
            <a:ext cx="184731" cy="369332"/>
          </a:xfrm>
          <a:prstGeom prst="rect">
            <a:avLst/>
          </a:prstGeom>
          <a:noFill/>
        </p:spPr>
        <p:txBody>
          <a:bodyPr wrap="none" rtlCol="0">
            <a:spAutoFit/>
          </a:bodyPr>
          <a:lstStyle/>
          <a:p>
            <a:endParaRPr kumimoji="1" lang="zh-CN" altLang="en-US" dirty="0"/>
          </a:p>
        </p:txBody>
      </p:sp>
      <p:sp>
        <p:nvSpPr>
          <p:cNvPr id="11" name="TextBox 22">
            <a:extLst>
              <a:ext uri="{FF2B5EF4-FFF2-40B4-BE49-F238E27FC236}">
                <a16:creationId xmlns:a16="http://schemas.microsoft.com/office/drawing/2014/main" id="{895635D3-12F2-3840-B95A-57F339C929B5}"/>
              </a:ext>
            </a:extLst>
          </p:cNvPr>
          <p:cNvSpPr txBox="1"/>
          <p:nvPr/>
        </p:nvSpPr>
        <p:spPr>
          <a:xfrm>
            <a:off x="275215" y="105781"/>
            <a:ext cx="7199398" cy="584775"/>
          </a:xfrm>
          <a:prstGeom prst="rect">
            <a:avLst/>
          </a:prstGeom>
          <a:noFill/>
        </p:spPr>
        <p:txBody>
          <a:bodyPr wrap="square" rtlCol="0">
            <a:spAutoFit/>
          </a:bodyPr>
          <a:lstStyle/>
          <a:p>
            <a:pPr algn="ctr"/>
            <a:r>
              <a:rPr lang="en-US" sz="3200" b="1" dirty="0">
                <a:ea typeface="STKaiti" pitchFamily="2" charset="-122"/>
              </a:rPr>
              <a:t>	</a:t>
            </a:r>
            <a:r>
              <a:rPr lang="en-US" altLang="zh-CN" sz="3200" b="1" dirty="0">
                <a:ea typeface="STKaiti" pitchFamily="2" charset="-122"/>
              </a:rPr>
              <a:t>Descriptive Statistics </a:t>
            </a:r>
            <a:endParaRPr lang="en-US" sz="3200" b="1" dirty="0">
              <a:ea typeface="STKaiti" pitchFamily="2" charset="-122"/>
            </a:endParaRPr>
          </a:p>
        </p:txBody>
      </p:sp>
      <p:graphicFrame>
        <p:nvGraphicFramePr>
          <p:cNvPr id="2" name="表格 1">
            <a:extLst>
              <a:ext uri="{FF2B5EF4-FFF2-40B4-BE49-F238E27FC236}">
                <a16:creationId xmlns:a16="http://schemas.microsoft.com/office/drawing/2014/main" id="{54094AF1-C5A5-954C-B334-B83310021B4D}"/>
              </a:ext>
            </a:extLst>
          </p:cNvPr>
          <p:cNvGraphicFramePr>
            <a:graphicFrameLocks noGrp="1"/>
          </p:cNvGraphicFramePr>
          <p:nvPr>
            <p:extLst>
              <p:ext uri="{D42A27DB-BD31-4B8C-83A1-F6EECF244321}">
                <p14:modId xmlns:p14="http://schemas.microsoft.com/office/powerpoint/2010/main" val="3217124721"/>
              </p:ext>
            </p:extLst>
          </p:nvPr>
        </p:nvGraphicFramePr>
        <p:xfrm>
          <a:off x="94395" y="737242"/>
          <a:ext cx="8955210" cy="6091669"/>
        </p:xfrm>
        <a:graphic>
          <a:graphicData uri="http://schemas.openxmlformats.org/drawingml/2006/table">
            <a:tbl>
              <a:tblPr firstRow="1" firstCol="1" bandRow="1">
                <a:tableStyleId>{5C22544A-7EE6-4342-B048-85BDC9FD1C3A}</a:tableStyleId>
              </a:tblPr>
              <a:tblGrid>
                <a:gridCol w="917437">
                  <a:extLst>
                    <a:ext uri="{9D8B030D-6E8A-4147-A177-3AD203B41FA5}">
                      <a16:colId xmlns:a16="http://schemas.microsoft.com/office/drawing/2014/main" val="1616091567"/>
                    </a:ext>
                  </a:extLst>
                </a:gridCol>
                <a:gridCol w="2725178">
                  <a:extLst>
                    <a:ext uri="{9D8B030D-6E8A-4147-A177-3AD203B41FA5}">
                      <a16:colId xmlns:a16="http://schemas.microsoft.com/office/drawing/2014/main" val="1108173642"/>
                    </a:ext>
                  </a:extLst>
                </a:gridCol>
                <a:gridCol w="562023">
                  <a:extLst>
                    <a:ext uri="{9D8B030D-6E8A-4147-A177-3AD203B41FA5}">
                      <a16:colId xmlns:a16="http://schemas.microsoft.com/office/drawing/2014/main" val="4140121463"/>
                    </a:ext>
                  </a:extLst>
                </a:gridCol>
                <a:gridCol w="602168">
                  <a:extLst>
                    <a:ext uri="{9D8B030D-6E8A-4147-A177-3AD203B41FA5}">
                      <a16:colId xmlns:a16="http://schemas.microsoft.com/office/drawing/2014/main" val="4284815566"/>
                    </a:ext>
                  </a:extLst>
                </a:gridCol>
                <a:gridCol w="511843">
                  <a:extLst>
                    <a:ext uri="{9D8B030D-6E8A-4147-A177-3AD203B41FA5}">
                      <a16:colId xmlns:a16="http://schemas.microsoft.com/office/drawing/2014/main" val="1812842634"/>
                    </a:ext>
                  </a:extLst>
                </a:gridCol>
                <a:gridCol w="572059">
                  <a:extLst>
                    <a:ext uri="{9D8B030D-6E8A-4147-A177-3AD203B41FA5}">
                      <a16:colId xmlns:a16="http://schemas.microsoft.com/office/drawing/2014/main" val="3489085523"/>
                    </a:ext>
                  </a:extLst>
                </a:gridCol>
                <a:gridCol w="411481">
                  <a:extLst>
                    <a:ext uri="{9D8B030D-6E8A-4147-A177-3AD203B41FA5}">
                      <a16:colId xmlns:a16="http://schemas.microsoft.com/office/drawing/2014/main" val="1708697870"/>
                    </a:ext>
                  </a:extLst>
                </a:gridCol>
                <a:gridCol w="431554">
                  <a:extLst>
                    <a:ext uri="{9D8B030D-6E8A-4147-A177-3AD203B41FA5}">
                      <a16:colId xmlns:a16="http://schemas.microsoft.com/office/drawing/2014/main" val="2612682841"/>
                    </a:ext>
                  </a:extLst>
                </a:gridCol>
                <a:gridCol w="551986">
                  <a:extLst>
                    <a:ext uri="{9D8B030D-6E8A-4147-A177-3AD203B41FA5}">
                      <a16:colId xmlns:a16="http://schemas.microsoft.com/office/drawing/2014/main" val="1687437966"/>
                    </a:ext>
                  </a:extLst>
                </a:gridCol>
                <a:gridCol w="632276">
                  <a:extLst>
                    <a:ext uri="{9D8B030D-6E8A-4147-A177-3AD203B41FA5}">
                      <a16:colId xmlns:a16="http://schemas.microsoft.com/office/drawing/2014/main" val="927192348"/>
                    </a:ext>
                  </a:extLst>
                </a:gridCol>
                <a:gridCol w="511843">
                  <a:extLst>
                    <a:ext uri="{9D8B030D-6E8A-4147-A177-3AD203B41FA5}">
                      <a16:colId xmlns:a16="http://schemas.microsoft.com/office/drawing/2014/main" val="938977820"/>
                    </a:ext>
                  </a:extLst>
                </a:gridCol>
                <a:gridCol w="525362">
                  <a:extLst>
                    <a:ext uri="{9D8B030D-6E8A-4147-A177-3AD203B41FA5}">
                      <a16:colId xmlns:a16="http://schemas.microsoft.com/office/drawing/2014/main" val="1589365946"/>
                    </a:ext>
                  </a:extLst>
                </a:gridCol>
              </a:tblGrid>
              <a:tr h="169263">
                <a:tc gridSpan="12">
                  <a:txBody>
                    <a:bodyPr/>
                    <a:lstStyle/>
                    <a:p>
                      <a:pPr marL="114300" algn="l"/>
                      <a:r>
                        <a:rPr lang="en-US" sz="1000" kern="100" dirty="0">
                          <a:effectLst/>
                        </a:rPr>
                        <a:t>Table 2 Descriptive Information of Independent Variables and Dependent Variables by Transforming to 0-1 Scale</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468813407"/>
                  </a:ext>
                </a:extLst>
              </a:tr>
              <a:tr h="169263">
                <a:tc rowSpan="2">
                  <a:txBody>
                    <a:bodyPr/>
                    <a:lstStyle/>
                    <a:p>
                      <a:pPr marL="114300" algn="ctr"/>
                      <a:r>
                        <a:rPr lang="en-US" sz="1000" kern="100" dirty="0">
                          <a:effectLst/>
                        </a:rPr>
                        <a:t>Variable</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rowSpan="2">
                  <a:txBody>
                    <a:bodyPr/>
                    <a:lstStyle/>
                    <a:p>
                      <a:pPr marL="114300" algn="ctr"/>
                      <a:r>
                        <a:rPr lang="en-US" sz="1000" kern="100" dirty="0">
                          <a:effectLst/>
                        </a:rPr>
                        <a:t>Wording</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gridSpan="4">
                  <a:txBody>
                    <a:bodyPr/>
                    <a:lstStyle/>
                    <a:p>
                      <a:pPr marL="114300" algn="ctr"/>
                      <a:r>
                        <a:rPr lang="en-US" sz="1000" kern="100">
                          <a:effectLst/>
                        </a:rPr>
                        <a:t>Observed</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2">
                  <a:txBody>
                    <a:bodyPr/>
                    <a:lstStyle/>
                    <a:p>
                      <a:pPr marL="114300" algn="ctr"/>
                      <a:r>
                        <a:rPr lang="en-US" sz="1000" kern="100">
                          <a:effectLst/>
                        </a:rPr>
                        <a:t>Conceptual</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hMerge="1">
                  <a:txBody>
                    <a:bodyPr/>
                    <a:lstStyle/>
                    <a:p>
                      <a:endParaRPr lang="zh-TW" altLang="en-US"/>
                    </a:p>
                  </a:txBody>
                  <a:tcPr/>
                </a:tc>
                <a:tc gridSpan="4">
                  <a:txBody>
                    <a:bodyPr/>
                    <a:lstStyle/>
                    <a:p>
                      <a:pPr marL="114300" algn="ctr"/>
                      <a:r>
                        <a:rPr lang="en-US" sz="1000" kern="100">
                          <a:effectLst/>
                        </a:rPr>
                        <a:t>Percentage scale (ps)</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4116599640"/>
                  </a:ext>
                </a:extLst>
              </a:tr>
              <a:tr h="169263">
                <a:tc vMerge="1">
                  <a:txBody>
                    <a:bodyPr/>
                    <a:lstStyle/>
                    <a:p>
                      <a:endParaRPr lang="zh-TW" altLang="en-US"/>
                    </a:p>
                  </a:txBody>
                  <a:tcPr/>
                </a:tc>
                <a:tc vMerge="1">
                  <a:txBody>
                    <a:bodyPr/>
                    <a:lstStyle/>
                    <a:p>
                      <a:endParaRPr lang="zh-TW" altLang="en-US"/>
                    </a:p>
                  </a:txBody>
                  <a:tcPr/>
                </a:tc>
                <a:tc>
                  <a:txBody>
                    <a:bodyPr/>
                    <a:lstStyle/>
                    <a:p>
                      <a:pPr marL="114300" algn="l"/>
                      <a:r>
                        <a:rPr lang="en-US" sz="1000" kern="100">
                          <a:effectLst/>
                        </a:rPr>
                        <a:t>min</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max</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mean</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stdv</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min</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max</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min</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max</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mean</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stdv</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extLst>
                  <a:ext uri="{0D108BD9-81ED-4DB2-BD59-A6C34878D82A}">
                    <a16:rowId xmlns:a16="http://schemas.microsoft.com/office/drawing/2014/main" val="3753911457"/>
                  </a:ext>
                </a:extLst>
              </a:tr>
              <a:tr h="453622">
                <a:tc>
                  <a:txBody>
                    <a:bodyPr/>
                    <a:lstStyle/>
                    <a:p>
                      <a:pPr marL="114300" algn="l"/>
                      <a:r>
                        <a:rPr lang="en-US" sz="1000" kern="100" dirty="0">
                          <a:effectLst/>
                        </a:rPr>
                        <a:t>Beijing vs Hunan (MDE)</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dirty="0">
                          <a:effectLst/>
                        </a:rPr>
                        <a:t>Region</a:t>
                      </a:r>
                      <a:endParaRPr lang="zh-TW" sz="1000" kern="100" dirty="0">
                        <a:effectLst/>
                      </a:endParaRPr>
                    </a:p>
                    <a:p>
                      <a:pPr marL="114300" algn="l"/>
                      <a:r>
                        <a:rPr lang="zh-TW" sz="1000" kern="100" dirty="0">
                          <a:effectLst/>
                        </a:rPr>
                        <a:t>所在地區</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1 </a:t>
                      </a:r>
                    </a:p>
                    <a:p>
                      <a:pPr marL="114300" algn="ctr"/>
                      <a:r>
                        <a:rPr lang="en-US" sz="1000" kern="100" dirty="0">
                          <a:effectLst/>
                        </a:rPr>
                        <a:t>(Hunan)</a:t>
                      </a:r>
                      <a:endParaRPr lang="zh-TW" sz="1000" kern="100" dirty="0">
                        <a:effectLst/>
                      </a:endParaRPr>
                    </a:p>
                    <a:p>
                      <a:pPr algn="ctr"/>
                      <a:r>
                        <a:rPr lang="en-US" sz="1000" kern="100" dirty="0">
                          <a:effectLst/>
                        </a:rPr>
                        <a:t>65.2%</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2 (Beijing)</a:t>
                      </a:r>
                      <a:endParaRPr lang="zh-TW" sz="1000" kern="100" dirty="0">
                        <a:effectLst/>
                      </a:endParaRPr>
                    </a:p>
                    <a:p>
                      <a:pPr algn="ctr"/>
                      <a:r>
                        <a:rPr lang="en-US" sz="1000" kern="100" dirty="0">
                          <a:effectLst/>
                        </a:rPr>
                        <a:t>34.8%</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algn="ctr"/>
                      <a:r>
                        <a:rPr lang="en-US" sz="1000" kern="100">
                          <a:effectLst/>
                        </a:rPr>
                        <a:t> 1.3482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algn="ctr"/>
                      <a:r>
                        <a:rPr lang="en-US" sz="1000" kern="100" dirty="0">
                          <a:effectLst/>
                        </a:rPr>
                        <a:t>.4768</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algn="ctr"/>
                      <a:r>
                        <a:rPr lang="en-US" sz="1000" kern="100" dirty="0">
                          <a:effectLst/>
                        </a:rPr>
                        <a:t>0</a:t>
                      </a:r>
                    </a:p>
                    <a:p>
                      <a:pPr algn="ctr"/>
                      <a:r>
                        <a:rPr lang="en-US" sz="1000" kern="100" dirty="0">
                          <a:effectLst/>
                        </a:rPr>
                        <a:t>(Hunan)</a:t>
                      </a:r>
                      <a:endParaRPr lang="zh-TW" sz="1000" kern="100" dirty="0">
                        <a:effectLst/>
                      </a:endParaRPr>
                    </a:p>
                    <a:p>
                      <a:pPr marL="114300" algn="ctr"/>
                      <a:r>
                        <a:rPr lang="en-US" sz="1000" kern="100" dirty="0">
                          <a:effectLst/>
                        </a:rPr>
                        <a:t>65.2%</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1</a:t>
                      </a:r>
                    </a:p>
                    <a:p>
                      <a:pPr marL="114300" algn="ctr"/>
                      <a:r>
                        <a:rPr lang="en-US" sz="1000" kern="100" dirty="0">
                          <a:effectLst/>
                        </a:rPr>
                        <a:t>(Beijing)</a:t>
                      </a:r>
                      <a:endParaRPr lang="zh-TW" sz="1000" kern="100" dirty="0">
                        <a:effectLst/>
                      </a:endParaRPr>
                    </a:p>
                    <a:p>
                      <a:pPr marL="114300" algn="ctr"/>
                      <a:r>
                        <a:rPr lang="en-US" sz="1000" kern="100" dirty="0">
                          <a:effectLst/>
                        </a:rPr>
                        <a:t>34.8%</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.3482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.4768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extLst>
                  <a:ext uri="{0D108BD9-81ED-4DB2-BD59-A6C34878D82A}">
                    <a16:rowId xmlns:a16="http://schemas.microsoft.com/office/drawing/2014/main" val="2413574378"/>
                  </a:ext>
                </a:extLst>
              </a:tr>
              <a:tr h="453622">
                <a:tc>
                  <a:txBody>
                    <a:bodyPr/>
                    <a:lstStyle/>
                    <a:p>
                      <a:pPr marL="114300" algn="l"/>
                      <a:r>
                        <a:rPr lang="en-US" sz="1000" kern="100">
                          <a:effectLst/>
                        </a:rPr>
                        <a:t>Political identity (PID)</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dirty="0">
                          <a:effectLst/>
                        </a:rPr>
                        <a:t>are you a member of Chinese Communist Party (CCP)</a:t>
                      </a:r>
                      <a:r>
                        <a:rPr lang="zh-TW" sz="1000" kern="100" dirty="0">
                          <a:effectLst/>
                        </a:rPr>
                        <a:t>？ 您是否為中共黨員？</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1 </a:t>
                      </a:r>
                    </a:p>
                    <a:p>
                      <a:pPr marL="114300" algn="ctr"/>
                      <a:r>
                        <a:rPr lang="en-US" sz="1000" kern="100" dirty="0">
                          <a:effectLst/>
                        </a:rPr>
                        <a:t>(No)</a:t>
                      </a:r>
                      <a:endParaRPr lang="zh-TW" sz="1000" kern="100" dirty="0">
                        <a:effectLst/>
                      </a:endParaRPr>
                    </a:p>
                    <a:p>
                      <a:pPr marL="114300" algn="ctr"/>
                      <a:r>
                        <a:rPr lang="en-US" sz="1000" kern="100" dirty="0">
                          <a:effectLst/>
                        </a:rPr>
                        <a:t>55.8%</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2 </a:t>
                      </a:r>
                    </a:p>
                    <a:p>
                      <a:pPr marL="114300" algn="ctr"/>
                      <a:r>
                        <a:rPr lang="en-US" sz="1000" kern="100" dirty="0">
                          <a:effectLst/>
                        </a:rPr>
                        <a:t>(Yes)</a:t>
                      </a:r>
                      <a:endParaRPr lang="zh-TW" sz="1000" kern="100" dirty="0">
                        <a:effectLst/>
                      </a:endParaRPr>
                    </a:p>
                    <a:p>
                      <a:pPr marL="114300" algn="ctr"/>
                      <a:r>
                        <a:rPr lang="en-US" sz="1000" kern="100" dirty="0">
                          <a:effectLst/>
                        </a:rPr>
                        <a:t>44.2%</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1.4420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.4970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0 (No)</a:t>
                      </a:r>
                      <a:endParaRPr lang="zh-TW" sz="1000" kern="100">
                        <a:effectLst/>
                      </a:endParaRPr>
                    </a:p>
                    <a:p>
                      <a:pPr marL="114300" algn="ctr"/>
                      <a:r>
                        <a:rPr lang="en-US" sz="1000" kern="100">
                          <a:effectLst/>
                        </a:rPr>
                        <a:t>55.8%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 (Yes)</a:t>
                      </a:r>
                      <a:endParaRPr lang="zh-TW" sz="1000" kern="100">
                        <a:effectLst/>
                      </a:endParaRPr>
                    </a:p>
                    <a:p>
                      <a:pPr marL="114300" algn="ctr"/>
                      <a:r>
                        <a:rPr lang="en-US" sz="1000" kern="100">
                          <a:effectLst/>
                        </a:rPr>
                        <a:t>44.2%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.4420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.4970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extLst>
                  <a:ext uri="{0D108BD9-81ED-4DB2-BD59-A6C34878D82A}">
                    <a16:rowId xmlns:a16="http://schemas.microsoft.com/office/drawing/2014/main" val="3421382835"/>
                  </a:ext>
                </a:extLst>
              </a:tr>
              <a:tr h="1041170">
                <a:tc>
                  <a:txBody>
                    <a:bodyPr/>
                    <a:lstStyle/>
                    <a:p>
                      <a:pPr marL="114300" algn="l"/>
                      <a:r>
                        <a:rPr lang="en-US" sz="1000" kern="100">
                          <a:effectLst/>
                        </a:rPr>
                        <a:t>Perceived news quality (PNQ)</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dirty="0">
                          <a:effectLst/>
                        </a:rPr>
                        <a:t>please rate your work organization's performance in news reports, with a maximum of 100 points, a minimum of 0 points and a passing score of 60 points. What score will you give? </a:t>
                      </a:r>
                      <a:r>
                        <a:rPr lang="zh-TW" sz="1000" kern="100" dirty="0">
                          <a:effectLst/>
                        </a:rPr>
                        <a:t>如果請您對您就職的工作機構在新聞報道表現上評分，最高為</a:t>
                      </a:r>
                      <a:r>
                        <a:rPr lang="en-US" sz="1000" kern="100" dirty="0">
                          <a:effectLst/>
                        </a:rPr>
                        <a:t>100</a:t>
                      </a:r>
                      <a:r>
                        <a:rPr lang="zh-TW" sz="1000" kern="100" dirty="0">
                          <a:effectLst/>
                        </a:rPr>
                        <a:t>分，最低為</a:t>
                      </a:r>
                      <a:r>
                        <a:rPr lang="en-US" sz="1000" kern="100" dirty="0">
                          <a:effectLst/>
                        </a:rPr>
                        <a:t>0</a:t>
                      </a:r>
                      <a:r>
                        <a:rPr lang="zh-TW" sz="1000" kern="100" dirty="0">
                          <a:effectLst/>
                        </a:rPr>
                        <a:t>分，您會給多少分？</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7</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5.6222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1.0741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7</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.7704</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.1790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extLst>
                  <a:ext uri="{0D108BD9-81ED-4DB2-BD59-A6C34878D82A}">
                    <a16:rowId xmlns:a16="http://schemas.microsoft.com/office/drawing/2014/main" val="3353539270"/>
                  </a:ext>
                </a:extLst>
              </a:tr>
              <a:tr h="604829">
                <a:tc>
                  <a:txBody>
                    <a:bodyPr/>
                    <a:lstStyle/>
                    <a:p>
                      <a:pPr marL="114300" algn="l"/>
                      <a:r>
                        <a:rPr lang="en-US" sz="1000" kern="100">
                          <a:effectLst/>
                        </a:rPr>
                        <a:t>3</a:t>
                      </a:r>
                      <a:r>
                        <a:rPr lang="en-US" sz="1000" kern="100" baseline="30000">
                          <a:effectLst/>
                        </a:rPr>
                        <a:t>rd</a:t>
                      </a:r>
                      <a:r>
                        <a:rPr lang="en-US" sz="1000" kern="100">
                          <a:effectLst/>
                        </a:rPr>
                        <a:t>-person perception re attitude</a:t>
                      </a:r>
                      <a:endParaRPr lang="zh-TW" sz="1000" kern="100">
                        <a:effectLst/>
                      </a:endParaRPr>
                    </a:p>
                    <a:p>
                      <a:pPr marL="114300" algn="l"/>
                      <a:r>
                        <a:rPr lang="en-US" sz="1000" kern="100">
                          <a:effectLst/>
                        </a:rPr>
                        <a:t>(3PA)</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dirty="0">
                          <a:effectLst/>
                        </a:rPr>
                        <a:t>differences in scores between perceived media effects on attitudes of others and themselves </a:t>
                      </a:r>
                      <a:r>
                        <a:rPr lang="zh-TW" sz="1000" kern="100" dirty="0">
                          <a:effectLst/>
                        </a:rPr>
                        <a:t>（</a:t>
                      </a:r>
                      <a:r>
                        <a:rPr lang="en-US" sz="1000" kern="100" dirty="0">
                          <a:effectLst/>
                        </a:rPr>
                        <a:t>TPP in attitudes</a:t>
                      </a:r>
                      <a:r>
                        <a:rPr lang="zh-TW" sz="1000" kern="100" dirty="0">
                          <a:effectLst/>
                        </a:rPr>
                        <a:t>） 新聞報道對他人及自己態度影響的差異（第三人效果）</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-.75</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.0153</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.1845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.13</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.5076</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.0923</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extLst>
                  <a:ext uri="{0D108BD9-81ED-4DB2-BD59-A6C34878D82A}">
                    <a16:rowId xmlns:a16="http://schemas.microsoft.com/office/drawing/2014/main" val="408220441"/>
                  </a:ext>
                </a:extLst>
              </a:tr>
              <a:tr h="594955">
                <a:tc>
                  <a:txBody>
                    <a:bodyPr/>
                    <a:lstStyle/>
                    <a:p>
                      <a:pPr marL="114300" algn="l"/>
                      <a:r>
                        <a:rPr lang="en-US" sz="1000" kern="100">
                          <a:effectLst/>
                        </a:rPr>
                        <a:t>Others-attitude</a:t>
                      </a:r>
                      <a:endParaRPr lang="zh-TW" sz="1000" kern="100">
                        <a:effectLst/>
                      </a:endParaRPr>
                    </a:p>
                    <a:p>
                      <a:pPr marL="114300" algn="l"/>
                      <a:r>
                        <a:rPr lang="en-US" sz="1000" kern="100">
                          <a:effectLst/>
                        </a:rPr>
                        <a:t>(OAtt)</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perceived media effects on attitudes towards social events and government policies of others </a:t>
                      </a:r>
                      <a:r>
                        <a:rPr lang="zh-TW" sz="1000" kern="100">
                          <a:effectLst/>
                        </a:rPr>
                        <a:t>新聞報道對他人態度</a:t>
                      </a:r>
                      <a:r>
                        <a:rPr lang="en-US" sz="1000" kern="100">
                          <a:effectLst/>
                        </a:rPr>
                        <a:t>(</a:t>
                      </a:r>
                      <a:r>
                        <a:rPr lang="zh-TW" sz="1000" kern="100">
                          <a:effectLst/>
                        </a:rPr>
                        <a:t>社會事件</a:t>
                      </a:r>
                      <a:r>
                        <a:rPr lang="en-US" sz="1000" kern="100">
                          <a:effectLst/>
                        </a:rPr>
                        <a:t>/</a:t>
                      </a:r>
                      <a:r>
                        <a:rPr lang="zh-TW" sz="1000" kern="100">
                          <a:effectLst/>
                        </a:rPr>
                        <a:t>政府政策</a:t>
                      </a:r>
                      <a:r>
                        <a:rPr lang="en-US" sz="1000" kern="100">
                          <a:effectLst/>
                        </a:rPr>
                        <a:t>)</a:t>
                      </a:r>
                      <a:r>
                        <a:rPr lang="zh-TW" sz="1000" kern="100">
                          <a:effectLst/>
                        </a:rPr>
                        <a:t>的影響</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5</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3.7626</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.8238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.6907</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.2060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extLst>
                  <a:ext uri="{0D108BD9-81ED-4DB2-BD59-A6C34878D82A}">
                    <a16:rowId xmlns:a16="http://schemas.microsoft.com/office/drawing/2014/main" val="3988642874"/>
                  </a:ext>
                </a:extLst>
              </a:tr>
              <a:tr h="604829">
                <a:tc>
                  <a:txBody>
                    <a:bodyPr/>
                    <a:lstStyle/>
                    <a:p>
                      <a:pPr marL="114300" algn="l"/>
                      <a:r>
                        <a:rPr lang="en-US" sz="1000" kern="100">
                          <a:effectLst/>
                        </a:rPr>
                        <a:t>Self-attitude</a:t>
                      </a:r>
                      <a:endParaRPr lang="zh-TW" sz="1000" kern="100">
                        <a:effectLst/>
                      </a:endParaRPr>
                    </a:p>
                    <a:p>
                      <a:pPr marL="114300" algn="l"/>
                      <a:r>
                        <a:rPr lang="en-US" sz="1000" kern="100">
                          <a:effectLst/>
                        </a:rPr>
                        <a:t>(SAtt)</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dirty="0">
                          <a:effectLst/>
                        </a:rPr>
                        <a:t>perceived media effects on attitudes towards social events and government policies of themselves </a:t>
                      </a:r>
                      <a:r>
                        <a:rPr lang="zh-TW" sz="1000" kern="100" dirty="0">
                          <a:effectLst/>
                        </a:rPr>
                        <a:t>新聞報道對自己態度</a:t>
                      </a:r>
                      <a:r>
                        <a:rPr lang="en-US" sz="1000" kern="100" dirty="0">
                          <a:effectLst/>
                        </a:rPr>
                        <a:t>(</a:t>
                      </a:r>
                      <a:r>
                        <a:rPr lang="zh-TW" sz="1000" kern="100" dirty="0">
                          <a:effectLst/>
                        </a:rPr>
                        <a:t>社會事件</a:t>
                      </a:r>
                      <a:r>
                        <a:rPr lang="en-US" sz="1000" kern="100" dirty="0">
                          <a:effectLst/>
                        </a:rPr>
                        <a:t>/</a:t>
                      </a:r>
                      <a:r>
                        <a:rPr lang="zh-TW" sz="1000" kern="100" dirty="0">
                          <a:effectLst/>
                        </a:rPr>
                        <a:t>政府政策</a:t>
                      </a:r>
                      <a:r>
                        <a:rPr lang="en-US" sz="1000" kern="100" dirty="0">
                          <a:effectLst/>
                        </a:rPr>
                        <a:t>)</a:t>
                      </a:r>
                      <a:r>
                        <a:rPr lang="zh-TW" sz="1000" kern="100" dirty="0">
                          <a:effectLst/>
                        </a:rPr>
                        <a:t>的影響</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3.7016</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.8506</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.6754</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.2126</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extLst>
                  <a:ext uri="{0D108BD9-81ED-4DB2-BD59-A6C34878D82A}">
                    <a16:rowId xmlns:a16="http://schemas.microsoft.com/office/drawing/2014/main" val="3107254922"/>
                  </a:ext>
                </a:extLst>
              </a:tr>
              <a:tr h="604829">
                <a:tc>
                  <a:txBody>
                    <a:bodyPr/>
                    <a:lstStyle/>
                    <a:p>
                      <a:pPr marL="114300" algn="l"/>
                      <a:r>
                        <a:rPr lang="en-US" sz="1000" kern="100">
                          <a:effectLst/>
                        </a:rPr>
                        <a:t>3</a:t>
                      </a:r>
                      <a:r>
                        <a:rPr lang="en-US" sz="1000" kern="100" baseline="30000">
                          <a:effectLst/>
                        </a:rPr>
                        <a:t>rd</a:t>
                      </a:r>
                      <a:r>
                        <a:rPr lang="en-US" sz="1000" kern="100">
                          <a:effectLst/>
                        </a:rPr>
                        <a:t>-person perception re knowledge</a:t>
                      </a:r>
                      <a:endParaRPr lang="zh-TW" sz="1000" kern="100">
                        <a:effectLst/>
                      </a:endParaRPr>
                    </a:p>
                    <a:p>
                      <a:pPr marL="114300" algn="l"/>
                      <a:r>
                        <a:rPr lang="en-US" sz="1000" kern="100">
                          <a:effectLst/>
                        </a:rPr>
                        <a:t>(3PK)</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differences in scores between perceived effects on knowledge of others and themselves </a:t>
                      </a:r>
                      <a:r>
                        <a:rPr lang="zh-TW" sz="1000" kern="100">
                          <a:effectLst/>
                        </a:rPr>
                        <a:t>（</a:t>
                      </a:r>
                      <a:r>
                        <a:rPr lang="en-US" sz="1000" kern="100">
                          <a:effectLst/>
                        </a:rPr>
                        <a:t>TPP in knowledge</a:t>
                      </a:r>
                      <a:r>
                        <a:rPr lang="zh-TW" sz="1000" kern="100">
                          <a:effectLst/>
                        </a:rPr>
                        <a:t>）新聞報道對他人及自己了解影響的差異（第三人效果）</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-.75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.63</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.0026</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.1623</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-1</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1</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.13</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.81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.5013</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.0812</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extLst>
                  <a:ext uri="{0D108BD9-81ED-4DB2-BD59-A6C34878D82A}">
                    <a16:rowId xmlns:a16="http://schemas.microsoft.com/office/drawing/2014/main" val="3078701763"/>
                  </a:ext>
                </a:extLst>
              </a:tr>
              <a:tr h="594955">
                <a:tc>
                  <a:txBody>
                    <a:bodyPr/>
                    <a:lstStyle/>
                    <a:p>
                      <a:pPr marL="114300" algn="l"/>
                      <a:r>
                        <a:rPr lang="en-US" sz="1000" kern="100">
                          <a:effectLst/>
                        </a:rPr>
                        <a:t>Others-knowledge</a:t>
                      </a:r>
                      <a:endParaRPr lang="zh-TW" sz="1000" kern="100">
                        <a:effectLst/>
                      </a:endParaRPr>
                    </a:p>
                    <a:p>
                      <a:pPr marL="114300" algn="l"/>
                      <a:r>
                        <a:rPr lang="en-US" sz="1000" kern="100">
                          <a:effectLst/>
                        </a:rPr>
                        <a:t>(OKno)</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perceived effects on knowledge of others towards social events and government policies</a:t>
                      </a:r>
                      <a:r>
                        <a:rPr lang="zh-TW" sz="1000" kern="100">
                          <a:effectLst/>
                        </a:rPr>
                        <a:t>新聞報導對他人了解</a:t>
                      </a:r>
                      <a:r>
                        <a:rPr lang="en-US" sz="1000" kern="100">
                          <a:effectLst/>
                        </a:rPr>
                        <a:t>(</a:t>
                      </a:r>
                      <a:r>
                        <a:rPr lang="zh-TW" sz="1000" kern="100">
                          <a:effectLst/>
                        </a:rPr>
                        <a:t>社會事件</a:t>
                      </a:r>
                      <a:r>
                        <a:rPr lang="en-US" sz="1000" kern="100">
                          <a:effectLst/>
                        </a:rPr>
                        <a:t>/</a:t>
                      </a:r>
                      <a:r>
                        <a:rPr lang="zh-TW" sz="1000" kern="100">
                          <a:effectLst/>
                        </a:rPr>
                        <a:t>政府政策</a:t>
                      </a:r>
                      <a:r>
                        <a:rPr lang="en-US" sz="1000" kern="100">
                          <a:effectLst/>
                        </a:rPr>
                        <a:t>)</a:t>
                      </a:r>
                      <a:r>
                        <a:rPr lang="zh-TW" sz="1000" kern="100">
                          <a:effectLst/>
                        </a:rPr>
                        <a:t>的影響</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3.7921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.8193</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5</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0</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1</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.6980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.2048</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extLst>
                  <a:ext uri="{0D108BD9-81ED-4DB2-BD59-A6C34878D82A}">
                    <a16:rowId xmlns:a16="http://schemas.microsoft.com/office/drawing/2014/main" val="1761827623"/>
                  </a:ext>
                </a:extLst>
              </a:tr>
              <a:tr h="594955">
                <a:tc>
                  <a:txBody>
                    <a:bodyPr/>
                    <a:lstStyle/>
                    <a:p>
                      <a:pPr marL="114300" algn="l"/>
                      <a:r>
                        <a:rPr lang="en-US" sz="1000" kern="100">
                          <a:effectLst/>
                        </a:rPr>
                        <a:t>Self-knowledge</a:t>
                      </a:r>
                      <a:endParaRPr lang="zh-TW" sz="1000" kern="100">
                        <a:effectLst/>
                      </a:endParaRPr>
                    </a:p>
                    <a:p>
                      <a:pPr marL="114300" algn="l"/>
                      <a:r>
                        <a:rPr lang="en-US" sz="1000" kern="100">
                          <a:effectLst/>
                        </a:rPr>
                        <a:t>(SKno)</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l"/>
                      <a:r>
                        <a:rPr lang="en-US" sz="1000" kern="100">
                          <a:effectLst/>
                        </a:rPr>
                        <a:t>perceived effects on knowledge of themselves towards social events and government policies </a:t>
                      </a:r>
                      <a:r>
                        <a:rPr lang="zh-TW" sz="1000" kern="100">
                          <a:effectLst/>
                        </a:rPr>
                        <a:t>新聞報道對自己了解</a:t>
                      </a:r>
                      <a:r>
                        <a:rPr lang="en-US" sz="1000" kern="100">
                          <a:effectLst/>
                        </a:rPr>
                        <a:t>(</a:t>
                      </a:r>
                      <a:r>
                        <a:rPr lang="zh-TW" sz="1000" kern="100">
                          <a:effectLst/>
                        </a:rPr>
                        <a:t>社會事件</a:t>
                      </a:r>
                      <a:r>
                        <a:rPr lang="en-US" sz="1000" kern="100">
                          <a:effectLst/>
                        </a:rPr>
                        <a:t>/</a:t>
                      </a:r>
                      <a:r>
                        <a:rPr lang="zh-TW" sz="1000" kern="100">
                          <a:effectLst/>
                        </a:rPr>
                        <a:t>政府政策</a:t>
                      </a:r>
                      <a:r>
                        <a:rPr lang="en-US" sz="1000" kern="100">
                          <a:effectLst/>
                        </a:rPr>
                        <a:t>)</a:t>
                      </a:r>
                      <a:r>
                        <a:rPr lang="zh-TW" sz="1000" kern="100">
                          <a:effectLst/>
                        </a:rPr>
                        <a:t>的影響</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3.7820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.8269</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1</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5</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a:effectLst/>
                        </a:rPr>
                        <a:t>0</a:t>
                      </a:r>
                      <a:endParaRPr lang="zh-TW" sz="10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1</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.6955</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tc>
                  <a:txBody>
                    <a:bodyPr/>
                    <a:lstStyle/>
                    <a:p>
                      <a:pPr marL="114300" algn="ctr"/>
                      <a:r>
                        <a:rPr lang="en-US" sz="1000" kern="100" dirty="0">
                          <a:effectLst/>
                        </a:rPr>
                        <a:t>.2067</a:t>
                      </a:r>
                      <a:endParaRPr lang="zh-TW" sz="10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507" marR="13507" marT="0" marB="0" anchor="ctr"/>
                </a:tc>
                <a:extLst>
                  <a:ext uri="{0D108BD9-81ED-4DB2-BD59-A6C34878D82A}">
                    <a16:rowId xmlns:a16="http://schemas.microsoft.com/office/drawing/2014/main" val="3609226727"/>
                  </a:ext>
                </a:extLst>
              </a:tr>
            </a:tbl>
          </a:graphicData>
        </a:graphic>
      </p:graphicFrame>
    </p:spTree>
    <p:extLst>
      <p:ext uri="{BB962C8B-B14F-4D97-AF65-F5344CB8AC3E}">
        <p14:creationId xmlns:p14="http://schemas.microsoft.com/office/powerpoint/2010/main" val="4125270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9</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236" y="6170558"/>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88489" y="16850"/>
            <a:ext cx="738724" cy="738724"/>
          </a:xfrm>
          <a:prstGeom prst="rect">
            <a:avLst/>
          </a:prstGeom>
        </p:spPr>
      </p:pic>
      <p:sp>
        <p:nvSpPr>
          <p:cNvPr id="9" name="文本框 8">
            <a:extLst>
              <a:ext uri="{FF2B5EF4-FFF2-40B4-BE49-F238E27FC236}">
                <a16:creationId xmlns:a16="http://schemas.microsoft.com/office/drawing/2014/main" id="{B4288289-7480-B742-920D-F4FF012992ED}"/>
              </a:ext>
            </a:extLst>
          </p:cNvPr>
          <p:cNvSpPr txBox="1"/>
          <p:nvPr/>
        </p:nvSpPr>
        <p:spPr>
          <a:xfrm>
            <a:off x="982980" y="4457700"/>
            <a:ext cx="184731" cy="369332"/>
          </a:xfrm>
          <a:prstGeom prst="rect">
            <a:avLst/>
          </a:prstGeom>
          <a:noFill/>
        </p:spPr>
        <p:txBody>
          <a:bodyPr wrap="none" rtlCol="0">
            <a:spAutoFit/>
          </a:bodyPr>
          <a:lstStyle/>
          <a:p>
            <a:endParaRPr kumimoji="1" lang="zh-CN" altLang="en-US" dirty="0"/>
          </a:p>
        </p:txBody>
      </p:sp>
      <p:graphicFrame>
        <p:nvGraphicFramePr>
          <p:cNvPr id="2" name="表格 1">
            <a:extLst>
              <a:ext uri="{FF2B5EF4-FFF2-40B4-BE49-F238E27FC236}">
                <a16:creationId xmlns:a16="http://schemas.microsoft.com/office/drawing/2014/main" id="{525EBA03-935A-8347-BAA5-D13A1DE4C3B0}"/>
              </a:ext>
            </a:extLst>
          </p:cNvPr>
          <p:cNvGraphicFramePr>
            <a:graphicFrameLocks noGrp="1"/>
          </p:cNvGraphicFramePr>
          <p:nvPr>
            <p:extLst>
              <p:ext uri="{D42A27DB-BD31-4B8C-83A1-F6EECF244321}">
                <p14:modId xmlns:p14="http://schemas.microsoft.com/office/powerpoint/2010/main" val="3838533674"/>
              </p:ext>
            </p:extLst>
          </p:nvPr>
        </p:nvGraphicFramePr>
        <p:xfrm>
          <a:off x="297367" y="1558043"/>
          <a:ext cx="8437366" cy="4225513"/>
        </p:xfrm>
        <a:graphic>
          <a:graphicData uri="http://schemas.openxmlformats.org/drawingml/2006/table">
            <a:tbl>
              <a:tblPr firstRow="1" firstCol="1" bandRow="1">
                <a:tableStyleId>{5C22544A-7EE6-4342-B048-85BDC9FD1C3A}</a:tableStyleId>
              </a:tblPr>
              <a:tblGrid>
                <a:gridCol w="3550293">
                  <a:extLst>
                    <a:ext uri="{9D8B030D-6E8A-4147-A177-3AD203B41FA5}">
                      <a16:colId xmlns:a16="http://schemas.microsoft.com/office/drawing/2014/main" val="2612975986"/>
                    </a:ext>
                  </a:extLst>
                </a:gridCol>
                <a:gridCol w="882831">
                  <a:extLst>
                    <a:ext uri="{9D8B030D-6E8A-4147-A177-3AD203B41FA5}">
                      <a16:colId xmlns:a16="http://schemas.microsoft.com/office/drawing/2014/main" val="1040319539"/>
                    </a:ext>
                  </a:extLst>
                </a:gridCol>
                <a:gridCol w="825917">
                  <a:extLst>
                    <a:ext uri="{9D8B030D-6E8A-4147-A177-3AD203B41FA5}">
                      <a16:colId xmlns:a16="http://schemas.microsoft.com/office/drawing/2014/main" val="3958397897"/>
                    </a:ext>
                  </a:extLst>
                </a:gridCol>
                <a:gridCol w="858439">
                  <a:extLst>
                    <a:ext uri="{9D8B030D-6E8A-4147-A177-3AD203B41FA5}">
                      <a16:colId xmlns:a16="http://schemas.microsoft.com/office/drawing/2014/main" val="833482811"/>
                    </a:ext>
                  </a:extLst>
                </a:gridCol>
                <a:gridCol w="825917">
                  <a:extLst>
                    <a:ext uri="{9D8B030D-6E8A-4147-A177-3AD203B41FA5}">
                      <a16:colId xmlns:a16="http://schemas.microsoft.com/office/drawing/2014/main" val="518961908"/>
                    </a:ext>
                  </a:extLst>
                </a:gridCol>
                <a:gridCol w="915352">
                  <a:extLst>
                    <a:ext uri="{9D8B030D-6E8A-4147-A177-3AD203B41FA5}">
                      <a16:colId xmlns:a16="http://schemas.microsoft.com/office/drawing/2014/main" val="1737791209"/>
                    </a:ext>
                  </a:extLst>
                </a:gridCol>
                <a:gridCol w="578617">
                  <a:extLst>
                    <a:ext uri="{9D8B030D-6E8A-4147-A177-3AD203B41FA5}">
                      <a16:colId xmlns:a16="http://schemas.microsoft.com/office/drawing/2014/main" val="3270275049"/>
                    </a:ext>
                  </a:extLst>
                </a:gridCol>
              </a:tblGrid>
              <a:tr h="406522">
                <a:tc>
                  <a:txBody>
                    <a:bodyPr/>
                    <a:lstStyle/>
                    <a:p>
                      <a:pPr marL="114300" algn="ctr"/>
                      <a:r>
                        <a:rPr lang="en-US" sz="1100" kern="100" dirty="0">
                          <a:effectLst/>
                        </a:rPr>
                        <a:t>Table 3 </a:t>
                      </a:r>
                      <a:endParaRPr lang="zh-TW" sz="1100" kern="100" dirty="0">
                        <a:effectLst/>
                      </a:endParaRPr>
                    </a:p>
                    <a:p>
                      <a:pPr marL="114300" algn="ctr"/>
                      <a:r>
                        <a:rPr lang="en-US" sz="1100" kern="100" dirty="0">
                          <a:effectLst/>
                        </a:rPr>
                        <a:t>Measuring Third-Person Perception About Attitude and Knowledge</a:t>
                      </a:r>
                      <a:endParaRPr lang="zh-TW" sz="1100" kern="100" dirty="0">
                        <a:effectLst/>
                      </a:endParaRPr>
                    </a:p>
                    <a:p>
                      <a:pPr marL="114300" algn="ctr"/>
                      <a:r>
                        <a:rPr lang="en-US" sz="1100" kern="100" dirty="0">
                          <a:effectLst/>
                        </a:rPr>
                        <a:t>(N= 672)</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No Effect</a:t>
                      </a:r>
                      <a:br>
                        <a:rPr lang="en-US" sz="1100" kern="100">
                          <a:effectLst/>
                        </a:rPr>
                      </a:br>
                      <a:r>
                        <a:rPr lang="en-US" sz="1100" kern="100">
                          <a:effectLst/>
                        </a:rPr>
                        <a:t>(p</a:t>
                      </a:r>
                      <a:r>
                        <a:rPr lang="en-US" sz="1100" kern="100" baseline="-25000">
                          <a:effectLst/>
                        </a:rPr>
                        <a:t>s</a:t>
                      </a:r>
                      <a:r>
                        <a:rPr lang="en-US" sz="1100" kern="100">
                          <a:effectLst/>
                        </a:rPr>
                        <a:t>=.00)</a:t>
                      </a:r>
                      <a:r>
                        <a:rPr lang="en-US" sz="1100" kern="100" baseline="30000">
                          <a:effectLst/>
                        </a:rPr>
                        <a:t>a</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Weak Effect</a:t>
                      </a:r>
                      <a:br>
                        <a:rPr lang="en-US" sz="1100" kern="100">
                          <a:effectLst/>
                        </a:rPr>
                      </a:br>
                      <a:r>
                        <a:rPr lang="en-US" sz="1100" kern="100">
                          <a:effectLst/>
                        </a:rPr>
                        <a:t>(p</a:t>
                      </a:r>
                      <a:r>
                        <a:rPr lang="en-US" sz="1100" kern="100" baseline="-25000">
                          <a:effectLst/>
                        </a:rPr>
                        <a:t>s</a:t>
                      </a:r>
                      <a:r>
                        <a:rPr lang="en-US" sz="1100" kern="100">
                          <a:effectLst/>
                        </a:rPr>
                        <a:t>=.25)</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Somewhat Strong Effect</a:t>
                      </a:r>
                      <a:br>
                        <a:rPr lang="en-US" sz="1100" kern="100">
                          <a:effectLst/>
                        </a:rPr>
                      </a:br>
                      <a:r>
                        <a:rPr lang="en-US" sz="1100" kern="100">
                          <a:effectLst/>
                        </a:rPr>
                        <a:t>(p</a:t>
                      </a:r>
                      <a:r>
                        <a:rPr lang="en-US" sz="1100" kern="100" baseline="-25000">
                          <a:effectLst/>
                        </a:rPr>
                        <a:t>s</a:t>
                      </a:r>
                      <a:r>
                        <a:rPr lang="en-US" sz="1100" kern="100">
                          <a:effectLst/>
                        </a:rPr>
                        <a:t>=.50)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Strong Effect</a:t>
                      </a:r>
                      <a:br>
                        <a:rPr lang="en-US" sz="1100" kern="100">
                          <a:effectLst/>
                        </a:rPr>
                      </a:br>
                      <a:r>
                        <a:rPr lang="en-US" sz="1100" kern="100">
                          <a:effectLst/>
                        </a:rPr>
                        <a:t>(p</a:t>
                      </a:r>
                      <a:r>
                        <a:rPr lang="en-US" sz="1100" kern="100" baseline="-25000">
                          <a:effectLst/>
                        </a:rPr>
                        <a:t>s</a:t>
                      </a:r>
                      <a:r>
                        <a:rPr lang="en-US" sz="1100" kern="100">
                          <a:effectLst/>
                        </a:rPr>
                        <a:t>=.75)</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Very Strong Effect</a:t>
                      </a:r>
                      <a:br>
                        <a:rPr lang="en-US" sz="1100" kern="100">
                          <a:effectLst/>
                        </a:rPr>
                      </a:br>
                      <a:r>
                        <a:rPr lang="en-US" sz="1100" kern="100">
                          <a:effectLst/>
                        </a:rPr>
                        <a:t>(p</a:t>
                      </a:r>
                      <a:r>
                        <a:rPr lang="en-US" sz="1100" kern="100" baseline="-25000">
                          <a:effectLst/>
                        </a:rPr>
                        <a:t>s</a:t>
                      </a:r>
                      <a:r>
                        <a:rPr lang="en-US" sz="1100" kern="100">
                          <a:effectLst/>
                        </a:rPr>
                        <a:t>=1.00)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 </a:t>
                      </a:r>
                      <a:endParaRPr lang="zh-TW" sz="1100" kern="100">
                        <a:effectLst/>
                      </a:endParaRPr>
                    </a:p>
                    <a:p>
                      <a:pPr marL="38100" algn="l"/>
                      <a:r>
                        <a:rPr lang="en-US" sz="1100" kern="100">
                          <a:effectLst/>
                        </a:rPr>
                        <a:t>Total</a:t>
                      </a:r>
                      <a:r>
                        <a:rPr lang="en-US" sz="1100" kern="100" baseline="30000">
                          <a:effectLst/>
                        </a:rPr>
                        <a:t>c</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290542838"/>
                  </a:ext>
                </a:extLst>
              </a:tr>
              <a:tr h="322508">
                <a:tc>
                  <a:txBody>
                    <a:bodyPr/>
                    <a:lstStyle/>
                    <a:p>
                      <a:pPr marL="114300" algn="l"/>
                      <a:r>
                        <a:rPr lang="en-US" sz="1100" kern="100" dirty="0">
                          <a:effectLst/>
                        </a:rPr>
                        <a:t>Other-Attitude (</a:t>
                      </a:r>
                      <a:r>
                        <a:rPr lang="en-US" sz="1100" kern="100" dirty="0" err="1">
                          <a:effectLst/>
                        </a:rPr>
                        <a:t>OAtt</a:t>
                      </a:r>
                      <a:r>
                        <a:rPr lang="en-US" sz="1100" kern="100" dirty="0">
                          <a:effectLst/>
                        </a:rPr>
                        <a:t>)</a:t>
                      </a:r>
                      <a:endParaRPr lang="zh-TW" sz="1100" kern="100" dirty="0">
                        <a:effectLst/>
                      </a:endParaRPr>
                    </a:p>
                    <a:p>
                      <a:pPr marL="114300" algn="l"/>
                      <a:r>
                        <a:rPr lang="en-US" sz="1100" kern="100" dirty="0">
                          <a:effectLst/>
                        </a:rPr>
                        <a:t>(Cronbach alpha = .799)</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gridSpan="5">
                  <a:txBody>
                    <a:bodyPr/>
                    <a:lstStyle/>
                    <a:p>
                      <a:pPr marL="114300" algn="l"/>
                      <a:r>
                        <a:rPr lang="en-US" sz="1100" kern="100">
                          <a:effectLst/>
                        </a:rPr>
                        <a:t>Q.I.2</a:t>
                      </a:r>
                      <a:r>
                        <a:rPr lang="en-US" sz="1100" kern="100" baseline="30000">
                          <a:effectLst/>
                        </a:rPr>
                        <a:t>b</a:t>
                      </a:r>
                      <a:r>
                        <a:rPr lang="en-US" sz="1100" kern="100">
                          <a:effectLst/>
                        </a:rPr>
                        <a:t>: How strongly does the news affect the following traits of the audience?</a:t>
                      </a:r>
                      <a:r>
                        <a:rPr lang="zh-TW" sz="1100" kern="100">
                          <a:effectLst/>
                        </a:rPr>
                        <a:t>　</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marL="114300" algn="l"/>
                      <a:r>
                        <a:rPr lang="en-US" sz="1100" kern="100">
                          <a:effectLst/>
                        </a:rPr>
                        <a:t> </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683674166"/>
                  </a:ext>
                </a:extLst>
              </a:tr>
              <a:tr h="193776">
                <a:tc>
                  <a:txBody>
                    <a:bodyPr/>
                    <a:lstStyle/>
                    <a:p>
                      <a:pPr marL="114300" algn="l"/>
                      <a:r>
                        <a:rPr lang="en-US" sz="1100" kern="100" dirty="0">
                          <a:effectLst/>
                        </a:rPr>
                        <a:t>I.2.2.</a:t>
                      </a:r>
                      <a:r>
                        <a:rPr lang="en-US" sz="1100" kern="100" baseline="30000" dirty="0">
                          <a:effectLst/>
                        </a:rPr>
                        <a:t>b</a:t>
                      </a:r>
                      <a:r>
                        <a:rPr lang="en-US" sz="1100" kern="100" dirty="0">
                          <a:effectLst/>
                        </a:rPr>
                        <a:t> attitude re social events</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0.6</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9.2</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26.6</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44.0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19.3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99.9</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3990497013"/>
                  </a:ext>
                </a:extLst>
              </a:tr>
              <a:tr h="163964">
                <a:tc>
                  <a:txBody>
                    <a:bodyPr/>
                    <a:lstStyle/>
                    <a:p>
                      <a:pPr marL="114300" algn="l"/>
                      <a:r>
                        <a:rPr lang="en-US" sz="1100" kern="100" dirty="0">
                          <a:effectLst/>
                        </a:rPr>
                        <a:t>I.2.4. attitude re government policies</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dirty="0">
                          <a:effectLst/>
                        </a:rPr>
                        <a:t>1.0</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6.5</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26.8</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42.1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23.4</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99.9</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1900640469"/>
                  </a:ext>
                </a:extLst>
              </a:tr>
              <a:tr h="270337">
                <a:tc>
                  <a:txBody>
                    <a:bodyPr/>
                    <a:lstStyle/>
                    <a:p>
                      <a:pPr marL="114300" algn="l"/>
                      <a:r>
                        <a:rPr lang="en-US" sz="1100" kern="100">
                          <a:effectLst/>
                        </a:rPr>
                        <a:t>Self-Attitude (SAtt)</a:t>
                      </a:r>
                      <a:endParaRPr lang="zh-TW" sz="1100" kern="100">
                        <a:effectLst/>
                      </a:endParaRPr>
                    </a:p>
                    <a:p>
                      <a:pPr marL="114300" algn="l"/>
                      <a:r>
                        <a:rPr lang="en-US" sz="1100" kern="100">
                          <a:effectLst/>
                        </a:rPr>
                        <a:t>(Cronbach alpha = .771)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gridSpan="5">
                  <a:txBody>
                    <a:bodyPr/>
                    <a:lstStyle/>
                    <a:p>
                      <a:pPr marL="114300" algn="l"/>
                      <a:r>
                        <a:rPr lang="en-US" sz="1100" kern="100" dirty="0">
                          <a:effectLst/>
                        </a:rPr>
                        <a:t>Q.I.1: How strongly does the news affect the following traits of yours?</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marL="114300" algn="ctr"/>
                      <a:r>
                        <a:rPr lang="en-US" sz="1100" kern="100">
                          <a:effectLst/>
                        </a:rPr>
                        <a:t> </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1016698898"/>
                  </a:ext>
                </a:extLst>
              </a:tr>
              <a:tr h="157866">
                <a:tc>
                  <a:txBody>
                    <a:bodyPr/>
                    <a:lstStyle/>
                    <a:p>
                      <a:pPr marL="114300" algn="l"/>
                      <a:r>
                        <a:rPr lang="en-US" sz="1100" kern="100">
                          <a:effectLst/>
                        </a:rPr>
                        <a:t>I.1.2. attitude re social events</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1.8</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dirty="0">
                          <a:effectLst/>
                        </a:rPr>
                        <a:t>8.3</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29.6</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42.3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18.0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100.0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3122769293"/>
                  </a:ext>
                </a:extLst>
              </a:tr>
              <a:tr h="157866">
                <a:tc>
                  <a:txBody>
                    <a:bodyPr/>
                    <a:lstStyle/>
                    <a:p>
                      <a:pPr marL="114300" algn="l"/>
                      <a:r>
                        <a:rPr lang="en-US" sz="1100" kern="100">
                          <a:effectLst/>
                        </a:rPr>
                        <a:t>I.1.4 attitude re government policies</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2.4</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6.7</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28.0 </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40.3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22.5</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99.9</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357108865"/>
                  </a:ext>
                </a:extLst>
              </a:tr>
              <a:tr h="270337">
                <a:tc>
                  <a:txBody>
                    <a:bodyPr/>
                    <a:lstStyle/>
                    <a:p>
                      <a:pPr marL="114300" algn="l"/>
                      <a:r>
                        <a:rPr lang="en-US" sz="1100" kern="100">
                          <a:effectLst/>
                        </a:rPr>
                        <a:t>Other-Knowledge (OKno)</a:t>
                      </a:r>
                      <a:endParaRPr lang="zh-TW" sz="1100" kern="100">
                        <a:effectLst/>
                      </a:endParaRPr>
                    </a:p>
                    <a:p>
                      <a:pPr marL="114300" algn="l"/>
                      <a:r>
                        <a:rPr lang="en-US" sz="1100" kern="100">
                          <a:effectLst/>
                        </a:rPr>
                        <a:t>(Cronbach alpha = .744)</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tc>
                <a:tc gridSpan="5">
                  <a:txBody>
                    <a:bodyPr/>
                    <a:lstStyle/>
                    <a:p>
                      <a:pPr marL="114300" algn="l"/>
                      <a:r>
                        <a:rPr lang="en-US" sz="1100" kern="100" dirty="0">
                          <a:effectLst/>
                        </a:rPr>
                        <a:t>Q.I.2: How strongly does the news report affect the following traits of the audience?</a:t>
                      </a:r>
                      <a:r>
                        <a:rPr lang="zh-TW" sz="1100" kern="100" dirty="0">
                          <a:effectLst/>
                        </a:rPr>
                        <a:t>　</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marL="114300" algn="ctr"/>
                      <a:r>
                        <a:rPr lang="en-US" sz="1100" kern="100">
                          <a:effectLst/>
                        </a:rPr>
                        <a:t> </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2669808464"/>
                  </a:ext>
                </a:extLst>
              </a:tr>
              <a:tr h="157866">
                <a:tc>
                  <a:txBody>
                    <a:bodyPr/>
                    <a:lstStyle/>
                    <a:p>
                      <a:pPr marL="114300" algn="l"/>
                      <a:r>
                        <a:rPr lang="en-US" sz="1100" kern="100">
                          <a:effectLst/>
                        </a:rPr>
                        <a:t>I.2.1 knowledge of social events</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tc>
                <a:tc>
                  <a:txBody>
                    <a:bodyPr/>
                    <a:lstStyle/>
                    <a:p>
                      <a:pPr marL="114300" algn="ctr"/>
                      <a:r>
                        <a:rPr lang="en-US" sz="1100" kern="100">
                          <a:effectLst/>
                        </a:rPr>
                        <a:t>1.3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dirty="0">
                          <a:effectLst/>
                        </a:rPr>
                        <a:t>7.3</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23.8</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46.1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21.3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99.9</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3065742907"/>
                  </a:ext>
                </a:extLst>
              </a:tr>
              <a:tr h="140250">
                <a:tc>
                  <a:txBody>
                    <a:bodyPr/>
                    <a:lstStyle/>
                    <a:p>
                      <a:pPr marL="114300" algn="l"/>
                      <a:r>
                        <a:rPr lang="en-US" sz="1100" kern="100">
                          <a:effectLst/>
                        </a:rPr>
                        <a:t>I.2.3 knowledge of government policies</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0.6</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7.0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28.9</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39.1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24.3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99.9</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1905757025"/>
                  </a:ext>
                </a:extLst>
              </a:tr>
              <a:tr h="270337">
                <a:tc>
                  <a:txBody>
                    <a:bodyPr/>
                    <a:lstStyle/>
                    <a:p>
                      <a:pPr marL="114300" algn="l"/>
                      <a:r>
                        <a:rPr lang="en-US" sz="1100" kern="100">
                          <a:effectLst/>
                        </a:rPr>
                        <a:t>Self-Knowledge (SKno)</a:t>
                      </a:r>
                      <a:endParaRPr lang="zh-TW" sz="1100" kern="100">
                        <a:effectLst/>
                      </a:endParaRPr>
                    </a:p>
                    <a:p>
                      <a:pPr marL="114300" algn="l"/>
                      <a:r>
                        <a:rPr lang="en-US" sz="1100" kern="100">
                          <a:effectLst/>
                        </a:rPr>
                        <a:t>(Cronbach alpha = .783)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gridSpan="5">
                  <a:txBody>
                    <a:bodyPr/>
                    <a:lstStyle/>
                    <a:p>
                      <a:pPr marL="114300" algn="l"/>
                      <a:r>
                        <a:rPr lang="en-US" sz="1100" kern="100" dirty="0">
                          <a:effectLst/>
                        </a:rPr>
                        <a:t>Q.I.1: How strongly does the news report affect the following traits of yours?</a:t>
                      </a:r>
                      <a:r>
                        <a:rPr lang="zh-TW" sz="1100" kern="100" dirty="0">
                          <a:effectLst/>
                        </a:rPr>
                        <a:t>　　</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marL="114300" algn="ctr"/>
                      <a:r>
                        <a:rPr lang="en-US" sz="1100" kern="100">
                          <a:effectLst/>
                        </a:rPr>
                        <a:t> </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2484470569"/>
                  </a:ext>
                </a:extLst>
              </a:tr>
              <a:tr h="203261">
                <a:tc>
                  <a:txBody>
                    <a:bodyPr/>
                    <a:lstStyle/>
                    <a:p>
                      <a:pPr marL="114300" algn="l"/>
                      <a:r>
                        <a:rPr lang="en-US" sz="1100" kern="100">
                          <a:effectLst/>
                        </a:rPr>
                        <a:t>I.1.1 knowledge of social events</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1.3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7.1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25.3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dirty="0">
                          <a:effectLst/>
                        </a:rPr>
                        <a:t>45.5</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20.7</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100.0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3256661189"/>
                  </a:ext>
                </a:extLst>
              </a:tr>
              <a:tr h="203261">
                <a:tc>
                  <a:txBody>
                    <a:bodyPr/>
                    <a:lstStyle/>
                    <a:p>
                      <a:pPr marL="114300" algn="l"/>
                      <a:r>
                        <a:rPr lang="en-US" sz="1100" kern="100">
                          <a:effectLst/>
                        </a:rPr>
                        <a:t>I.1.3 knowledge of government policies</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0.9</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6.7</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29.5</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38.1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dirty="0">
                          <a:effectLst/>
                        </a:rPr>
                        <a:t>24.9</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525" marR="9525" marT="9525" marB="0" anchor="ctr"/>
                </a:tc>
                <a:tc>
                  <a:txBody>
                    <a:bodyPr/>
                    <a:lstStyle/>
                    <a:p>
                      <a:pPr marL="114300" algn="ctr"/>
                      <a:r>
                        <a:rPr lang="en-US" sz="1100" kern="100">
                          <a:effectLst/>
                        </a:rPr>
                        <a:t>100.0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3415665053"/>
                  </a:ext>
                </a:extLst>
              </a:tr>
              <a:tr h="530511">
                <a:tc gridSpan="7">
                  <a:txBody>
                    <a:bodyPr/>
                    <a:lstStyle/>
                    <a:p>
                      <a:pPr marL="114300" algn="l"/>
                      <a:r>
                        <a:rPr lang="en-US" sz="1100" kern="100" dirty="0">
                          <a:effectLst/>
                        </a:rPr>
                        <a:t>Main cells are percentage occurrences.</a:t>
                      </a:r>
                      <a:endParaRPr lang="zh-TW" sz="1100" kern="100" dirty="0">
                        <a:effectLst/>
                      </a:endParaRPr>
                    </a:p>
                    <a:p>
                      <a:pPr marL="114300" algn="l"/>
                      <a:r>
                        <a:rPr lang="en-US" sz="1100" kern="100" baseline="30000" dirty="0">
                          <a:effectLst/>
                        </a:rPr>
                        <a:t>a</a:t>
                      </a:r>
                      <a:r>
                        <a:rPr lang="en-US" sz="1100" kern="100" dirty="0">
                          <a:effectLst/>
                        </a:rPr>
                        <a:t>: </a:t>
                      </a:r>
                      <a:r>
                        <a:rPr lang="en-US" sz="1100" kern="100" dirty="0" err="1">
                          <a:effectLst/>
                        </a:rPr>
                        <a:t>p</a:t>
                      </a:r>
                      <a:r>
                        <a:rPr lang="en-US" sz="1100" kern="100" baseline="-25000" dirty="0" err="1">
                          <a:effectLst/>
                        </a:rPr>
                        <a:t>s</a:t>
                      </a:r>
                      <a:r>
                        <a:rPr lang="en-US" sz="1100" kern="100" dirty="0">
                          <a:effectLst/>
                        </a:rPr>
                        <a:t>: percentage scores on 0-1 percentage scale</a:t>
                      </a:r>
                      <a:endParaRPr lang="zh-TW" sz="1100" kern="100" dirty="0">
                        <a:effectLst/>
                      </a:endParaRPr>
                    </a:p>
                    <a:p>
                      <a:pPr marL="114300" algn="l"/>
                      <a:r>
                        <a:rPr lang="en-US" sz="1100" kern="100" baseline="30000" dirty="0">
                          <a:effectLst/>
                        </a:rPr>
                        <a:t>b</a:t>
                      </a:r>
                      <a:r>
                        <a:rPr lang="en-US" sz="1100" kern="100" dirty="0">
                          <a:effectLst/>
                        </a:rPr>
                        <a:t>: Question ID indicates the question’s position in questionnaire.</a:t>
                      </a:r>
                      <a:endParaRPr lang="zh-TW" sz="1100" kern="100" dirty="0">
                        <a:effectLst/>
                      </a:endParaRPr>
                    </a:p>
                    <a:p>
                      <a:pPr marL="114300" algn="l"/>
                      <a:r>
                        <a:rPr lang="en-US" sz="1100" kern="100" baseline="30000" dirty="0">
                          <a:effectLst/>
                        </a:rPr>
                        <a:t>c</a:t>
                      </a:r>
                      <a:r>
                        <a:rPr lang="en-US" sz="1100" kern="100" dirty="0">
                          <a:effectLst/>
                        </a:rPr>
                        <a:t>: Total may not add up to 100% due to missing cases and/or rounding errors.</a:t>
                      </a:r>
                    </a:p>
                  </a:txBody>
                  <a:tcPr marL="9525" marR="9525" marT="9525"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marL="114300" algn="l"/>
                      <a:r>
                        <a:rPr lang="en-US" sz="800" kern="100" dirty="0">
                          <a:effectLst/>
                        </a:rPr>
                        <a:t> </a:t>
                      </a:r>
                      <a:endParaRPr lang="zh-TW" sz="12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0" marR="0" marT="0" marB="0"/>
                </a:tc>
                <a:extLst>
                  <a:ext uri="{0D108BD9-81ED-4DB2-BD59-A6C34878D82A}">
                    <a16:rowId xmlns:a16="http://schemas.microsoft.com/office/drawing/2014/main" val="173642637"/>
                  </a:ext>
                </a:extLst>
              </a:tr>
            </a:tbl>
          </a:graphicData>
        </a:graphic>
      </p:graphicFrame>
      <p:sp>
        <p:nvSpPr>
          <p:cNvPr id="11" name="TextBox 22">
            <a:extLst>
              <a:ext uri="{FF2B5EF4-FFF2-40B4-BE49-F238E27FC236}">
                <a16:creationId xmlns:a16="http://schemas.microsoft.com/office/drawing/2014/main" id="{09FAD11E-FBC0-9A47-83E3-B18AFF8648F1}"/>
              </a:ext>
            </a:extLst>
          </p:cNvPr>
          <p:cNvSpPr txBox="1"/>
          <p:nvPr/>
        </p:nvSpPr>
        <p:spPr>
          <a:xfrm>
            <a:off x="766419" y="156917"/>
            <a:ext cx="7199398" cy="1077218"/>
          </a:xfrm>
          <a:prstGeom prst="rect">
            <a:avLst/>
          </a:prstGeom>
          <a:noFill/>
        </p:spPr>
        <p:txBody>
          <a:bodyPr wrap="square" rtlCol="0">
            <a:spAutoFit/>
          </a:bodyPr>
          <a:lstStyle/>
          <a:p>
            <a:pPr algn="ctr"/>
            <a:r>
              <a:rPr lang="en-US" sz="3200" b="1" dirty="0">
                <a:ea typeface="STKaiti" pitchFamily="2" charset="-122"/>
              </a:rPr>
              <a:t>Third Person and </a:t>
            </a:r>
          </a:p>
          <a:p>
            <a:pPr algn="ctr"/>
            <a:r>
              <a:rPr lang="en-US" sz="3200" b="1" dirty="0">
                <a:ea typeface="STKaiti" pitchFamily="2" charset="-122"/>
              </a:rPr>
              <a:t>Third People Perception</a:t>
            </a:r>
            <a:r>
              <a:rPr lang="en-US" altLang="zh-CN" sz="3200" b="1" dirty="0">
                <a:ea typeface="STKaiti" pitchFamily="2" charset="-122"/>
              </a:rPr>
              <a:t> </a:t>
            </a:r>
            <a:endParaRPr lang="en-US" sz="3200" b="1" dirty="0">
              <a:ea typeface="STKaiti" pitchFamily="2" charset="-122"/>
            </a:endParaRPr>
          </a:p>
        </p:txBody>
      </p:sp>
    </p:spTree>
    <p:extLst>
      <p:ext uri="{BB962C8B-B14F-4D97-AF65-F5344CB8AC3E}">
        <p14:creationId xmlns:p14="http://schemas.microsoft.com/office/powerpoint/2010/main" val="1025472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766419" y="156917"/>
            <a:ext cx="7199398" cy="1077218"/>
          </a:xfrm>
          <a:prstGeom prst="rect">
            <a:avLst/>
          </a:prstGeom>
          <a:noFill/>
        </p:spPr>
        <p:txBody>
          <a:bodyPr wrap="square" rtlCol="0">
            <a:spAutoFit/>
          </a:bodyPr>
          <a:lstStyle/>
          <a:p>
            <a:pPr algn="ctr"/>
            <a:r>
              <a:rPr lang="en-US" sz="3200" b="1" dirty="0">
                <a:ea typeface="STKaiti" pitchFamily="2" charset="-122"/>
              </a:rPr>
              <a:t>Third Person and </a:t>
            </a:r>
          </a:p>
          <a:p>
            <a:pPr algn="ctr"/>
            <a:r>
              <a:rPr lang="en-US" sz="3200" b="1" dirty="0">
                <a:ea typeface="STKaiti" pitchFamily="2" charset="-122"/>
              </a:rPr>
              <a:t>Third People Perception</a:t>
            </a:r>
            <a:r>
              <a:rPr lang="en-US" altLang="zh-CN" sz="3200" b="1" dirty="0">
                <a:ea typeface="STKaiti" pitchFamily="2" charset="-122"/>
              </a:rPr>
              <a:t> </a:t>
            </a:r>
            <a:endParaRPr lang="en-US" sz="3200" b="1" dirty="0">
              <a:ea typeface="STKaiti" pitchFamily="2" charset="-122"/>
            </a:endParaRPr>
          </a:p>
        </p:txBody>
      </p:sp>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10</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236" y="6170558"/>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88489" y="16850"/>
            <a:ext cx="738724" cy="738724"/>
          </a:xfrm>
          <a:prstGeom prst="rect">
            <a:avLst/>
          </a:prstGeom>
        </p:spPr>
      </p:pic>
      <p:sp>
        <p:nvSpPr>
          <p:cNvPr id="9" name="文本框 8">
            <a:extLst>
              <a:ext uri="{FF2B5EF4-FFF2-40B4-BE49-F238E27FC236}">
                <a16:creationId xmlns:a16="http://schemas.microsoft.com/office/drawing/2014/main" id="{B4288289-7480-B742-920D-F4FF012992ED}"/>
              </a:ext>
            </a:extLst>
          </p:cNvPr>
          <p:cNvSpPr txBox="1"/>
          <p:nvPr/>
        </p:nvSpPr>
        <p:spPr>
          <a:xfrm>
            <a:off x="982980" y="4457700"/>
            <a:ext cx="184731" cy="369332"/>
          </a:xfrm>
          <a:prstGeom prst="rect">
            <a:avLst/>
          </a:prstGeom>
          <a:noFill/>
        </p:spPr>
        <p:txBody>
          <a:bodyPr wrap="none" rtlCol="0">
            <a:spAutoFit/>
          </a:bodyPr>
          <a:lstStyle/>
          <a:p>
            <a:endParaRPr kumimoji="1" lang="zh-CN" altLang="en-US" dirty="0"/>
          </a:p>
        </p:txBody>
      </p:sp>
      <p:graphicFrame>
        <p:nvGraphicFramePr>
          <p:cNvPr id="3" name="表格 2">
            <a:extLst>
              <a:ext uri="{FF2B5EF4-FFF2-40B4-BE49-F238E27FC236}">
                <a16:creationId xmlns:a16="http://schemas.microsoft.com/office/drawing/2014/main" id="{30FAFEED-86E1-6D4E-9269-4E76BF048DE9}"/>
              </a:ext>
            </a:extLst>
          </p:cNvPr>
          <p:cNvGraphicFramePr>
            <a:graphicFrameLocks noGrp="1"/>
          </p:cNvGraphicFramePr>
          <p:nvPr>
            <p:extLst>
              <p:ext uri="{D42A27DB-BD31-4B8C-83A1-F6EECF244321}">
                <p14:modId xmlns:p14="http://schemas.microsoft.com/office/powerpoint/2010/main" val="4038609389"/>
              </p:ext>
            </p:extLst>
          </p:nvPr>
        </p:nvGraphicFramePr>
        <p:xfrm>
          <a:off x="435043" y="1744223"/>
          <a:ext cx="8322808" cy="3730914"/>
        </p:xfrm>
        <a:graphic>
          <a:graphicData uri="http://schemas.openxmlformats.org/drawingml/2006/table">
            <a:tbl>
              <a:tblPr firstRow="1" firstCol="1" bandRow="1">
                <a:tableStyleId>{5C22544A-7EE6-4342-B048-85BDC9FD1C3A}</a:tableStyleId>
              </a:tblPr>
              <a:tblGrid>
                <a:gridCol w="2717375">
                  <a:extLst>
                    <a:ext uri="{9D8B030D-6E8A-4147-A177-3AD203B41FA5}">
                      <a16:colId xmlns:a16="http://schemas.microsoft.com/office/drawing/2014/main" val="1860646355"/>
                    </a:ext>
                  </a:extLst>
                </a:gridCol>
                <a:gridCol w="975447">
                  <a:extLst>
                    <a:ext uri="{9D8B030D-6E8A-4147-A177-3AD203B41FA5}">
                      <a16:colId xmlns:a16="http://schemas.microsoft.com/office/drawing/2014/main" val="2404053836"/>
                    </a:ext>
                  </a:extLst>
                </a:gridCol>
                <a:gridCol w="1168463">
                  <a:extLst>
                    <a:ext uri="{9D8B030D-6E8A-4147-A177-3AD203B41FA5}">
                      <a16:colId xmlns:a16="http://schemas.microsoft.com/office/drawing/2014/main" val="3328798379"/>
                    </a:ext>
                  </a:extLst>
                </a:gridCol>
                <a:gridCol w="1666954">
                  <a:extLst>
                    <a:ext uri="{9D8B030D-6E8A-4147-A177-3AD203B41FA5}">
                      <a16:colId xmlns:a16="http://schemas.microsoft.com/office/drawing/2014/main" val="1872890268"/>
                    </a:ext>
                  </a:extLst>
                </a:gridCol>
                <a:gridCol w="1794569">
                  <a:extLst>
                    <a:ext uri="{9D8B030D-6E8A-4147-A177-3AD203B41FA5}">
                      <a16:colId xmlns:a16="http://schemas.microsoft.com/office/drawing/2014/main" val="2591511201"/>
                    </a:ext>
                  </a:extLst>
                </a:gridCol>
              </a:tblGrid>
              <a:tr h="841846">
                <a:tc>
                  <a:txBody>
                    <a:bodyPr/>
                    <a:lstStyle/>
                    <a:p>
                      <a:pPr algn="ctr"/>
                      <a:r>
                        <a:rPr lang="en-US" sz="1100" kern="100" dirty="0">
                          <a:effectLst/>
                        </a:rPr>
                        <a:t>Table 4</a:t>
                      </a:r>
                      <a:endParaRPr lang="zh-TW" sz="1100" kern="100" dirty="0">
                        <a:effectLst/>
                      </a:endParaRPr>
                    </a:p>
                    <a:p>
                      <a:pPr algn="ctr"/>
                      <a:r>
                        <a:rPr lang="en-US" sz="1100" kern="100" dirty="0">
                          <a:effectLst/>
                        </a:rPr>
                        <a:t>Third-Person Perception About Attitude &amp; Knowledge</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A</a:t>
                      </a:r>
                      <a:endParaRPr lang="zh-TW" sz="1100" kern="100">
                        <a:effectLst/>
                      </a:endParaRPr>
                    </a:p>
                    <a:p>
                      <a:pPr algn="ctr"/>
                      <a:r>
                        <a:rPr lang="en-US" sz="1100" kern="100">
                          <a:effectLst/>
                        </a:rPr>
                        <a:t>Other</a:t>
                      </a:r>
                      <a:endParaRPr lang="zh-TW" sz="1100" kern="100">
                        <a:effectLst/>
                      </a:endParaRPr>
                    </a:p>
                    <a:p>
                      <a:pPr algn="ctr"/>
                      <a:r>
                        <a:rPr lang="en-US" sz="1100" kern="100">
                          <a:effectLst/>
                        </a:rPr>
                        <a:t>(O)</a:t>
                      </a:r>
                      <a:endParaRPr lang="zh-TW" sz="1100" kern="100">
                        <a:effectLst/>
                      </a:endParaRPr>
                    </a:p>
                    <a:p>
                      <a:pPr algn="ctr"/>
                      <a:r>
                        <a:rPr lang="en-US" sz="1100" kern="100">
                          <a:effectLst/>
                        </a:rPr>
                        <a:t>(0~1)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B</a:t>
                      </a:r>
                      <a:endParaRPr lang="zh-TW" sz="1100" kern="100">
                        <a:effectLst/>
                      </a:endParaRPr>
                    </a:p>
                    <a:p>
                      <a:pPr algn="ctr"/>
                      <a:r>
                        <a:rPr lang="en-US" sz="1100" kern="100">
                          <a:effectLst/>
                        </a:rPr>
                        <a:t>Self</a:t>
                      </a:r>
                      <a:endParaRPr lang="zh-TW" sz="1100" kern="100">
                        <a:effectLst/>
                      </a:endParaRPr>
                    </a:p>
                    <a:p>
                      <a:pPr algn="ctr"/>
                      <a:r>
                        <a:rPr lang="en-US" sz="1100" kern="100">
                          <a:effectLst/>
                        </a:rPr>
                        <a:t>(S)</a:t>
                      </a:r>
                      <a:endParaRPr lang="zh-TW" sz="1100" kern="100">
                        <a:effectLst/>
                      </a:endParaRPr>
                    </a:p>
                    <a:p>
                      <a:pPr algn="ctr"/>
                      <a:r>
                        <a:rPr lang="en-US" sz="1100" kern="100">
                          <a:effectLst/>
                        </a:rPr>
                        <a:t>(0~1)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marR="203200" algn="r"/>
                      <a:r>
                        <a:rPr lang="en-US" sz="1100" kern="100">
                          <a:effectLst/>
                        </a:rPr>
                        <a:t>C      </a:t>
                      </a:r>
                      <a:r>
                        <a:rPr lang="en-US" sz="1100" kern="100" baseline="30000">
                          <a:effectLst/>
                        </a:rPr>
                        <a:t>a,b</a:t>
                      </a:r>
                      <a:endParaRPr lang="zh-TW" sz="1100" kern="100">
                        <a:effectLst/>
                      </a:endParaRPr>
                    </a:p>
                    <a:p>
                      <a:pPr algn="ctr"/>
                      <a:r>
                        <a:rPr lang="en-US" sz="1100" kern="100">
                          <a:effectLst/>
                        </a:rPr>
                        <a:t>TPP:3rd-person</a:t>
                      </a:r>
                      <a:br>
                        <a:rPr lang="en-US" sz="1100" kern="100">
                          <a:effectLst/>
                        </a:rPr>
                      </a:br>
                      <a:r>
                        <a:rPr lang="en-US" sz="1100" kern="100">
                          <a:effectLst/>
                        </a:rPr>
                        <a:t>perception (T)</a:t>
                      </a:r>
                      <a:endParaRPr lang="zh-TW" sz="1100" kern="100">
                        <a:effectLst/>
                      </a:endParaRPr>
                    </a:p>
                    <a:p>
                      <a:pPr algn="ctr"/>
                      <a:r>
                        <a:rPr lang="en-US" sz="1100" kern="100">
                          <a:effectLst/>
                        </a:rPr>
                        <a:t> (T=O-S)(-1~1)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marR="139700" algn="r"/>
                      <a:r>
                        <a:rPr lang="en-US" sz="1100" kern="100">
                          <a:effectLst/>
                        </a:rPr>
                        <a:t>   D      </a:t>
                      </a:r>
                      <a:r>
                        <a:rPr lang="en-US" sz="1100" kern="100" baseline="30000">
                          <a:effectLst/>
                        </a:rPr>
                        <a:t>a,b</a:t>
                      </a:r>
                      <a:endParaRPr lang="zh-TW" sz="1100" kern="100">
                        <a:effectLst/>
                      </a:endParaRPr>
                    </a:p>
                    <a:p>
                      <a:pPr algn="ctr"/>
                      <a:r>
                        <a:rPr lang="en-US" sz="1100" kern="100">
                          <a:effectLst/>
                        </a:rPr>
                        <a:t>TPP on 0-1 scale  </a:t>
                      </a:r>
                      <a:endParaRPr lang="zh-TW" sz="1100" kern="100">
                        <a:effectLst/>
                      </a:endParaRPr>
                    </a:p>
                    <a:p>
                      <a:pPr algn="ctr"/>
                      <a:r>
                        <a:rPr lang="en-US" sz="1100" kern="100">
                          <a:effectLst/>
                        </a:rPr>
                        <a:t>(T</a:t>
                      </a:r>
                      <a:r>
                        <a:rPr lang="en-US" sz="1100" kern="100" baseline="-25000">
                          <a:effectLst/>
                        </a:rPr>
                        <a:t>01</a:t>
                      </a:r>
                      <a:r>
                        <a:rPr lang="en-US" sz="1100" kern="100">
                          <a:effectLst/>
                        </a:rPr>
                        <a:t>=(T+1)/2)</a:t>
                      </a:r>
                      <a:endParaRPr lang="zh-TW" sz="1100" kern="100">
                        <a:effectLst/>
                      </a:endParaRPr>
                    </a:p>
                    <a:p>
                      <a:pPr algn="ctr"/>
                      <a:r>
                        <a:rPr lang="en-US" sz="1100" kern="100">
                          <a:effectLst/>
                        </a:rPr>
                        <a:t>(1~0)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extLst>
                  <a:ext uri="{0D108BD9-81ED-4DB2-BD59-A6C34878D82A}">
                    <a16:rowId xmlns:a16="http://schemas.microsoft.com/office/drawing/2014/main" val="493853335"/>
                  </a:ext>
                </a:extLst>
              </a:tr>
              <a:tr h="286994">
                <a:tc>
                  <a:txBody>
                    <a:bodyPr/>
                    <a:lstStyle/>
                    <a:p>
                      <a:r>
                        <a:rPr lang="en-US" sz="1100" kern="100" dirty="0">
                          <a:effectLst/>
                        </a:rPr>
                        <a:t>1.Attitude (A)</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.6907***</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.6754***</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.0153*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.5076*</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extLst>
                  <a:ext uri="{0D108BD9-81ED-4DB2-BD59-A6C34878D82A}">
                    <a16:rowId xmlns:a16="http://schemas.microsoft.com/office/drawing/2014/main" val="3555381831"/>
                  </a:ext>
                </a:extLst>
              </a:tr>
              <a:tr h="286994">
                <a:tc>
                  <a:txBody>
                    <a:bodyPr/>
                    <a:lstStyle/>
                    <a:p>
                      <a:r>
                        <a:rPr lang="en-US" sz="1100" kern="100" dirty="0">
                          <a:effectLst/>
                        </a:rPr>
                        <a:t>2.Knowledge (K)</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.6980***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dirty="0">
                          <a:effectLst/>
                        </a:rPr>
                        <a:t>.6955***</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.0025</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.5013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extLst>
                  <a:ext uri="{0D108BD9-81ED-4DB2-BD59-A6C34878D82A}">
                    <a16:rowId xmlns:a16="http://schemas.microsoft.com/office/drawing/2014/main" val="3427706210"/>
                  </a:ext>
                </a:extLst>
              </a:tr>
              <a:tr h="420924">
                <a:tc>
                  <a:txBody>
                    <a:bodyPr/>
                    <a:lstStyle/>
                    <a:p>
                      <a:r>
                        <a:rPr lang="en-US" sz="1100" kern="100">
                          <a:effectLst/>
                        </a:rPr>
                        <a:t>3</a:t>
                      </a:r>
                      <a:r>
                        <a:rPr lang="en-US" sz="1100" kern="100" baseline="30000">
                          <a:effectLst/>
                        </a:rPr>
                        <a:t>a</a:t>
                      </a:r>
                      <a:r>
                        <a:rPr lang="en-US" sz="1100" kern="100">
                          <a:effectLst/>
                        </a:rPr>
                        <a:t>.Attitude-Knowledge Gap (G)</a:t>
                      </a:r>
                      <a:endParaRPr lang="zh-TW" sz="1100" kern="100">
                        <a:effectLst/>
                      </a:endParaRPr>
                    </a:p>
                    <a:p>
                      <a:r>
                        <a:rPr lang="en-US" sz="1100" kern="100">
                          <a:effectLst/>
                        </a:rPr>
                        <a:t>(G=A-K)(-1~1)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-.0073</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dirty="0">
                          <a:effectLst/>
                        </a:rPr>
                        <a:t>-.0201***</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.0128*</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 </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extLst>
                  <a:ext uri="{0D108BD9-81ED-4DB2-BD59-A6C34878D82A}">
                    <a16:rowId xmlns:a16="http://schemas.microsoft.com/office/drawing/2014/main" val="2567649412"/>
                  </a:ext>
                </a:extLst>
              </a:tr>
              <a:tr h="420924">
                <a:tc>
                  <a:txBody>
                    <a:bodyPr/>
                    <a:lstStyle/>
                    <a:p>
                      <a:r>
                        <a:rPr lang="en-US" sz="1100" kern="100">
                          <a:effectLst/>
                        </a:rPr>
                        <a:t>4.AKG on 0-1 scale (G</a:t>
                      </a:r>
                      <a:r>
                        <a:rPr lang="en-US" sz="1100" kern="100" baseline="-25000">
                          <a:effectLst/>
                        </a:rPr>
                        <a:t>01</a:t>
                      </a:r>
                      <a:r>
                        <a:rPr lang="en-US" sz="1100" kern="100">
                          <a:effectLst/>
                        </a:rPr>
                        <a:t>=(G+1)/2)(0~1)</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.4964</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.4900***</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dirty="0">
                          <a:effectLst/>
                        </a:rPr>
                        <a:t> </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tc>
                  <a:txBody>
                    <a:bodyPr/>
                    <a:lstStyle/>
                    <a:p>
                      <a:pPr algn="ctr"/>
                      <a:r>
                        <a:rPr lang="en-US" sz="1100" kern="100">
                          <a:effectLst/>
                        </a:rPr>
                        <a:t>.5032*</a:t>
                      </a:r>
                      <a:endParaRPr lang="zh-TW" sz="110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8463" marR="18463" marT="0" marB="0" anchor="ctr"/>
                </a:tc>
                <a:extLst>
                  <a:ext uri="{0D108BD9-81ED-4DB2-BD59-A6C34878D82A}">
                    <a16:rowId xmlns:a16="http://schemas.microsoft.com/office/drawing/2014/main" val="2621232797"/>
                  </a:ext>
                </a:extLst>
              </a:tr>
              <a:tr h="1473232">
                <a:tc gridSpan="5">
                  <a:txBody>
                    <a:bodyPr/>
                    <a:lstStyle/>
                    <a:p>
                      <a:r>
                        <a:rPr lang="en-US" sz="1100" kern="100" dirty="0">
                          <a:effectLst/>
                        </a:rPr>
                        <a:t>*: p&lt;0.05; **: p&lt;0.01; ***: p&lt;0.001.</a:t>
                      </a:r>
                      <a:br>
                        <a:rPr lang="en-US" sz="1100" kern="100" dirty="0">
                          <a:effectLst/>
                        </a:rPr>
                      </a:br>
                      <a:r>
                        <a:rPr lang="en-US" sz="1100" kern="100" dirty="0">
                          <a:effectLst/>
                        </a:rPr>
                        <a:t>Main cells are variable means. Cell A1, for example, indicates that the mean of Other-Attitude (EOA) is .6907 on 0-1 scale, which is different from zero at p&lt;.001.</a:t>
                      </a:r>
                      <a:endParaRPr lang="zh-TW" sz="1100" kern="100" dirty="0">
                        <a:effectLst/>
                      </a:endParaRPr>
                    </a:p>
                    <a:p>
                      <a:r>
                        <a:rPr lang="en-US" sz="1100" kern="100" baseline="30000" dirty="0">
                          <a:effectLst/>
                        </a:rPr>
                        <a:t>a </a:t>
                      </a:r>
                      <a:r>
                        <a:rPr lang="en-US" sz="1100" kern="100" dirty="0">
                          <a:effectLst/>
                        </a:rPr>
                        <a:t>In Columns C &amp; D and Row 3 are results of paired-sample t tests.</a:t>
                      </a:r>
                      <a:endParaRPr lang="zh-TW" sz="1100" kern="100" dirty="0">
                        <a:effectLst/>
                      </a:endParaRPr>
                    </a:p>
                    <a:p>
                      <a:r>
                        <a:rPr lang="en-US" sz="1100" kern="100" baseline="30000" dirty="0">
                          <a:effectLst/>
                        </a:rPr>
                        <a:t>b </a:t>
                      </a:r>
                      <a:r>
                        <a:rPr lang="en-US" sz="1100" kern="100" dirty="0">
                          <a:effectLst/>
                        </a:rPr>
                        <a:t>TPP, traditionally defined as T=O-S, is on -1~1 directional percentage scale (p</a:t>
                      </a:r>
                      <a:r>
                        <a:rPr lang="en-US" sz="1100" kern="100" baseline="-25000" dirty="0">
                          <a:effectLst/>
                        </a:rPr>
                        <a:t>d</a:t>
                      </a:r>
                      <a:r>
                        <a:rPr lang="en-US" sz="1100" kern="100" dirty="0">
                          <a:effectLst/>
                        </a:rPr>
                        <a:t>), where T=0 means no TPP, T&gt;0 means TPP, and T&lt;0 means reverse TPP. In contrast, T</a:t>
                      </a:r>
                      <a:r>
                        <a:rPr lang="en-US" sz="1100" kern="100" baseline="-25000" dirty="0">
                          <a:effectLst/>
                        </a:rPr>
                        <a:t>01</a:t>
                      </a:r>
                      <a:r>
                        <a:rPr lang="en-US" sz="1100" kern="100" dirty="0">
                          <a:effectLst/>
                        </a:rPr>
                        <a:t> is on 0~1 percentage scale (</a:t>
                      </a:r>
                      <a:r>
                        <a:rPr lang="en-US" sz="1100" kern="100" dirty="0" err="1">
                          <a:effectLst/>
                        </a:rPr>
                        <a:t>p</a:t>
                      </a:r>
                      <a:r>
                        <a:rPr lang="en-US" sz="1100" kern="100" baseline="-25000" dirty="0" err="1">
                          <a:effectLst/>
                        </a:rPr>
                        <a:t>s</a:t>
                      </a:r>
                      <a:r>
                        <a:rPr lang="en-US" sz="1100" kern="100" dirty="0">
                          <a:effectLst/>
                        </a:rPr>
                        <a:t>), where T</a:t>
                      </a:r>
                      <a:r>
                        <a:rPr lang="en-US" sz="1100" kern="100" baseline="-25000" dirty="0">
                          <a:effectLst/>
                        </a:rPr>
                        <a:t>01</a:t>
                      </a:r>
                      <a:r>
                        <a:rPr lang="en-US" sz="1100" kern="100" dirty="0">
                          <a:effectLst/>
                        </a:rPr>
                        <a:t>=0.5 means no TPP, T</a:t>
                      </a:r>
                      <a:r>
                        <a:rPr lang="en-US" sz="1100" kern="100" baseline="-25000" dirty="0">
                          <a:effectLst/>
                        </a:rPr>
                        <a:t>01</a:t>
                      </a:r>
                      <a:r>
                        <a:rPr lang="en-US" sz="1100" kern="100" dirty="0">
                          <a:effectLst/>
                        </a:rPr>
                        <a:t>&gt;0.5 means TPP, and T</a:t>
                      </a:r>
                      <a:r>
                        <a:rPr lang="en-US" sz="1100" kern="100" baseline="-25000" dirty="0">
                          <a:effectLst/>
                        </a:rPr>
                        <a:t>01</a:t>
                      </a:r>
                      <a:r>
                        <a:rPr lang="en-US" sz="1100" kern="100" dirty="0">
                          <a:effectLst/>
                        </a:rPr>
                        <a:t>&lt;0.5 means reverse TPP.</a:t>
                      </a:r>
                      <a:endParaRPr lang="zh-TW" sz="110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94953" marR="94953" marT="47476" marB="47476"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479940606"/>
                  </a:ext>
                </a:extLst>
              </a:tr>
            </a:tbl>
          </a:graphicData>
        </a:graphic>
      </p:graphicFrame>
    </p:spTree>
    <p:extLst>
      <p:ext uri="{BB962C8B-B14F-4D97-AF65-F5344CB8AC3E}">
        <p14:creationId xmlns:p14="http://schemas.microsoft.com/office/powerpoint/2010/main" val="863710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308099" y="32744"/>
            <a:ext cx="5708751" cy="584775"/>
          </a:xfrm>
          <a:prstGeom prst="rect">
            <a:avLst/>
          </a:prstGeom>
          <a:noFill/>
        </p:spPr>
        <p:txBody>
          <a:bodyPr wrap="square" rtlCol="0">
            <a:spAutoFit/>
          </a:bodyPr>
          <a:lstStyle/>
          <a:p>
            <a:pPr algn="ctr"/>
            <a:r>
              <a:rPr lang="en-US" sz="3200" b="1" dirty="0">
                <a:ea typeface="STKaiti" pitchFamily="2" charset="-122"/>
              </a:rPr>
              <a:t>	First-Person Influences</a:t>
            </a:r>
            <a:endParaRPr lang="en-US" sz="2000" b="1" dirty="0">
              <a:ea typeface="STKaiti" pitchFamily="2" charset="-122"/>
            </a:endParaRPr>
          </a:p>
        </p:txBody>
      </p:sp>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11</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0384" y="5863790"/>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405276" y="37769"/>
            <a:ext cx="738724" cy="738724"/>
          </a:xfrm>
          <a:prstGeom prst="rect">
            <a:avLst/>
          </a:prstGeom>
        </p:spPr>
      </p:pic>
      <p:sp>
        <p:nvSpPr>
          <p:cNvPr id="9" name="文本框 8">
            <a:extLst>
              <a:ext uri="{FF2B5EF4-FFF2-40B4-BE49-F238E27FC236}">
                <a16:creationId xmlns:a16="http://schemas.microsoft.com/office/drawing/2014/main" id="{B4288289-7480-B742-920D-F4FF012992ED}"/>
              </a:ext>
            </a:extLst>
          </p:cNvPr>
          <p:cNvSpPr txBox="1"/>
          <p:nvPr/>
        </p:nvSpPr>
        <p:spPr>
          <a:xfrm>
            <a:off x="982980" y="4457700"/>
            <a:ext cx="184731" cy="369332"/>
          </a:xfrm>
          <a:prstGeom prst="rect">
            <a:avLst/>
          </a:prstGeom>
          <a:noFill/>
        </p:spPr>
        <p:txBody>
          <a:bodyPr wrap="none" rtlCol="0">
            <a:spAutoFit/>
          </a:bodyPr>
          <a:lstStyle/>
          <a:p>
            <a:endParaRPr kumimoji="1" lang="zh-CN" altLang="en-US" dirty="0"/>
          </a:p>
        </p:txBody>
      </p:sp>
      <p:graphicFrame>
        <p:nvGraphicFramePr>
          <p:cNvPr id="4" name="表格 3">
            <a:extLst>
              <a:ext uri="{FF2B5EF4-FFF2-40B4-BE49-F238E27FC236}">
                <a16:creationId xmlns:a16="http://schemas.microsoft.com/office/drawing/2014/main" id="{F013B0EB-7A49-5448-93B4-2FC379301736}"/>
              </a:ext>
            </a:extLst>
          </p:cNvPr>
          <p:cNvGraphicFramePr>
            <a:graphicFrameLocks noGrp="1"/>
          </p:cNvGraphicFramePr>
          <p:nvPr>
            <p:extLst>
              <p:ext uri="{D42A27DB-BD31-4B8C-83A1-F6EECF244321}">
                <p14:modId xmlns:p14="http://schemas.microsoft.com/office/powerpoint/2010/main" val="2417035568"/>
              </p:ext>
            </p:extLst>
          </p:nvPr>
        </p:nvGraphicFramePr>
        <p:xfrm>
          <a:off x="808052" y="842407"/>
          <a:ext cx="8061838" cy="5719422"/>
        </p:xfrm>
        <a:graphic>
          <a:graphicData uri="http://schemas.openxmlformats.org/drawingml/2006/table">
            <a:tbl>
              <a:tblPr firstRow="1" firstCol="1" bandRow="1">
                <a:tableStyleId>{5C22544A-7EE6-4342-B048-85BDC9FD1C3A}</a:tableStyleId>
              </a:tblPr>
              <a:tblGrid>
                <a:gridCol w="1766616">
                  <a:extLst>
                    <a:ext uri="{9D8B030D-6E8A-4147-A177-3AD203B41FA5}">
                      <a16:colId xmlns:a16="http://schemas.microsoft.com/office/drawing/2014/main" val="1441295869"/>
                    </a:ext>
                  </a:extLst>
                </a:gridCol>
                <a:gridCol w="1049292">
                  <a:extLst>
                    <a:ext uri="{9D8B030D-6E8A-4147-A177-3AD203B41FA5}">
                      <a16:colId xmlns:a16="http://schemas.microsoft.com/office/drawing/2014/main" val="4120660502"/>
                    </a:ext>
                  </a:extLst>
                </a:gridCol>
                <a:gridCol w="1049292">
                  <a:extLst>
                    <a:ext uri="{9D8B030D-6E8A-4147-A177-3AD203B41FA5}">
                      <a16:colId xmlns:a16="http://schemas.microsoft.com/office/drawing/2014/main" val="2902831108"/>
                    </a:ext>
                  </a:extLst>
                </a:gridCol>
                <a:gridCol w="1049292">
                  <a:extLst>
                    <a:ext uri="{9D8B030D-6E8A-4147-A177-3AD203B41FA5}">
                      <a16:colId xmlns:a16="http://schemas.microsoft.com/office/drawing/2014/main" val="1697019259"/>
                    </a:ext>
                  </a:extLst>
                </a:gridCol>
                <a:gridCol w="1049292">
                  <a:extLst>
                    <a:ext uri="{9D8B030D-6E8A-4147-A177-3AD203B41FA5}">
                      <a16:colId xmlns:a16="http://schemas.microsoft.com/office/drawing/2014/main" val="587100691"/>
                    </a:ext>
                  </a:extLst>
                </a:gridCol>
                <a:gridCol w="1049292">
                  <a:extLst>
                    <a:ext uri="{9D8B030D-6E8A-4147-A177-3AD203B41FA5}">
                      <a16:colId xmlns:a16="http://schemas.microsoft.com/office/drawing/2014/main" val="2894619289"/>
                    </a:ext>
                  </a:extLst>
                </a:gridCol>
                <a:gridCol w="1048762">
                  <a:extLst>
                    <a:ext uri="{9D8B030D-6E8A-4147-A177-3AD203B41FA5}">
                      <a16:colId xmlns:a16="http://schemas.microsoft.com/office/drawing/2014/main" val="537681800"/>
                    </a:ext>
                  </a:extLst>
                </a:gridCol>
              </a:tblGrid>
              <a:tr h="169908">
                <a:tc gridSpan="7">
                  <a:txBody>
                    <a:bodyPr/>
                    <a:lstStyle/>
                    <a:p>
                      <a:pPr algn="l"/>
                      <a:r>
                        <a:rPr lang="en-US" sz="1050" kern="100" dirty="0">
                          <a:effectLst/>
                        </a:rPr>
                        <a:t>Table 5 First-Person Factors Influencing the Perceived Media Effects on Self and Others</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4008426914"/>
                  </a:ext>
                </a:extLst>
              </a:tr>
              <a:tr h="169908">
                <a:tc rowSpan="2">
                  <a:txBody>
                    <a:bodyPr/>
                    <a:lstStyle/>
                    <a:p>
                      <a:pPr marL="114300" algn="l"/>
                      <a:r>
                        <a:rPr lang="en-US" sz="1050" kern="100" dirty="0">
                          <a:effectLst/>
                        </a:rPr>
                        <a:t>Dependent Variable</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gridSpan="3">
                  <a:txBody>
                    <a:bodyPr/>
                    <a:lstStyle/>
                    <a:p>
                      <a:pPr marL="114300" algn="ctr"/>
                      <a:r>
                        <a:rPr lang="en-US" sz="1050" kern="100">
                          <a:effectLst/>
                        </a:rPr>
                        <a:t>Attitude</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hMerge="1">
                  <a:txBody>
                    <a:bodyPr/>
                    <a:lstStyle/>
                    <a:p>
                      <a:endParaRPr lang="zh-TW" altLang="en-US"/>
                    </a:p>
                  </a:txBody>
                  <a:tcPr/>
                </a:tc>
                <a:tc hMerge="1">
                  <a:txBody>
                    <a:bodyPr/>
                    <a:lstStyle/>
                    <a:p>
                      <a:endParaRPr lang="zh-TW" altLang="en-US"/>
                    </a:p>
                  </a:txBody>
                  <a:tcPr/>
                </a:tc>
                <a:tc gridSpan="3">
                  <a:txBody>
                    <a:bodyPr/>
                    <a:lstStyle/>
                    <a:p>
                      <a:pPr marL="114300" algn="ctr"/>
                      <a:r>
                        <a:rPr lang="en-US" sz="1050" kern="100">
                          <a:effectLst/>
                        </a:rPr>
                        <a:t>Knowledge</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778109983"/>
                  </a:ext>
                </a:extLst>
              </a:tr>
              <a:tr h="230941">
                <a:tc vMerge="1">
                  <a:txBody>
                    <a:bodyPr/>
                    <a:lstStyle/>
                    <a:p>
                      <a:endParaRPr lang="zh-TW" altLang="en-US"/>
                    </a:p>
                  </a:txBody>
                  <a:tcPr/>
                </a:tc>
                <a:tc>
                  <a:txBody>
                    <a:bodyPr/>
                    <a:lstStyle/>
                    <a:p>
                      <a:pPr marL="342900" lvl="0" indent="-342900" algn="ctr">
                        <a:buFont typeface="+mj-lt"/>
                        <a:buAutoNum type="alphaUcPeriod"/>
                      </a:pPr>
                      <a:r>
                        <a:rPr lang="en-US" sz="1050" kern="100">
                          <a:effectLst/>
                        </a:rPr>
                        <a:t>EOA</a:t>
                      </a:r>
                      <a:endParaRPr lang="zh-TW" sz="1050" kern="100">
                        <a:effectLst/>
                        <a:latin typeface="DengXian" panose="02010600030101010101" pitchFamily="2" charset="-122"/>
                        <a:ea typeface="DengXian" panose="02010600030101010101" pitchFamily="2" charset="-122"/>
                        <a:cs typeface="Times New Roman" panose="02020603050405020304" pitchFamily="18" charset="0"/>
                      </a:endParaRPr>
                    </a:p>
                  </a:txBody>
                  <a:tcPr marL="13779" marR="13779" marT="0" marB="0" anchor="ctr"/>
                </a:tc>
                <a:tc>
                  <a:txBody>
                    <a:bodyPr/>
                    <a:lstStyle/>
                    <a:p>
                      <a:pPr marL="342900" lvl="0" indent="-342900" algn="ctr">
                        <a:buFont typeface="+mj-lt"/>
                        <a:buAutoNum type="alphaUcPeriod"/>
                      </a:pPr>
                      <a:r>
                        <a:rPr lang="en-US" sz="1050" kern="100">
                          <a:effectLst/>
                        </a:rPr>
                        <a:t>LSA</a:t>
                      </a:r>
                      <a:endParaRPr lang="zh-TW" sz="1050" kern="100">
                        <a:effectLst/>
                        <a:latin typeface="DengXian" panose="02010600030101010101" pitchFamily="2" charset="-122"/>
                        <a:ea typeface="DengXian" panose="02010600030101010101" pitchFamily="2" charset="-122"/>
                        <a:cs typeface="Times New Roman" panose="02020603050405020304" pitchFamily="18" charset="0"/>
                      </a:endParaRPr>
                    </a:p>
                  </a:txBody>
                  <a:tcPr marL="13779" marR="13779" marT="0" marB="0" anchor="ctr"/>
                </a:tc>
                <a:tc>
                  <a:txBody>
                    <a:bodyPr/>
                    <a:lstStyle/>
                    <a:p>
                      <a:pPr marL="342900" lvl="0" indent="-342900" algn="ctr">
                        <a:buFont typeface="+mj-lt"/>
                        <a:buAutoNum type="alphaUcPeriod"/>
                      </a:pPr>
                      <a:r>
                        <a:rPr lang="en-US" sz="1050" kern="100">
                          <a:effectLst/>
                        </a:rPr>
                        <a:t>3PA</a:t>
                      </a:r>
                      <a:endParaRPr lang="zh-TW" sz="1050" kern="100">
                        <a:effectLst/>
                        <a:latin typeface="DengXian" panose="02010600030101010101" pitchFamily="2" charset="-122"/>
                        <a:ea typeface="DengXian" panose="02010600030101010101" pitchFamily="2" charset="-122"/>
                        <a:cs typeface="Times New Roman" panose="02020603050405020304" pitchFamily="18" charset="0"/>
                      </a:endParaRPr>
                    </a:p>
                  </a:txBody>
                  <a:tcPr marL="13779" marR="13779" marT="0" marB="0" anchor="ctr"/>
                </a:tc>
                <a:tc>
                  <a:txBody>
                    <a:bodyPr/>
                    <a:lstStyle/>
                    <a:p>
                      <a:pPr marL="342900" lvl="0" indent="-342900" algn="ctr">
                        <a:buFont typeface="+mj-lt"/>
                        <a:buAutoNum type="alphaUcPeriod"/>
                      </a:pPr>
                      <a:r>
                        <a:rPr lang="en-US" sz="1050" kern="100">
                          <a:effectLst/>
                        </a:rPr>
                        <a:t>EOK</a:t>
                      </a:r>
                      <a:endParaRPr lang="zh-TW" sz="1050" kern="100">
                        <a:effectLst/>
                        <a:latin typeface="DengXian" panose="02010600030101010101" pitchFamily="2" charset="-122"/>
                        <a:ea typeface="DengXian" panose="02010600030101010101" pitchFamily="2" charset="-122"/>
                        <a:cs typeface="Times New Roman" panose="02020603050405020304" pitchFamily="18" charset="0"/>
                      </a:endParaRPr>
                    </a:p>
                  </a:txBody>
                  <a:tcPr marL="13779" marR="13779" marT="0" marB="0" anchor="ctr"/>
                </a:tc>
                <a:tc>
                  <a:txBody>
                    <a:bodyPr/>
                    <a:lstStyle/>
                    <a:p>
                      <a:pPr marL="342900" lvl="0" indent="-342900" algn="ctr">
                        <a:buFont typeface="+mj-lt"/>
                        <a:buAutoNum type="alphaUcPeriod"/>
                      </a:pPr>
                      <a:r>
                        <a:rPr lang="en-US" sz="1050" kern="100">
                          <a:effectLst/>
                        </a:rPr>
                        <a:t>LSK</a:t>
                      </a:r>
                      <a:endParaRPr lang="zh-TW" sz="1050" kern="100">
                        <a:effectLst/>
                        <a:latin typeface="DengXian" panose="02010600030101010101" pitchFamily="2" charset="-122"/>
                        <a:ea typeface="DengXian" panose="02010600030101010101" pitchFamily="2" charset="-122"/>
                        <a:cs typeface="Times New Roman" panose="02020603050405020304" pitchFamily="18" charset="0"/>
                      </a:endParaRPr>
                    </a:p>
                  </a:txBody>
                  <a:tcPr marL="13779" marR="13779" marT="0" marB="0" anchor="ctr"/>
                </a:tc>
                <a:tc>
                  <a:txBody>
                    <a:bodyPr/>
                    <a:lstStyle/>
                    <a:p>
                      <a:pPr marL="342900" lvl="0" indent="-342900" algn="ctr">
                        <a:buFont typeface="+mj-lt"/>
                        <a:buAutoNum type="alphaUcPeriod"/>
                      </a:pPr>
                      <a:r>
                        <a:rPr lang="en-US" sz="1050" kern="100">
                          <a:effectLst/>
                        </a:rPr>
                        <a:t>3PK</a:t>
                      </a:r>
                      <a:endParaRPr lang="zh-TW" sz="1050" kern="100">
                        <a:effectLst/>
                        <a:latin typeface="DengXian" panose="02010600030101010101" pitchFamily="2" charset="-122"/>
                        <a:ea typeface="DengXian" panose="02010600030101010101" pitchFamily="2" charset="-122"/>
                        <a:cs typeface="Times New Roman" panose="02020603050405020304" pitchFamily="18" charset="0"/>
                      </a:endParaRPr>
                    </a:p>
                  </a:txBody>
                  <a:tcPr marL="13779" marR="13779" marT="0" marB="0" anchor="ctr"/>
                </a:tc>
                <a:extLst>
                  <a:ext uri="{0D108BD9-81ED-4DB2-BD59-A6C34878D82A}">
                    <a16:rowId xmlns:a16="http://schemas.microsoft.com/office/drawing/2014/main" val="2289920125"/>
                  </a:ext>
                </a:extLst>
              </a:tr>
              <a:tr h="169908">
                <a:tc gridSpan="7">
                  <a:txBody>
                    <a:bodyPr/>
                    <a:lstStyle/>
                    <a:p>
                      <a:pPr marL="342900" algn="just"/>
                      <a:r>
                        <a:rPr lang="en-US" sz="1050" kern="100" dirty="0">
                          <a:effectLst/>
                        </a:rPr>
                        <a:t>Control </a:t>
                      </a:r>
                      <a:r>
                        <a:rPr lang="en-US" sz="1050" kern="100" dirty="0" err="1">
                          <a:effectLst/>
                        </a:rPr>
                        <a:t>Block</a:t>
                      </a:r>
                      <a:r>
                        <a:rPr lang="en-US" sz="1050" kern="100" baseline="30000" dirty="0" err="1">
                          <a:effectLst/>
                        </a:rPr>
                        <a:t>a</a:t>
                      </a:r>
                      <a:r>
                        <a:rPr lang="zh-CN" sz="1050" kern="100" dirty="0">
                          <a:effectLst/>
                        </a:rPr>
                        <a:t>　</a:t>
                      </a:r>
                      <a:endParaRPr lang="zh-TW" sz="105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13779" marR="1377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891396704"/>
                  </a:ext>
                </a:extLst>
              </a:tr>
              <a:tr h="169908">
                <a:tc>
                  <a:txBody>
                    <a:bodyPr/>
                    <a:lstStyle/>
                    <a:p>
                      <a:pPr algn="l"/>
                      <a:r>
                        <a:rPr lang="en-US" sz="1050" kern="100" dirty="0">
                          <a:effectLst/>
                        </a:rPr>
                        <a:t>1. gender (female) </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-.033 (-.081)*</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.044 ( .103)**</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.005 ( .028)</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-.015 (-.037)</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.043 ( .105)**</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.014 ( .087)*</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2483676614"/>
                  </a:ext>
                </a:extLst>
              </a:tr>
              <a:tr h="169908">
                <a:tc>
                  <a:txBody>
                    <a:bodyPr/>
                    <a:lstStyle/>
                    <a:p>
                      <a:pPr algn="l"/>
                      <a:r>
                        <a:rPr lang="en-US" sz="1050" kern="100">
                          <a:effectLst/>
                        </a:rPr>
                        <a:t>2. age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-.093 (-.036)</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-.160 (-.060)</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.034 ( .029)</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.047 ( .018)</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-.119 (-.045)</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.083 ( .081)</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4191568163"/>
                  </a:ext>
                </a:extLst>
              </a:tr>
              <a:tr h="169908">
                <a:tc>
                  <a:txBody>
                    <a:bodyPr/>
                    <a:lstStyle/>
                    <a:p>
                      <a:pPr algn="l"/>
                      <a:r>
                        <a:rPr lang="en-US" sz="1050" kern="100">
                          <a:effectLst/>
                        </a:rPr>
                        <a:t>3. marriage (married)</a:t>
                      </a:r>
                      <a:r>
                        <a:rPr lang="zh-TW" sz="1050" kern="100">
                          <a:effectLst/>
                        </a:rPr>
                        <a:t>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-.020 (-.048)</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-.032 (-.074)</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.006 ( .032)</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-.021 (-.051)</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-.034 (-.081)*</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.007 ( .040)</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1648757376"/>
                  </a:ext>
                </a:extLst>
              </a:tr>
              <a:tr h="169908">
                <a:tc>
                  <a:txBody>
                    <a:bodyPr/>
                    <a:lstStyle/>
                    <a:p>
                      <a:pPr algn="l"/>
                      <a:r>
                        <a:rPr lang="en-US" sz="1050" kern="100" dirty="0">
                          <a:effectLst/>
                        </a:rPr>
                        <a:t>4. education</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-.087 (-.051)</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-.074 (-.042)</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-.007 (-.009)</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-.100 (-.059)</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.010 ( .006)</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-.055 (-.082)</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650477218"/>
                  </a:ext>
                </a:extLst>
              </a:tr>
              <a:tr h="169908">
                <a:tc>
                  <a:txBody>
                    <a:bodyPr/>
                    <a:lstStyle/>
                    <a:p>
                      <a:pPr algn="l"/>
                      <a:r>
                        <a:rPr lang="en-US" sz="1050" kern="100">
                          <a:effectLst/>
                        </a:rPr>
                        <a:t>5. journalism major</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-.035 (-.086)</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-.035 (-.083)</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-.000 (-.000)</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-.027 (-.066)</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.028 ( .067)</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.001 ( .003)</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3191561128"/>
                  </a:ext>
                </a:extLst>
              </a:tr>
              <a:tr h="169908">
                <a:tc>
                  <a:txBody>
                    <a:bodyPr/>
                    <a:lstStyle/>
                    <a:p>
                      <a:pPr algn="l"/>
                      <a:r>
                        <a:rPr lang="en-US" sz="1050" kern="100">
                          <a:effectLst/>
                        </a:rPr>
                        <a:t>6. journalism course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.046 ( .087)*</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-.027 (-.049)</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 .010 ( .041)</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.044 ( .085)*</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-.034 (-.065)</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.005 ( .024)</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3307476011"/>
                  </a:ext>
                </a:extLst>
              </a:tr>
              <a:tr h="169908">
                <a:tc>
                  <a:txBody>
                    <a:bodyPr/>
                    <a:lstStyle/>
                    <a:p>
                      <a:pPr algn="l"/>
                      <a:r>
                        <a:rPr lang="en-US" sz="1050" kern="100">
                          <a:effectLst/>
                        </a:rPr>
                        <a:t>7. Salary</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.031 ( .029)</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.045 ( .041)</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 .380 ( .079)</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.026 ( .025)</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.016 ( .015)</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.021 ( .051)</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638968482"/>
                  </a:ext>
                </a:extLst>
              </a:tr>
              <a:tr h="169908">
                <a:tc>
                  <a:txBody>
                    <a:bodyPr/>
                    <a:lstStyle/>
                    <a:p>
                      <a:pPr algn="l"/>
                      <a:r>
                        <a:rPr lang="en-US" sz="1050" kern="100">
                          <a:effectLst/>
                        </a:rPr>
                        <a:t>8. journalism experience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.074 ( .052)</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-.081 (-.055)</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-.003 (-.005)</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.047 ( .034)</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.146 ( .101)</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-.049 (-.088)</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4220505276"/>
                  </a:ext>
                </a:extLst>
              </a:tr>
              <a:tr h="169908">
                <a:tc gridSpan="7">
                  <a:txBody>
                    <a:bodyPr/>
                    <a:lstStyle/>
                    <a:p>
                      <a:pPr algn="l"/>
                      <a:r>
                        <a:rPr lang="en-US" sz="1050" kern="100" dirty="0">
                          <a:effectLst/>
                        </a:rPr>
                        <a:t>    1st-Person Factor (Ind.)</a:t>
                      </a:r>
                      <a:r>
                        <a:rPr lang="en-US" sz="1050" kern="100" baseline="30000" dirty="0">
                          <a:effectLst/>
                        </a:rPr>
                        <a:t>b</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b"/>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4258979395"/>
                  </a:ext>
                </a:extLst>
              </a:tr>
              <a:tr h="169908">
                <a:tc>
                  <a:txBody>
                    <a:bodyPr/>
                    <a:lstStyle/>
                    <a:p>
                      <a:pPr algn="l"/>
                      <a:r>
                        <a:rPr lang="en-US" sz="1050" kern="100">
                          <a:effectLst/>
                        </a:rPr>
                        <a:t>10. Beijing vs Hunan (MDE)</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-.051 (-.119)*</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.035 ( .079)</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-.008 (-.041)</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-.063 (-.146)**</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.022 ( .050)</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-.020 (-.119)*</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2239948942"/>
                  </a:ext>
                </a:extLst>
              </a:tr>
              <a:tr h="190250">
                <a:tc>
                  <a:txBody>
                    <a:bodyPr/>
                    <a:lstStyle/>
                    <a:p>
                      <a:pPr algn="l"/>
                      <a:r>
                        <a:rPr lang="en-US" sz="1050" kern="100">
                          <a:effectLst/>
                        </a:rPr>
                        <a:t>11. Party ID (PID)</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-.006 (-.016)</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-.028 (-.066)</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-.017 (-.094)*</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.018 ( .044)</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-.036 (-.087)*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-.009 (-.056)</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3103471510"/>
                  </a:ext>
                </a:extLst>
              </a:tr>
              <a:tr h="339815">
                <a:tc>
                  <a:txBody>
                    <a:bodyPr/>
                    <a:lstStyle/>
                    <a:p>
                      <a:pPr algn="l"/>
                      <a:r>
                        <a:rPr lang="en-US" sz="1050" kern="100">
                          <a:effectLst/>
                        </a:rPr>
                        <a:t>12. Perceived News Qlty. (PNQ)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.209 (.182)***</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-.343 (-.289)***</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-.067 (-.130)**</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 .272 ( .239)***</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.310 (-.268)***</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-.019 (-.042)</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1058285217"/>
                  </a:ext>
                </a:extLst>
              </a:tr>
              <a:tr h="169908">
                <a:tc gridSpan="7">
                  <a:txBody>
                    <a:bodyPr/>
                    <a:lstStyle/>
                    <a:p>
                      <a:pPr algn="l"/>
                      <a:r>
                        <a:rPr lang="en-US" sz="1050" kern="100">
                          <a:effectLst/>
                        </a:rPr>
                        <a:t>      1st-Person Factors </a:t>
                      </a:r>
                      <a:r>
                        <a:rPr lang="en-US" sz="1050" kern="100" baseline="30000">
                          <a:effectLst/>
                        </a:rPr>
                        <a:t>c</a:t>
                      </a:r>
                      <a:r>
                        <a:rPr lang="zh-TW" sz="1050" kern="100">
                          <a:effectLst/>
                        </a:rPr>
                        <a:t>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b"/>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50633642"/>
                  </a:ext>
                </a:extLst>
              </a:tr>
              <a:tr h="169908">
                <a:tc>
                  <a:txBody>
                    <a:bodyPr/>
                    <a:lstStyle/>
                    <a:p>
                      <a:pPr algn="l"/>
                      <a:r>
                        <a:rPr lang="en-US" sz="1050" kern="100">
                          <a:effectLst/>
                        </a:rPr>
                        <a:t>13. Beijing vs Hunan (MDE)</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-.032 (-.075)</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.004 ( .010)</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-.014 (-.071)</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-.039 (-.092)*</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-.006 (-.013)</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-.023 (-.133)**</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3822863805"/>
                  </a:ext>
                </a:extLst>
              </a:tr>
              <a:tr h="169908">
                <a:tc>
                  <a:txBody>
                    <a:bodyPr/>
                    <a:lstStyle/>
                    <a:p>
                      <a:pPr algn="l"/>
                      <a:r>
                        <a:rPr lang="en-US" sz="1050" kern="100">
                          <a:effectLst/>
                        </a:rPr>
                        <a:t>14. Political identity (PID)</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-.015 (-.036)</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-.012 (-.028)</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-.013 (-.072)</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 .007 ( .018)</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-.021 (-.051)</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-.007 (-.043)</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1676597323"/>
                  </a:ext>
                </a:extLst>
              </a:tr>
              <a:tr h="339815">
                <a:tc>
                  <a:txBody>
                    <a:bodyPr/>
                    <a:lstStyle/>
                    <a:p>
                      <a:pPr algn="l"/>
                      <a:r>
                        <a:rPr lang="en-US" sz="1050" kern="100">
                          <a:effectLst/>
                        </a:rPr>
                        <a:t>15. Perceived News Qlty. (PNQ)</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 .196 ( .171)***</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-.337 (-.284)***</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-.070 (-.136)**</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 .249 ( .219)***</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-.306 (-.265)***</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-.028 (-.063)</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1986971618"/>
                  </a:ext>
                </a:extLst>
              </a:tr>
              <a:tr h="169908">
                <a:tc>
                  <a:txBody>
                    <a:bodyPr/>
                    <a:lstStyle/>
                    <a:p>
                      <a:pPr algn="l"/>
                      <a:r>
                        <a:rPr lang="en-US" sz="1050" kern="100">
                          <a:effectLst/>
                        </a:rPr>
                        <a:t>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b"/>
                </a:tc>
                <a:tc>
                  <a:txBody>
                    <a:bodyPr/>
                    <a:lstStyle/>
                    <a:p>
                      <a:pPr marL="114300" algn="ctr"/>
                      <a:r>
                        <a:rPr lang="en-US" sz="1050" kern="100">
                          <a:effectLst/>
                        </a:rPr>
                        <a:t>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ctr"/>
                      <a:r>
                        <a:rPr lang="en-US" sz="1050" kern="100">
                          <a:effectLst/>
                        </a:rPr>
                        <a:t>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ctr"/>
                      <a:r>
                        <a:rPr lang="en-US" sz="1050" kern="100" dirty="0">
                          <a:effectLst/>
                        </a:rPr>
                        <a:t> </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ctr"/>
                      <a:r>
                        <a:rPr lang="en-US" sz="1050" kern="100">
                          <a:effectLst/>
                        </a:rPr>
                        <a:t>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ctr"/>
                      <a:r>
                        <a:rPr lang="en-US" sz="1050" kern="100" dirty="0">
                          <a:effectLst/>
                        </a:rPr>
                        <a:t> </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ctr"/>
                      <a:r>
                        <a:rPr lang="en-US" sz="1050" kern="100">
                          <a:effectLst/>
                        </a:rPr>
                        <a:t> </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698413650"/>
                  </a:ext>
                </a:extLst>
              </a:tr>
              <a:tr h="173867">
                <a:tc>
                  <a:txBody>
                    <a:bodyPr/>
                    <a:lstStyle/>
                    <a:p>
                      <a:pPr algn="l"/>
                      <a:r>
                        <a:rPr lang="en-US" sz="1050" kern="100">
                          <a:effectLst/>
                        </a:rPr>
                        <a:t>16. Total r</a:t>
                      </a:r>
                      <a:r>
                        <a:rPr lang="en-US" sz="1050" kern="100" baseline="30000">
                          <a:effectLst/>
                        </a:rPr>
                        <a:t>2</a:t>
                      </a:r>
                      <a:r>
                        <a:rPr lang="en-US" sz="1050" kern="100">
                          <a:effectLst/>
                        </a:rPr>
                        <a:t> of control block</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b"/>
                </a:tc>
                <a:tc>
                  <a:txBody>
                    <a:bodyPr/>
                    <a:lstStyle/>
                    <a:p>
                      <a:pPr marL="114300" algn="l"/>
                      <a:r>
                        <a:rPr lang="en-US" sz="1050" kern="100">
                          <a:effectLst/>
                        </a:rPr>
                        <a:t> .060***</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.106***</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 .036*</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.079***</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dirty="0">
                          <a:effectLst/>
                        </a:rPr>
                        <a:t> .095***</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algn="l"/>
                      <a:r>
                        <a:rPr lang="en-US" sz="1050" kern="100">
                          <a:effectLst/>
                        </a:rPr>
                        <a:t>   .033*</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extLst>
                  <a:ext uri="{0D108BD9-81ED-4DB2-BD59-A6C34878D82A}">
                    <a16:rowId xmlns:a16="http://schemas.microsoft.com/office/drawing/2014/main" val="798270456"/>
                  </a:ext>
                </a:extLst>
              </a:tr>
              <a:tr h="173867">
                <a:tc>
                  <a:txBody>
                    <a:bodyPr/>
                    <a:lstStyle/>
                    <a:p>
                      <a:pPr algn="l"/>
                      <a:r>
                        <a:rPr lang="en-US" sz="1050" kern="100">
                          <a:effectLst/>
                        </a:rPr>
                        <a:t>17. Inc. r</a:t>
                      </a:r>
                      <a:r>
                        <a:rPr lang="en-US" sz="1050" kern="100" baseline="30000">
                          <a:effectLst/>
                        </a:rPr>
                        <a:t>2</a:t>
                      </a:r>
                      <a:r>
                        <a:rPr lang="en-US" sz="1050" kern="100">
                          <a:effectLst/>
                        </a:rPr>
                        <a:t> due to FPF block</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a:txBody>
                    <a:bodyPr/>
                    <a:lstStyle/>
                    <a:p>
                      <a:pPr marL="114300" algn="l"/>
                      <a:r>
                        <a:rPr lang="en-US" sz="1050" kern="100">
                          <a:effectLst/>
                        </a:rPr>
                        <a:t> .035*</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b"/>
                </a:tc>
                <a:tc>
                  <a:txBody>
                    <a:bodyPr/>
                    <a:lstStyle/>
                    <a:p>
                      <a:pPr marL="114300" algn="l"/>
                      <a:r>
                        <a:rPr lang="en-US" sz="1050" kern="100">
                          <a:effectLst/>
                        </a:rPr>
                        <a:t> .079*</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b"/>
                </a:tc>
                <a:tc>
                  <a:txBody>
                    <a:bodyPr/>
                    <a:lstStyle/>
                    <a:p>
                      <a:pPr marL="114300" algn="l"/>
                      <a:r>
                        <a:rPr lang="en-US" sz="1050" kern="100" dirty="0">
                          <a:effectLst/>
                        </a:rPr>
                        <a:t> .025**</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b"/>
                </a:tc>
                <a:tc>
                  <a:txBody>
                    <a:bodyPr/>
                    <a:lstStyle/>
                    <a:p>
                      <a:pPr marL="114300" algn="l"/>
                      <a:r>
                        <a:rPr lang="en-US" sz="1050" kern="100" dirty="0">
                          <a:effectLst/>
                        </a:rPr>
                        <a:t> .057*</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b"/>
                </a:tc>
                <a:tc>
                  <a:txBody>
                    <a:bodyPr/>
                    <a:lstStyle/>
                    <a:p>
                      <a:pPr marL="114300" algn="l"/>
                      <a:r>
                        <a:rPr lang="en-US" sz="1050" kern="100" dirty="0">
                          <a:effectLst/>
                        </a:rPr>
                        <a:t> .067*</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b"/>
                </a:tc>
                <a:tc>
                  <a:txBody>
                    <a:bodyPr/>
                    <a:lstStyle/>
                    <a:p>
                      <a:pPr marL="114300" algn="l"/>
                      <a:r>
                        <a:rPr lang="en-US" sz="1050" kern="100">
                          <a:effectLst/>
                        </a:rPr>
                        <a:t> .015*</a:t>
                      </a:r>
                      <a:endParaRPr lang="zh-TW" sz="1050" kern="10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b"/>
                </a:tc>
                <a:extLst>
                  <a:ext uri="{0D108BD9-81ED-4DB2-BD59-A6C34878D82A}">
                    <a16:rowId xmlns:a16="http://schemas.microsoft.com/office/drawing/2014/main" val="1989004625"/>
                  </a:ext>
                </a:extLst>
              </a:tr>
              <a:tr h="1382431">
                <a:tc gridSpan="7">
                  <a:txBody>
                    <a:bodyPr/>
                    <a:lstStyle/>
                    <a:p>
                      <a:pPr algn="l">
                        <a:spcAft>
                          <a:spcPts val="300"/>
                        </a:spcAft>
                      </a:pPr>
                      <a:r>
                        <a:rPr lang="en-US" sz="1050" kern="100" dirty="0">
                          <a:effectLst/>
                        </a:rPr>
                        <a:t>*: p&lt;0.05; **: p&lt;0.01; ***: p&lt;0.001.</a:t>
                      </a:r>
                      <a:endParaRPr lang="zh-TW" sz="1050" kern="100" dirty="0">
                        <a:effectLst/>
                      </a:endParaRPr>
                    </a:p>
                    <a:p>
                      <a:pPr algn="l"/>
                      <a:r>
                        <a:rPr lang="en-US" sz="1050" kern="100" baseline="30000" dirty="0">
                          <a:effectLst/>
                        </a:rPr>
                        <a:t>a    </a:t>
                      </a:r>
                      <a:r>
                        <a:rPr lang="en-US" sz="1050" kern="100" dirty="0">
                          <a:effectLst/>
                        </a:rPr>
                        <a:t>The following eight rows are percentage coefficients (b</a:t>
                      </a:r>
                      <a:r>
                        <a:rPr lang="en-US" sz="1050" kern="100" baseline="-25000" dirty="0">
                          <a:effectLst/>
                        </a:rPr>
                        <a:t>p</a:t>
                      </a:r>
                      <a:r>
                        <a:rPr lang="en-US" sz="1050" kern="100" dirty="0">
                          <a:effectLst/>
                        </a:rPr>
                        <a:t>) and standardized betas (in parentheses) when the eight control</a:t>
                      </a:r>
                      <a:endParaRPr lang="zh-TW" sz="1050" kern="100" dirty="0">
                        <a:effectLst/>
                      </a:endParaRPr>
                    </a:p>
                    <a:p>
                      <a:pPr algn="l">
                        <a:spcAft>
                          <a:spcPts val="600"/>
                        </a:spcAft>
                      </a:pPr>
                      <a:r>
                        <a:rPr lang="en-US" sz="1050" kern="100" dirty="0">
                          <a:effectLst/>
                        </a:rPr>
                        <a:t>   variables are entered as a block.</a:t>
                      </a:r>
                      <a:endParaRPr lang="zh-TW" sz="1050" kern="100" dirty="0">
                        <a:effectLst/>
                      </a:endParaRPr>
                    </a:p>
                    <a:p>
                      <a:pPr algn="l"/>
                      <a:r>
                        <a:rPr lang="en-US" sz="1050" kern="100" baseline="30000" dirty="0">
                          <a:effectLst/>
                        </a:rPr>
                        <a:t>b</a:t>
                      </a:r>
                      <a:r>
                        <a:rPr lang="en-US" sz="1050" kern="100" dirty="0">
                          <a:effectLst/>
                        </a:rPr>
                        <a:t>  The following three rows are  percentage coefficients (b</a:t>
                      </a:r>
                      <a:r>
                        <a:rPr lang="en-US" sz="1050" kern="100" baseline="-25000" dirty="0">
                          <a:effectLst/>
                        </a:rPr>
                        <a:t>p</a:t>
                      </a:r>
                      <a:r>
                        <a:rPr lang="en-US" sz="1050" kern="100" dirty="0">
                          <a:effectLst/>
                        </a:rPr>
                        <a:t>)  and standardized betas when each of the three variables is added</a:t>
                      </a:r>
                      <a:endParaRPr lang="zh-TW" sz="1050" kern="100" dirty="0">
                        <a:effectLst/>
                      </a:endParaRPr>
                    </a:p>
                    <a:p>
                      <a:pPr algn="l">
                        <a:spcAft>
                          <a:spcPts val="600"/>
                        </a:spcAft>
                      </a:pPr>
                      <a:r>
                        <a:rPr lang="en-US" sz="1050" kern="100" dirty="0">
                          <a:effectLst/>
                        </a:rPr>
                        <a:t>   separately and alternatively on top of the eight control variables.</a:t>
                      </a:r>
                      <a:endParaRPr lang="zh-TW" sz="1050" kern="100" dirty="0">
                        <a:effectLst/>
                      </a:endParaRPr>
                    </a:p>
                    <a:p>
                      <a:pPr algn="l"/>
                      <a:r>
                        <a:rPr lang="en-US" sz="1050" kern="100" baseline="30000" dirty="0">
                          <a:effectLst/>
                        </a:rPr>
                        <a:t>c</a:t>
                      </a:r>
                      <a:r>
                        <a:rPr lang="en-US" sz="1050" kern="100" dirty="0">
                          <a:effectLst/>
                        </a:rPr>
                        <a:t>  The following three rows are  percentage coefficients (b</a:t>
                      </a:r>
                      <a:r>
                        <a:rPr lang="en-US" sz="1050" kern="100" baseline="-25000" dirty="0">
                          <a:effectLst/>
                        </a:rPr>
                        <a:t>p</a:t>
                      </a:r>
                      <a:r>
                        <a:rPr lang="en-US" sz="1050" kern="100" dirty="0">
                          <a:effectLst/>
                        </a:rPr>
                        <a:t>) and standardized betas when all three variables are added</a:t>
                      </a:r>
                      <a:endParaRPr lang="zh-TW" sz="1050" kern="100" dirty="0">
                        <a:effectLst/>
                      </a:endParaRPr>
                    </a:p>
                    <a:p>
                      <a:pPr algn="l">
                        <a:spcAft>
                          <a:spcPts val="600"/>
                        </a:spcAft>
                      </a:pPr>
                      <a:r>
                        <a:rPr lang="en-US" sz="1050" kern="100" dirty="0">
                          <a:effectLst/>
                        </a:rPr>
                        <a:t>   simultaneously as one block on top of the eight control variables.</a:t>
                      </a:r>
                      <a:endParaRPr lang="zh-TW" sz="1050" kern="100" dirty="0">
                        <a:effectLst/>
                        <a:latin typeface="新細明體" panose="02020500000000000000" pitchFamily="18" charset="-120"/>
                        <a:ea typeface="新細明體" panose="02020500000000000000" pitchFamily="18" charset="-120"/>
                        <a:cs typeface="新細明體" panose="02020500000000000000" pitchFamily="18" charset="-120"/>
                      </a:endParaRPr>
                    </a:p>
                  </a:txBody>
                  <a:tcPr marL="13779" marR="1377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561169371"/>
                  </a:ext>
                </a:extLst>
              </a:tr>
            </a:tbl>
          </a:graphicData>
        </a:graphic>
      </p:graphicFrame>
    </p:spTree>
    <p:extLst>
      <p:ext uri="{BB962C8B-B14F-4D97-AF65-F5344CB8AC3E}">
        <p14:creationId xmlns:p14="http://schemas.microsoft.com/office/powerpoint/2010/main" val="2936720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5555752" y="2245697"/>
            <a:ext cx="3552036" cy="830997"/>
          </a:xfrm>
          <a:prstGeom prst="rect">
            <a:avLst/>
          </a:prstGeom>
          <a:noFill/>
        </p:spPr>
        <p:txBody>
          <a:bodyPr wrap="square" rtlCol="0">
            <a:spAutoFit/>
          </a:bodyPr>
          <a:lstStyle/>
          <a:p>
            <a:pPr algn="ctr"/>
            <a:r>
              <a:rPr lang="en-US" altLang="zh-TW" sz="2400" b="1" dirty="0">
                <a:ea typeface="STKaiti" pitchFamily="2" charset="-122"/>
              </a:rPr>
              <a:t>Other-Self Process and Outcome (OSPO) Model </a:t>
            </a:r>
            <a:endParaRPr lang="en-US" sz="2400" b="1" dirty="0">
              <a:ea typeface="STKaiti" pitchFamily="2" charset="-122"/>
            </a:endParaRPr>
          </a:p>
        </p:txBody>
      </p:sp>
      <p:sp>
        <p:nvSpPr>
          <p:cNvPr id="4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12</a:t>
            </a:fld>
            <a:endParaRPr lang="en-US" altLang="zh-CN" sz="1200" dirty="0">
              <a:solidFill>
                <a:srgbClr val="898989"/>
              </a:solidFill>
            </a:endParaRPr>
          </a:p>
        </p:txBody>
      </p:sp>
      <p:pic>
        <p:nvPicPr>
          <p:cNvPr id="4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0384" y="5863790"/>
            <a:ext cx="759736" cy="781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405276" y="37769"/>
            <a:ext cx="738724" cy="738724"/>
          </a:xfrm>
          <a:prstGeom prst="rect">
            <a:avLst/>
          </a:prstGeom>
        </p:spPr>
      </p:pic>
      <p:sp>
        <p:nvSpPr>
          <p:cNvPr id="9" name="文本框 8">
            <a:extLst>
              <a:ext uri="{FF2B5EF4-FFF2-40B4-BE49-F238E27FC236}">
                <a16:creationId xmlns:a16="http://schemas.microsoft.com/office/drawing/2014/main" id="{B4288289-7480-B742-920D-F4FF012992ED}"/>
              </a:ext>
            </a:extLst>
          </p:cNvPr>
          <p:cNvSpPr txBox="1"/>
          <p:nvPr/>
        </p:nvSpPr>
        <p:spPr>
          <a:xfrm>
            <a:off x="982980" y="4457700"/>
            <a:ext cx="184731" cy="369332"/>
          </a:xfrm>
          <a:prstGeom prst="rect">
            <a:avLst/>
          </a:prstGeom>
          <a:noFill/>
        </p:spPr>
        <p:txBody>
          <a:bodyPr wrap="none" rtlCol="0">
            <a:spAutoFit/>
          </a:bodyPr>
          <a:lstStyle/>
          <a:p>
            <a:endParaRPr kumimoji="1" lang="zh-CN" altLang="en-US" dirty="0"/>
          </a:p>
        </p:txBody>
      </p:sp>
      <p:pic>
        <p:nvPicPr>
          <p:cNvPr id="5" name="圖片 4">
            <a:extLst>
              <a:ext uri="{FF2B5EF4-FFF2-40B4-BE49-F238E27FC236}">
                <a16:creationId xmlns:a16="http://schemas.microsoft.com/office/drawing/2014/main" id="{2F00DC97-9B57-5B4A-8AC1-1677BCE2F3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11" y="51515"/>
            <a:ext cx="5519541" cy="6777396"/>
          </a:xfrm>
          <a:prstGeom prst="rect">
            <a:avLst/>
          </a:prstGeom>
        </p:spPr>
      </p:pic>
    </p:spTree>
    <p:extLst>
      <p:ext uri="{BB962C8B-B14F-4D97-AF65-F5344CB8AC3E}">
        <p14:creationId xmlns:p14="http://schemas.microsoft.com/office/powerpoint/2010/main" val="622368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University of Macau Logo png transparent"/>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3505615" y="2280787"/>
            <a:ext cx="2132770" cy="21327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ECD8DD53-F767-403C-8BB9-15CA1A22C0D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454851" y="5206856"/>
            <a:ext cx="1689149" cy="1738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2">
            <a:extLst>
              <a:ext uri="{FF2B5EF4-FFF2-40B4-BE49-F238E27FC236}">
                <a16:creationId xmlns:a16="http://schemas.microsoft.com/office/drawing/2014/main" id="{45115AC6-46C4-4016-8901-76AE93FD12C7}"/>
              </a:ext>
            </a:extLst>
          </p:cNvPr>
          <p:cNvSpPr txBox="1">
            <a:spLocks noChangeArrowheads="1"/>
          </p:cNvSpPr>
          <p:nvPr/>
        </p:nvSpPr>
        <p:spPr>
          <a:xfrm>
            <a:off x="577825" y="843710"/>
            <a:ext cx="7721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zh-HK" sz="4800" dirty="0"/>
              <a:t>Thank You </a:t>
            </a:r>
          </a:p>
        </p:txBody>
      </p:sp>
      <p:sp>
        <p:nvSpPr>
          <p:cNvPr id="3" name="矩形 2">
            <a:extLst>
              <a:ext uri="{FF2B5EF4-FFF2-40B4-BE49-F238E27FC236}">
                <a16:creationId xmlns:a16="http://schemas.microsoft.com/office/drawing/2014/main" id="{CC962833-1454-854F-B811-91D0FE138499}"/>
              </a:ext>
            </a:extLst>
          </p:cNvPr>
          <p:cNvSpPr/>
          <p:nvPr/>
        </p:nvSpPr>
        <p:spPr>
          <a:xfrm>
            <a:off x="1591534" y="5001711"/>
            <a:ext cx="5960932" cy="923330"/>
          </a:xfrm>
          <a:prstGeom prst="rect">
            <a:avLst/>
          </a:prstGeom>
        </p:spPr>
        <p:txBody>
          <a:bodyPr wrap="square">
            <a:spAutoFit/>
          </a:bodyPr>
          <a:lstStyle/>
          <a:p>
            <a:pPr algn="ctr"/>
            <a:r>
              <a:rPr lang="pt-BR" altLang="zh-HK" dirty="0">
                <a:latin typeface="+mj-lt"/>
                <a:ea typeface="Arial" charset="0"/>
                <a:cs typeface="Arial" charset="0"/>
              </a:rPr>
              <a:t>Avenida da Universidade, Taipa, Macau, China</a:t>
            </a:r>
          </a:p>
          <a:p>
            <a:pPr algn="ctr"/>
            <a:r>
              <a:rPr lang="pt-BR" altLang="zh-HK" dirty="0" err="1">
                <a:latin typeface="+mj-lt"/>
                <a:ea typeface="Arial" charset="0"/>
                <a:cs typeface="Arial" charset="0"/>
              </a:rPr>
              <a:t>Tel</a:t>
            </a:r>
            <a:r>
              <a:rPr lang="pt-BR" altLang="zh-HK" dirty="0">
                <a:latin typeface="+mj-lt"/>
                <a:ea typeface="Arial" charset="0"/>
                <a:cs typeface="Arial" charset="0"/>
              </a:rPr>
              <a:t> :  (853) 8822 8833       Fax :  (853) 8822 8822       </a:t>
            </a:r>
          </a:p>
          <a:p>
            <a:pPr algn="ctr"/>
            <a:r>
              <a:rPr lang="pt-BR" altLang="zh-HK" dirty="0">
                <a:latin typeface="+mj-lt"/>
                <a:ea typeface="Arial" charset="0"/>
                <a:cs typeface="Arial" charset="0"/>
              </a:rPr>
              <a:t>Email :  xszhao@um.edu.mo    Website :  www.um.edu.mo</a:t>
            </a:r>
            <a:endParaRPr lang="zh-HK" altLang="en-US" dirty="0">
              <a:latin typeface="+mj-lt"/>
              <a:ea typeface="Arial" charset="0"/>
              <a:cs typeface="Arial" charset="0"/>
            </a:endParaRPr>
          </a:p>
        </p:txBody>
      </p:sp>
    </p:spTree>
    <p:extLst>
      <p:ext uri="{BB962C8B-B14F-4D97-AF65-F5344CB8AC3E}">
        <p14:creationId xmlns:p14="http://schemas.microsoft.com/office/powerpoint/2010/main" val="4640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3225DE901DFDD4290BE652AEA1F94BB" ma:contentTypeVersion="8" ma:contentTypeDescription="Create a new document." ma:contentTypeScope="" ma:versionID="afb07be766547e61dd36e51182075cfc">
  <xsd:schema xmlns:xsd="http://www.w3.org/2001/XMLSchema" xmlns:xs="http://www.w3.org/2001/XMLSchema" xmlns:p="http://schemas.microsoft.com/office/2006/metadata/properties" xmlns:ns3="ab90be8f-c197-41a5-9b29-1781ceabf0a0" targetNamespace="http://schemas.microsoft.com/office/2006/metadata/properties" ma:root="true" ma:fieldsID="f013a3c5fa2c82988628e8e3a95eec37" ns3:_="">
    <xsd:import namespace="ab90be8f-c197-41a5-9b29-1781ceabf0a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90be8f-c197-41a5-9b29-1781ceabf0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812FC0-EDD9-4458-ACAB-5D464B70D686}">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6F82862-7773-465B-AB3A-2E509428D1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90be8f-c197-41a5-9b29-1781ceabf0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8431C43-E371-4C8D-823D-FC1E92501F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18323</TotalTime>
  <Words>3229</Words>
  <Application>Microsoft Office PowerPoint</Application>
  <PresentationFormat>On-screen Show (4:3)</PresentationFormat>
  <Paragraphs>639</Paragraphs>
  <Slides>13</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新細明體</vt:lpstr>
      <vt:lpstr>新細明體</vt:lpstr>
      <vt:lpstr>STKaiti</vt:lpstr>
      <vt:lpstr>DengXian</vt:lpstr>
      <vt:lpstr>DengXian</vt:lpstr>
      <vt:lpstr>Arial</vt:lpstr>
      <vt:lpstr>Calibri</vt:lpstr>
      <vt:lpstr>Times New Roman</vt:lpstr>
      <vt:lpstr>Office Theme</vt:lpstr>
      <vt:lpstr>First-Person Influences on Third-Person Perceptions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hkbu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Spiral of Just Enough Information -- Inverted U Effect of Title Length on Online Read and Relay</dc:title>
  <dc:creator>Angela WD</dc:creator>
  <cp:lastModifiedBy>Xinshu Zhao</cp:lastModifiedBy>
  <cp:revision>621</cp:revision>
  <dcterms:created xsi:type="dcterms:W3CDTF">2016-07-21T20:03:20Z</dcterms:created>
  <dcterms:modified xsi:type="dcterms:W3CDTF">2022-04-17T14:43:39Z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0x01010023225DE901DFDD4290BE652AEA1F94BB</vt:lpwstr>
  </property>
</Properties>
</file>