
<file path=[Content_Types].xml><?xml version="1.0" encoding="utf-8"?>
<Types xmlns="http://schemas.openxmlformats.org/package/2006/content-types">
  <Default Extension="bin" ContentType="audio/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2"/>
  </p:notesMasterIdLst>
  <p:sldIdLst>
    <p:sldId id="256" r:id="rId2"/>
    <p:sldId id="302" r:id="rId3"/>
    <p:sldId id="303" r:id="rId4"/>
    <p:sldId id="304" r:id="rId5"/>
    <p:sldId id="305" r:id="rId6"/>
    <p:sldId id="306" r:id="rId7"/>
    <p:sldId id="308" r:id="rId8"/>
    <p:sldId id="307" r:id="rId9"/>
    <p:sldId id="309" r:id="rId10"/>
    <p:sldId id="285" r:id="rId1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2F9"/>
    <a:srgbClr val="E0E9F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74" autoAdjust="0"/>
  </p:normalViewPr>
  <p:slideViewPr>
    <p:cSldViewPr snapToGrid="0" snapToObjects="1">
      <p:cViewPr varScale="1">
        <p:scale>
          <a:sx n="67" d="100"/>
          <a:sy n="67" d="100"/>
        </p:scale>
        <p:origin x="183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5C4226F-0B45-AD4D-992A-5BC2FB865973}" type="datetimeFigureOut">
              <a:rPr lang="en-US" smtClean="0"/>
              <a:t>3/16/2022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A877269-4CFB-704D-808E-D5667A9180C8}" type="slidenum">
              <a:rPr lang="en-US" smtClean="0"/>
              <a:t>‹#›</a:t>
            </a:fld>
            <a:endParaRPr lang="en-US" dirty="0"/>
          </a:p>
        </p:txBody>
      </p:sp>
    </p:spTree>
    <p:extLst>
      <p:ext uri="{BB962C8B-B14F-4D97-AF65-F5344CB8AC3E}">
        <p14:creationId xmlns:p14="http://schemas.microsoft.com/office/powerpoint/2010/main" val="6972293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1</a:t>
            </a:fld>
            <a:endParaRPr lang="en-US"/>
          </a:p>
        </p:txBody>
      </p:sp>
    </p:spTree>
    <p:extLst>
      <p:ext uri="{BB962C8B-B14F-4D97-AF65-F5344CB8AC3E}">
        <p14:creationId xmlns:p14="http://schemas.microsoft.com/office/powerpoint/2010/main" val="1286396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A877269-4CFB-704D-808E-D5667A9180C8}" type="slidenum">
              <a:rPr lang="en-US" smtClean="0"/>
              <a:t>2</a:t>
            </a:fld>
            <a:endParaRPr lang="en-US" dirty="0"/>
          </a:p>
        </p:txBody>
      </p:sp>
    </p:spTree>
    <p:extLst>
      <p:ext uri="{BB962C8B-B14F-4D97-AF65-F5344CB8AC3E}">
        <p14:creationId xmlns:p14="http://schemas.microsoft.com/office/powerpoint/2010/main" val="3837912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A877269-4CFB-704D-808E-D5667A9180C8}" type="slidenum">
              <a:rPr lang="en-US" smtClean="0"/>
              <a:t>3</a:t>
            </a:fld>
            <a:endParaRPr lang="en-US" dirty="0"/>
          </a:p>
        </p:txBody>
      </p:sp>
    </p:spTree>
    <p:extLst>
      <p:ext uri="{BB962C8B-B14F-4D97-AF65-F5344CB8AC3E}">
        <p14:creationId xmlns:p14="http://schemas.microsoft.com/office/powerpoint/2010/main" val="3837912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4</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5</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6</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7</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8</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9</a:t>
            </a:fld>
            <a:endParaRPr lang="en-US" dirty="0"/>
          </a:p>
        </p:txBody>
      </p:sp>
    </p:spTree>
    <p:extLst>
      <p:ext uri="{BB962C8B-B14F-4D97-AF65-F5344CB8AC3E}">
        <p14:creationId xmlns:p14="http://schemas.microsoft.com/office/powerpoint/2010/main" val="1962695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AA877269-4CFB-704D-808E-D5667A9180C8}" type="slidenum">
              <a:rPr lang="en-US" smtClean="0"/>
              <a:t>10</a:t>
            </a:fld>
            <a:endParaRPr lang="en-US" dirty="0"/>
          </a:p>
        </p:txBody>
      </p:sp>
    </p:spTree>
    <p:extLst>
      <p:ext uri="{BB962C8B-B14F-4D97-AF65-F5344CB8AC3E}">
        <p14:creationId xmlns:p14="http://schemas.microsoft.com/office/powerpoint/2010/main" val="3212300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2515036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43060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68540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278377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3599445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40213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3472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295721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70973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13956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8F24D-EB19-4AE0-B015-2BEA6D5224F2}" type="datetimeFigureOut">
              <a:rPr lang="en-US" smtClean="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dirty="0"/>
          </a:p>
        </p:txBody>
      </p:sp>
    </p:spTree>
    <p:extLst>
      <p:ext uri="{BB962C8B-B14F-4D97-AF65-F5344CB8AC3E}">
        <p14:creationId xmlns:p14="http://schemas.microsoft.com/office/powerpoint/2010/main" val="261973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78F24D-EB19-4AE0-B015-2BEA6D5224F2}" type="datetimeFigureOut">
              <a:rPr lang="en-US" smtClean="0"/>
              <a:t>3/16/2022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D9BD3-E57B-4194-A545-2804EB95D970}" type="slidenum">
              <a:rPr lang="en-US" smtClean="0"/>
              <a:t>‹#›</a:t>
            </a:fld>
            <a:endParaRPr lang="en-US" dirty="0"/>
          </a:p>
        </p:txBody>
      </p:sp>
    </p:spTree>
    <p:extLst>
      <p:ext uri="{BB962C8B-B14F-4D97-AF65-F5344CB8AC3E}">
        <p14:creationId xmlns:p14="http://schemas.microsoft.com/office/powerpoint/2010/main" val="78082388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mailto:zhao@hkbu.edu.h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audio1.bin"/><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36322" y="35097"/>
            <a:ext cx="771466" cy="76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563922" y="795816"/>
            <a:ext cx="7772400" cy="1475027"/>
          </a:xfrm>
        </p:spPr>
        <p:txBody>
          <a:bodyPr>
            <a:normAutofit fontScale="90000"/>
          </a:bodyPr>
          <a:lstStyle/>
          <a:p>
            <a:r>
              <a:rPr lang="en-US" altLang="zh-CN" sz="3100" b="1" dirty="0">
                <a:ea typeface="stkaiti" pitchFamily="2" charset="-122"/>
              </a:rPr>
              <a:t>Four Functions of Statistical Significance Tests</a:t>
            </a:r>
            <a:br>
              <a:rPr lang="en-US" altLang="zh-CN" sz="3600" b="1" dirty="0">
                <a:ea typeface="stkaiti" pitchFamily="2" charset="-122"/>
              </a:rPr>
            </a:br>
            <a:r>
              <a:rPr lang="en-US" altLang="zh-CN" sz="2200" b="1" dirty="0">
                <a:ea typeface="stkaiti" pitchFamily="2" charset="-122"/>
              </a:rPr>
              <a:t>Presentation at the School of Statistics and Center for Data Sciences</a:t>
            </a:r>
            <a:br>
              <a:rPr lang="en-US" altLang="zh-CN" sz="2200" b="1" dirty="0">
                <a:ea typeface="stkaiti" pitchFamily="2" charset="-122"/>
              </a:rPr>
            </a:br>
            <a:r>
              <a:rPr lang="en-US" altLang="zh-CN" sz="2200" b="1" dirty="0">
                <a:ea typeface="stkaiti" pitchFamily="2" charset="-122"/>
              </a:rPr>
              <a:t>Beijing Normal University, 25 December  2016</a:t>
            </a:r>
            <a:br>
              <a:rPr lang="en-US" altLang="zh-CN" sz="2200" b="1" dirty="0">
                <a:ea typeface="stkaiti" pitchFamily="2" charset="-122"/>
              </a:rPr>
            </a:br>
            <a:br>
              <a:rPr lang="en-US" altLang="zh-CN" sz="2200" b="1" dirty="0">
                <a:latin typeface="stkaiti" pitchFamily="2" charset="-122"/>
                <a:ea typeface="stkaiti" pitchFamily="2" charset="-122"/>
              </a:rPr>
            </a:br>
            <a:r>
              <a:rPr lang="zh-CN" altLang="zh-CN" sz="2400" b="1" dirty="0">
                <a:latin typeface="stkaiti" pitchFamily="2" charset="-122"/>
                <a:ea typeface="stkaiti" pitchFamily="2" charset="-122"/>
              </a:rPr>
              <a:t>显著性分析的四种功能</a:t>
            </a:r>
            <a:br>
              <a:rPr lang="en-US" altLang="zh-CN" sz="2200" b="1" dirty="0">
                <a:latin typeface="stkaiti" pitchFamily="2" charset="-122"/>
                <a:ea typeface="stkaiti" pitchFamily="2" charset="-122"/>
              </a:rPr>
            </a:br>
            <a:r>
              <a:rPr lang="zh-CN" altLang="en-US" sz="2200" dirty="0">
                <a:latin typeface="stkaiti" pitchFamily="2" charset="-122"/>
                <a:ea typeface="stkaiti" pitchFamily="2" charset="-122"/>
              </a:rPr>
              <a:t>在</a:t>
            </a:r>
            <a:r>
              <a:rPr lang="zh-CN" altLang="en-US" sz="2200" dirty="0">
                <a:latin typeface="STKaiti" panose="02010600040101010101" pitchFamily="2" charset="-122"/>
                <a:ea typeface="STKaiti" panose="02010600040101010101" pitchFamily="2" charset="-122"/>
              </a:rPr>
              <a:t>北京师范大学 统计学院</a:t>
            </a:r>
            <a:r>
              <a:rPr lang="en-US" altLang="zh-CN" sz="2200" dirty="0">
                <a:latin typeface="STKaiti" panose="02010600040101010101" pitchFamily="2" charset="-122"/>
                <a:ea typeface="STKaiti" panose="02010600040101010101" pitchFamily="2" charset="-122"/>
              </a:rPr>
              <a:t>/</a:t>
            </a:r>
            <a:r>
              <a:rPr lang="zh-CN" altLang="en-US" sz="2200" dirty="0">
                <a:latin typeface="STKaiti" panose="02010600040101010101" pitchFamily="2" charset="-122"/>
                <a:ea typeface="STKaiti" panose="02010600040101010101" pitchFamily="2" charset="-122"/>
              </a:rPr>
              <a:t>数据科学中心的演讲，</a:t>
            </a:r>
            <a:r>
              <a:rPr lang="en-US" sz="2200" dirty="0">
                <a:latin typeface="STKaiti" panose="02010600040101010101" pitchFamily="2" charset="-122"/>
                <a:ea typeface="STKaiti" panose="02010600040101010101" pitchFamily="2" charset="-122"/>
              </a:rPr>
              <a:t>2016</a:t>
            </a:r>
            <a:r>
              <a:rPr lang="zh-CN" altLang="en-US" sz="2200" dirty="0">
                <a:latin typeface="STKaiti" panose="02010600040101010101" pitchFamily="2" charset="-122"/>
                <a:ea typeface="STKaiti" panose="02010600040101010101" pitchFamily="2" charset="-122"/>
              </a:rPr>
              <a:t>年</a:t>
            </a:r>
            <a:r>
              <a:rPr lang="en-US" altLang="zh-CN" sz="2200" dirty="0">
                <a:latin typeface="STKaiti" panose="02010600040101010101" pitchFamily="2" charset="-122"/>
                <a:ea typeface="STKaiti" panose="02010600040101010101" pitchFamily="2" charset="-122"/>
              </a:rPr>
              <a:t>12</a:t>
            </a:r>
            <a:r>
              <a:rPr lang="zh-CN" altLang="en-US" sz="2200" dirty="0">
                <a:latin typeface="STKaiti" panose="02010600040101010101" pitchFamily="2" charset="-122"/>
                <a:ea typeface="STKaiti" panose="02010600040101010101" pitchFamily="2" charset="-122"/>
              </a:rPr>
              <a:t>月</a:t>
            </a:r>
            <a:r>
              <a:rPr lang="en-US" altLang="zh-CN" sz="2200" dirty="0">
                <a:latin typeface="STKaiti" panose="02010600040101010101" pitchFamily="2" charset="-122"/>
                <a:ea typeface="STKaiti" panose="02010600040101010101" pitchFamily="2" charset="-122"/>
              </a:rPr>
              <a:t>25</a:t>
            </a:r>
            <a:r>
              <a:rPr lang="zh-CN" altLang="en-US" sz="2200" dirty="0">
                <a:latin typeface="STKaiti" panose="02010600040101010101" pitchFamily="2" charset="-122"/>
                <a:ea typeface="STKaiti" panose="02010600040101010101" pitchFamily="2" charset="-122"/>
              </a:rPr>
              <a:t>日</a:t>
            </a:r>
            <a:br>
              <a:rPr lang="en-US" sz="2200" dirty="0">
                <a:latin typeface="STKaiti" panose="02010600040101010101" pitchFamily="2" charset="-122"/>
                <a:ea typeface="STKaiti" panose="02010600040101010101" pitchFamily="2" charset="-122"/>
              </a:rPr>
            </a:br>
            <a:endParaRPr lang="zh-CN" altLang="zh-CN" sz="2200" b="1" dirty="0">
              <a:latin typeface="stkaiti" pitchFamily="2" charset="-122"/>
              <a:ea typeface="stkaiti" pitchFamily="2" charset="-122"/>
            </a:endParaRPr>
          </a:p>
        </p:txBody>
      </p:sp>
      <p:sp>
        <p:nvSpPr>
          <p:cNvPr id="3" name="Subtitle 2"/>
          <p:cNvSpPr>
            <a:spLocks noGrp="1"/>
          </p:cNvSpPr>
          <p:nvPr>
            <p:ph type="subTitle" idx="1"/>
          </p:nvPr>
        </p:nvSpPr>
        <p:spPr>
          <a:xfrm>
            <a:off x="964370" y="3195873"/>
            <a:ext cx="7516805" cy="2697648"/>
          </a:xfrm>
        </p:spPr>
        <p:txBody>
          <a:bodyPr>
            <a:normAutofit fontScale="62500" lnSpcReduction="20000"/>
          </a:bodyPr>
          <a:lstStyle/>
          <a:p>
            <a:r>
              <a:rPr lang="en-US" sz="5100" dirty="0">
                <a:solidFill>
                  <a:schemeClr val="tx1"/>
                </a:solidFill>
              </a:rPr>
              <a:t>Xinshu Zhao </a:t>
            </a:r>
            <a:r>
              <a:rPr lang="zh-CN" altLang="en-US" sz="5100" dirty="0">
                <a:solidFill>
                  <a:schemeClr val="tx1"/>
                </a:solidFill>
                <a:latin typeface="Adobe 楷体 Std R" pitchFamily="18" charset="-122"/>
                <a:ea typeface="Adobe 楷体 Std R" pitchFamily="18" charset="-122"/>
              </a:rPr>
              <a:t>趙心樹</a:t>
            </a:r>
            <a:endParaRPr lang="en-US" altLang="zh-CN" sz="5100" dirty="0">
              <a:solidFill>
                <a:schemeClr val="tx1"/>
              </a:solidFill>
            </a:endParaRPr>
          </a:p>
          <a:p>
            <a:r>
              <a:rPr lang="en-US" sz="2400" u="sng" dirty="0">
                <a:solidFill>
                  <a:schemeClr val="tx1"/>
                </a:solidFill>
                <a:hlinkClick r:id="rId4"/>
              </a:rPr>
              <a:t>zhao@hkbu.edu.hk</a:t>
            </a:r>
            <a:endParaRPr lang="en-US" sz="2400" u="sng" dirty="0">
              <a:solidFill>
                <a:schemeClr val="tx1"/>
              </a:solidFill>
            </a:endParaRPr>
          </a:p>
          <a:p>
            <a:pPr algn="l"/>
            <a:endParaRPr lang="en-US" sz="2400" dirty="0">
              <a:solidFill>
                <a:schemeClr val="tx1"/>
              </a:solidFill>
            </a:endParaRPr>
          </a:p>
          <a:p>
            <a:pPr algn="l"/>
            <a:r>
              <a:rPr lang="en-US" sz="2400" dirty="0">
                <a:solidFill>
                  <a:schemeClr val="tx1"/>
                </a:solidFill>
              </a:rPr>
              <a:t>Chair Professor of Communication, Hong Kong Baptist University and Professor Emeritus of Media and Journalism, University of North Carolina at Chapel Hill</a:t>
            </a:r>
            <a:r>
              <a:rPr lang="zh-CN" altLang="en-US" sz="2400" dirty="0">
                <a:solidFill>
                  <a:schemeClr val="tx1"/>
                </a:solidFill>
              </a:rPr>
              <a:t>，</a:t>
            </a:r>
            <a:r>
              <a:rPr lang="en-US" altLang="zh-CN" sz="2400" dirty="0">
                <a:solidFill>
                  <a:schemeClr val="tx1"/>
                </a:solidFill>
              </a:rPr>
              <a:t>Cheung Kong Scholar Professor, </a:t>
            </a:r>
            <a:r>
              <a:rPr lang="en-US" altLang="zh-CN" sz="2400" dirty="0" err="1">
                <a:solidFill>
                  <a:schemeClr val="tx1"/>
                </a:solidFill>
              </a:rPr>
              <a:t>Fudan</a:t>
            </a:r>
            <a:r>
              <a:rPr lang="en-US" altLang="zh-CN" sz="2400" dirty="0">
                <a:solidFill>
                  <a:schemeClr val="tx1"/>
                </a:solidFill>
              </a:rPr>
              <a:t> University </a:t>
            </a:r>
            <a:r>
              <a:rPr lang="zh-CN" altLang="en-US" sz="2400" dirty="0">
                <a:solidFill>
                  <a:schemeClr val="tx1"/>
                </a:solidFill>
              </a:rPr>
              <a:t> </a:t>
            </a:r>
            <a:endParaRPr lang="en-US" sz="2400" dirty="0">
              <a:solidFill>
                <a:schemeClr val="tx1"/>
              </a:solidFill>
            </a:endParaRPr>
          </a:p>
          <a:p>
            <a:endParaRPr lang="en-US" altLang="zh-CN" sz="4500" dirty="0">
              <a:solidFill>
                <a:schemeClr val="tx1"/>
              </a:solidFill>
              <a:latin typeface="STKaiti" panose="02010600040101010101" pitchFamily="2" charset="-122"/>
              <a:ea typeface="STKaiti" panose="02010600040101010101" pitchFamily="2" charset="-122"/>
            </a:endParaRPr>
          </a:p>
          <a:p>
            <a:r>
              <a:rPr lang="zh-CN" altLang="en-US" sz="3400" dirty="0">
                <a:solidFill>
                  <a:schemeClr val="tx1"/>
                </a:solidFill>
                <a:latin typeface="STKaiti" panose="02010600040101010101" pitchFamily="2" charset="-122"/>
                <a:ea typeface="STKaiti" panose="02010600040101010101" pitchFamily="2" charset="-122"/>
              </a:rPr>
              <a:t>香港浸會大學講座教授，美國北卡大學榮休教授，復旦大學長江學者講座教授</a:t>
            </a:r>
            <a:endParaRPr lang="en-US" altLang="zh-CN" sz="3400" dirty="0">
              <a:solidFill>
                <a:schemeClr val="tx1"/>
              </a:solidFill>
              <a:latin typeface="STKaiti" panose="02010600040101010101" pitchFamily="2" charset="-122"/>
              <a:ea typeface="STKaiti" panose="02010600040101010101" pitchFamily="2" charset="-122"/>
            </a:endParaRPr>
          </a:p>
          <a:p>
            <a:endParaRPr lang="en-US" sz="4500" dirty="0">
              <a:solidFill>
                <a:schemeClr val="tx1"/>
              </a:solidFill>
              <a:latin typeface="STKaiti" panose="02010600040101010101" pitchFamily="2" charset="-122"/>
              <a:ea typeface="STKaiti" panose="02010600040101010101" pitchFamily="2" charset="-122"/>
            </a:endParaRPr>
          </a:p>
          <a:p>
            <a:endParaRPr lang="en-US" dirty="0"/>
          </a:p>
        </p:txBody>
      </p:sp>
      <p:pic>
        <p:nvPicPr>
          <p:cNvPr id="6" name="Picture 2" descr="D:\Dropbox\Photo\Head9.jpg"/>
          <p:cNvPicPr>
            <a:picLocks noChangeAspect="1" noChangeArrowheads="1"/>
          </p:cNvPicPr>
          <p:nvPr/>
        </p:nvPicPr>
        <p:blipFill>
          <a:blip r:embed="rId5"/>
          <a:srcRect/>
          <a:stretch>
            <a:fillRect/>
          </a:stretch>
        </p:blipFill>
        <p:spPr bwMode="auto">
          <a:xfrm>
            <a:off x="23828" y="23824"/>
            <a:ext cx="552934" cy="53565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6" descr="https://upload.wikimedia.org/wikipedia/en/thumb/0/0f/Hkbu_logo2.svg/1280px-Hkbu_logo2.svg.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3828" y="6290649"/>
            <a:ext cx="2228305" cy="56578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Image result for 暨南大学 校徽"/>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HK" altLang="en-US"/>
          </a:p>
        </p:txBody>
      </p:sp>
      <p:pic>
        <p:nvPicPr>
          <p:cNvPr id="11"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31733" y="5970175"/>
            <a:ext cx="959327" cy="987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a:t>
            </a:fld>
            <a:endParaRPr lang="en-US" altLang="zh-CN" sz="1200" dirty="0">
              <a:solidFill>
                <a:srgbClr val="898989"/>
              </a:solidFill>
            </a:endParaRPr>
          </a:p>
        </p:txBody>
      </p:sp>
    </p:spTree>
    <p:extLst>
      <p:ext uri="{BB962C8B-B14F-4D97-AF65-F5344CB8AC3E}">
        <p14:creationId xmlns:p14="http://schemas.microsoft.com/office/powerpoint/2010/main" val="3690093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29474" y="26044"/>
            <a:ext cx="587368" cy="580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altLang="zh-HK" sz="4000" i="1" dirty="0">
                <a:latin typeface="+mn-lt"/>
                <a:ea typeface="STKaiti" panose="02010600040101010101" pitchFamily="2" charset="-122"/>
              </a:rPr>
              <a:t>Four Functions </a:t>
            </a:r>
            <a:br>
              <a:rPr lang="en-US" altLang="zh-HK" sz="4000" i="1" dirty="0">
                <a:latin typeface="+mn-lt"/>
                <a:ea typeface="STKaiti" panose="02010600040101010101" pitchFamily="2" charset="-122"/>
              </a:rPr>
            </a:br>
            <a:r>
              <a:rPr lang="en-US" altLang="zh-HK" sz="4000" i="1" dirty="0">
                <a:latin typeface="+mn-lt"/>
                <a:ea typeface="STKaiti" panose="02010600040101010101" pitchFamily="2" charset="-122"/>
              </a:rPr>
              <a:t>of Statistical Significance Test</a:t>
            </a:r>
            <a:endParaRPr lang="zh-HK" altLang="en-US" sz="4000" i="1" dirty="0">
              <a:latin typeface="+mn-lt"/>
              <a:ea typeface="STKaiti" panose="02010600040101010101" pitchFamily="2" charset="-122"/>
            </a:endParaRPr>
          </a:p>
        </p:txBody>
      </p:sp>
      <p:sp>
        <p:nvSpPr>
          <p:cNvPr id="3" name="Content Placeholder 2"/>
          <p:cNvSpPr>
            <a:spLocks noGrp="1"/>
          </p:cNvSpPr>
          <p:nvPr>
            <p:ph idx="1"/>
          </p:nvPr>
        </p:nvSpPr>
        <p:spPr/>
        <p:txBody>
          <a:bodyPr>
            <a:normAutofit fontScale="92500" lnSpcReduction="20000"/>
          </a:bodyPr>
          <a:lstStyle/>
          <a:p>
            <a:r>
              <a:rPr lang="en-US" altLang="zh-CN" dirty="0"/>
              <a:t>Statistical significance test, one of the most important contributions of mathematical statistics, was designed for </a:t>
            </a:r>
            <a:r>
              <a:rPr lang="en-US" altLang="zh-CN" i="1" dirty="0">
                <a:solidFill>
                  <a:srgbClr val="0070C0"/>
                </a:solidFill>
              </a:rPr>
              <a:t>projection</a:t>
            </a:r>
            <a:r>
              <a:rPr lang="en-US" altLang="zh-CN" dirty="0"/>
              <a:t>, namely to project from a sample to its population, by estimating the probability (</a:t>
            </a:r>
            <a:r>
              <a:rPr lang="en-US" altLang="zh-CN" i="1" dirty="0"/>
              <a:t>p</a:t>
            </a:r>
            <a:r>
              <a:rPr lang="en-US" altLang="zh-CN" dirty="0"/>
              <a:t>) that a difference observed in a probability sample does not exist in the population from which the sample has been drawn. In social sciences, however, researchers have used the significance tests for three other functions, namely </a:t>
            </a:r>
            <a:r>
              <a:rPr lang="en-US" altLang="zh-CN" i="1" dirty="0">
                <a:solidFill>
                  <a:srgbClr val="0070C0"/>
                </a:solidFill>
              </a:rPr>
              <a:t>proof</a:t>
            </a:r>
            <a:r>
              <a:rPr lang="en-US" altLang="zh-CN" dirty="0"/>
              <a:t>, </a:t>
            </a:r>
            <a:r>
              <a:rPr lang="en-US" altLang="zh-CN" i="1" dirty="0">
                <a:solidFill>
                  <a:srgbClr val="0070C0"/>
                </a:solidFill>
              </a:rPr>
              <a:t>prescreen</a:t>
            </a:r>
            <a:r>
              <a:rPr lang="en-US" altLang="zh-CN" dirty="0"/>
              <a:t>, and </a:t>
            </a:r>
            <a:r>
              <a:rPr lang="en-US" altLang="zh-CN" i="1" dirty="0">
                <a:solidFill>
                  <a:srgbClr val="0070C0"/>
                </a:solidFill>
              </a:rPr>
              <a:t>prototyping</a:t>
            </a:r>
            <a:r>
              <a:rPr lang="en-US" altLang="zh-CN" dirty="0"/>
              <a:t>. </a:t>
            </a:r>
            <a:endParaRPr lang="en-US" altLang="zh-CN" b="1" dirty="0">
              <a:ln w="10541" cmpd="sng">
                <a:noFill/>
                <a:prstDash val="solid"/>
              </a:ln>
              <a:solidFill>
                <a:srgbClr val="000000"/>
              </a:solidFill>
              <a:latin typeface="STKaiti" pitchFamily="2" charset="-122"/>
              <a:ea typeface="STKaiti" pitchFamily="2" charset="-122"/>
              <a:cs typeface="Times New Roman" panose="02020603050405020304" pitchFamily="18" charset="0"/>
            </a:endParaRPr>
          </a:p>
          <a:p>
            <a:endParaRPr lang="zh-HK" altLang="en-US" dirty="0"/>
          </a:p>
        </p:txBody>
      </p:sp>
      <p:pic>
        <p:nvPicPr>
          <p:cNvPr id="4"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45265"/>
            <a:ext cx="1705203" cy="43296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2</a:t>
            </a:fld>
            <a:endParaRPr lang="en-US" altLang="zh-CN" sz="1200" dirty="0">
              <a:solidFill>
                <a:srgbClr val="898989"/>
              </a:solidFill>
            </a:endParaRPr>
          </a:p>
        </p:txBody>
      </p:sp>
    </p:spTree>
    <p:extLst>
      <p:ext uri="{BB962C8B-B14F-4D97-AF65-F5344CB8AC3E}">
        <p14:creationId xmlns:p14="http://schemas.microsoft.com/office/powerpoint/2010/main" val="3454061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16115" y="35097"/>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76597"/>
            <a:ext cx="8229600" cy="1143000"/>
          </a:xfrm>
        </p:spPr>
        <p:txBody>
          <a:bodyPr>
            <a:normAutofit/>
          </a:bodyPr>
          <a:lstStyle/>
          <a:p>
            <a:r>
              <a:rPr lang="zh-CN" altLang="en-US" sz="4000" b="1" dirty="0">
                <a:latin typeface="STKaiti" panose="02010600040101010101" pitchFamily="2" charset="-122"/>
                <a:ea typeface="STKaiti" panose="02010600040101010101" pitchFamily="2" charset="-122"/>
              </a:rPr>
              <a:t>显著性分析的四种功能</a:t>
            </a:r>
            <a:endParaRPr lang="zh-HK" altLang="en-US" sz="4000" b="1" dirty="0">
              <a:latin typeface="STKaiti" panose="02010600040101010101" pitchFamily="2" charset="-122"/>
              <a:ea typeface="STKaiti" panose="02010600040101010101" pitchFamily="2" charset="-122"/>
            </a:endParaRPr>
          </a:p>
        </p:txBody>
      </p:sp>
      <p:sp>
        <p:nvSpPr>
          <p:cNvPr id="3" name="Content Placeholder 2"/>
          <p:cNvSpPr>
            <a:spLocks noGrp="1"/>
          </p:cNvSpPr>
          <p:nvPr>
            <p:ph idx="1"/>
          </p:nvPr>
        </p:nvSpPr>
        <p:spPr>
          <a:xfrm>
            <a:off x="505133" y="2038081"/>
            <a:ext cx="8229600" cy="4053625"/>
          </a:xfrm>
        </p:spPr>
        <p:txBody>
          <a:bodyPr>
            <a:normAutofit/>
          </a:bodyPr>
          <a:lstStyle/>
          <a:p>
            <a:r>
              <a:rPr lang="zh-CN" altLang="zh-CN" dirty="0">
                <a:latin typeface="stkaiti" pitchFamily="2" charset="-122"/>
                <a:ea typeface="stkaiti" pitchFamily="2" charset="-122"/>
              </a:rPr>
              <a:t>显著性分析是数理统计科学贡献给其他学科的一个重要工具。显著性分析的设计功能是“</a:t>
            </a:r>
            <a:r>
              <a:rPr lang="zh-CN" altLang="zh-CN" dirty="0">
                <a:solidFill>
                  <a:srgbClr val="0070C0"/>
                </a:solidFill>
                <a:latin typeface="stkaiti" pitchFamily="2" charset="-122"/>
                <a:ea typeface="stkaiti" pitchFamily="2" charset="-122"/>
              </a:rPr>
              <a:t>推测</a:t>
            </a:r>
            <a:r>
              <a:rPr lang="zh-CN" altLang="zh-CN" dirty="0">
                <a:latin typeface="stkaiti" pitchFamily="2" charset="-122"/>
                <a:ea typeface="stkaiti" pitchFamily="2" charset="-122"/>
              </a:rPr>
              <a:t>”，即，从样本推测母本，也就是估算样本中的差别不存在于母本中的几率 </a:t>
            </a:r>
            <a:r>
              <a:rPr lang="en-US" altLang="zh-CN" dirty="0">
                <a:latin typeface="stkaiti" pitchFamily="2" charset="-122"/>
                <a:ea typeface="stkaiti" pitchFamily="2" charset="-122"/>
              </a:rPr>
              <a:t>(</a:t>
            </a:r>
            <a:r>
              <a:rPr lang="en-US" altLang="zh-CN" i="1" dirty="0">
                <a:latin typeface="stkaiti" pitchFamily="2" charset="-122"/>
                <a:ea typeface="stkaiti" pitchFamily="2" charset="-122"/>
              </a:rPr>
              <a:t>p </a:t>
            </a:r>
            <a:r>
              <a:rPr lang="zh-CN" altLang="zh-CN" dirty="0">
                <a:latin typeface="stkaiti" pitchFamily="2" charset="-122"/>
                <a:ea typeface="stkaiti" pitchFamily="2" charset="-122"/>
              </a:rPr>
              <a:t>值</a:t>
            </a:r>
            <a:r>
              <a:rPr lang="en-US" altLang="zh-CN" dirty="0">
                <a:latin typeface="stkaiti" pitchFamily="2" charset="-122"/>
                <a:ea typeface="stkaiti" pitchFamily="2" charset="-122"/>
              </a:rPr>
              <a:t>)</a:t>
            </a:r>
            <a:r>
              <a:rPr lang="zh-CN" altLang="zh-CN" dirty="0">
                <a:latin typeface="stkaiti" pitchFamily="2" charset="-122"/>
                <a:ea typeface="stkaiti" pitchFamily="2" charset="-122"/>
              </a:rPr>
              <a:t>。但是，多年来，在社会科学的实践中，研究者经常把显著性分析用于另外三个功能，即“</a:t>
            </a:r>
            <a:r>
              <a:rPr lang="zh-CN" altLang="zh-CN" dirty="0">
                <a:solidFill>
                  <a:srgbClr val="0070C0"/>
                </a:solidFill>
                <a:latin typeface="stkaiti" pitchFamily="2" charset="-122"/>
                <a:ea typeface="stkaiti" pitchFamily="2" charset="-122"/>
              </a:rPr>
              <a:t>证实</a:t>
            </a:r>
            <a:r>
              <a:rPr lang="zh-CN" altLang="zh-CN" dirty="0">
                <a:latin typeface="stkaiti" pitchFamily="2" charset="-122"/>
                <a:ea typeface="stkaiti" pitchFamily="2" charset="-122"/>
              </a:rPr>
              <a:t>”、“</a:t>
            </a:r>
            <a:r>
              <a:rPr lang="zh-CN" altLang="zh-CN" dirty="0">
                <a:solidFill>
                  <a:srgbClr val="0070C0"/>
                </a:solidFill>
                <a:latin typeface="stkaiti" pitchFamily="2" charset="-122"/>
                <a:ea typeface="stkaiti" pitchFamily="2" charset="-122"/>
              </a:rPr>
              <a:t>预筛</a:t>
            </a:r>
            <a:r>
              <a:rPr lang="zh-CN" altLang="zh-CN" dirty="0">
                <a:latin typeface="stkaiti" pitchFamily="2" charset="-122"/>
                <a:ea typeface="stkaiti" pitchFamily="2" charset="-122"/>
              </a:rPr>
              <a:t>”、“</a:t>
            </a:r>
            <a:r>
              <a:rPr lang="zh-CN" altLang="zh-CN" dirty="0">
                <a:solidFill>
                  <a:srgbClr val="0070C0"/>
                </a:solidFill>
                <a:latin typeface="stkaiti" pitchFamily="2" charset="-122"/>
                <a:ea typeface="stkaiti" pitchFamily="2" charset="-122"/>
              </a:rPr>
              <a:t>分类</a:t>
            </a:r>
            <a:r>
              <a:rPr lang="zh-CN" altLang="zh-CN" dirty="0">
                <a:latin typeface="stkaiti" pitchFamily="2" charset="-122"/>
                <a:ea typeface="stkaiti" pitchFamily="2" charset="-122"/>
              </a:rPr>
              <a:t>”。</a:t>
            </a:r>
          </a:p>
        </p:txBody>
      </p:sp>
      <p:pic>
        <p:nvPicPr>
          <p:cNvPr id="4"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45265"/>
            <a:ext cx="1705203" cy="43296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3</a:t>
            </a:fld>
            <a:endParaRPr lang="en-US" altLang="zh-CN" sz="1200" dirty="0">
              <a:solidFill>
                <a:srgbClr val="898989"/>
              </a:solidFill>
            </a:endParaRPr>
          </a:p>
        </p:txBody>
      </p:sp>
    </p:spTree>
    <p:extLst>
      <p:ext uri="{BB962C8B-B14F-4D97-AF65-F5344CB8AC3E}">
        <p14:creationId xmlns:p14="http://schemas.microsoft.com/office/powerpoint/2010/main" val="260791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16115" y="35097"/>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altLang="zh-CN" i="1" dirty="0"/>
              <a:t>p </a:t>
            </a:r>
            <a:r>
              <a:rPr lang="en-US" altLang="zh-CN" dirty="0"/>
              <a:t>for effect projection </a:t>
            </a:r>
            <a:r>
              <a:rPr lang="zh-CN" altLang="en-US" dirty="0">
                <a:latin typeface="stkaiti" pitchFamily="2" charset="-122"/>
                <a:ea typeface="stkaiti" pitchFamily="2" charset="-122"/>
              </a:rPr>
              <a:t>（推测）</a:t>
            </a:r>
          </a:p>
        </p:txBody>
      </p:sp>
      <p:sp>
        <p:nvSpPr>
          <p:cNvPr id="3" name="Content Placeholder 2"/>
          <p:cNvSpPr>
            <a:spLocks noGrp="1"/>
          </p:cNvSpPr>
          <p:nvPr>
            <p:ph idx="1"/>
          </p:nvPr>
        </p:nvSpPr>
        <p:spPr/>
        <p:txBody>
          <a:bodyPr>
            <a:normAutofit fontScale="92500"/>
          </a:bodyPr>
          <a:lstStyle/>
          <a:p>
            <a:r>
              <a:rPr lang="en-US" altLang="zh-CN" dirty="0"/>
              <a:t>Statistical significance tests were designed originally to estimate the probabilities (</a:t>
            </a:r>
            <a:r>
              <a:rPr lang="en-US" altLang="zh-CN" i="1" dirty="0"/>
              <a:t>p</a:t>
            </a:r>
            <a:r>
              <a:rPr lang="en-US" altLang="zh-CN" dirty="0"/>
              <a:t>) that observations from a sample may not be projected to its population (</a:t>
            </a:r>
            <a:r>
              <a:rPr lang="en-US" altLang="zh-CN" dirty="0" err="1"/>
              <a:t>Berkson</a:t>
            </a:r>
            <a:r>
              <a:rPr lang="en-US" altLang="zh-CN" dirty="0"/>
              <a:t>, 1938; Boring, 1919; Fisher, 1925, 1956; </a:t>
            </a:r>
            <a:r>
              <a:rPr lang="en-US" altLang="zh-CN" dirty="0" err="1"/>
              <a:t>Neyman</a:t>
            </a:r>
            <a:r>
              <a:rPr lang="en-US" altLang="zh-CN" dirty="0"/>
              <a:t> &amp; Pearson, 1933).</a:t>
            </a:r>
          </a:p>
          <a:p>
            <a:r>
              <a:rPr lang="en-US" altLang="zh-CN" dirty="0"/>
              <a:t>It’s for the purpose of projection that statisticians make and debate about statistical assumptions, such as about sampling distributions (Reiss, 2009; Vaughan, 2013). </a:t>
            </a:r>
            <a:endParaRPr lang="zh-CN" altLang="en-US" dirty="0"/>
          </a:p>
        </p:txBody>
      </p:sp>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4</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45265"/>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798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3" y="311390"/>
            <a:ext cx="8229600" cy="678398"/>
          </a:xfrm>
        </p:spPr>
        <p:txBody>
          <a:bodyPr>
            <a:normAutofit fontScale="90000"/>
          </a:bodyPr>
          <a:lstStyle/>
          <a:p>
            <a:r>
              <a:rPr lang="en-US" altLang="zh-CN" i="1" dirty="0"/>
              <a:t>p </a:t>
            </a:r>
            <a:r>
              <a:rPr lang="en-US" altLang="zh-CN" dirty="0"/>
              <a:t>for effect prescreening </a:t>
            </a:r>
            <a:r>
              <a:rPr lang="zh-CN" altLang="en-US" dirty="0">
                <a:latin typeface="stkaiti" pitchFamily="2" charset="-122"/>
                <a:ea typeface="stkaiti" pitchFamily="2" charset="-122"/>
              </a:rPr>
              <a:t>（预筛）</a:t>
            </a:r>
          </a:p>
        </p:txBody>
      </p:sp>
      <p:sp>
        <p:nvSpPr>
          <p:cNvPr id="3" name="Content Placeholder 2"/>
          <p:cNvSpPr>
            <a:spLocks noGrp="1"/>
          </p:cNvSpPr>
          <p:nvPr>
            <p:ph idx="1"/>
          </p:nvPr>
        </p:nvSpPr>
        <p:spPr>
          <a:xfrm>
            <a:off x="418563" y="1261757"/>
            <a:ext cx="8229600" cy="5061770"/>
          </a:xfrm>
        </p:spPr>
        <p:txBody>
          <a:bodyPr>
            <a:normAutofit fontScale="70000" lnSpcReduction="20000"/>
          </a:bodyPr>
          <a:lstStyle/>
          <a:p>
            <a:r>
              <a:rPr lang="en-US" altLang="zh-CN" sz="4000" dirty="0"/>
              <a:t>Effect projection, however, is not the only function of significance tests. </a:t>
            </a:r>
          </a:p>
          <a:p>
            <a:r>
              <a:rPr lang="en-US" altLang="zh-CN" sz="3600" dirty="0"/>
              <a:t>As the probability of observing exactly zero is nearly zero, the scientific community needs to screen out effects that appear weak in evidence strength relative to effect size, so as to efficiently utilize limited resources. </a:t>
            </a:r>
          </a:p>
          <a:p>
            <a:r>
              <a:rPr lang="en-US" altLang="zh-CN" sz="3600" dirty="0"/>
              <a:t>Significance level, </a:t>
            </a:r>
            <a:r>
              <a:rPr lang="en-US" altLang="zh-CN" sz="3600" i="1" dirty="0"/>
              <a:t>p</a:t>
            </a:r>
            <a:r>
              <a:rPr lang="en-US" altLang="zh-CN" sz="3600" dirty="0"/>
              <a:t>, serves as a useful filter, as it is a function of </a:t>
            </a:r>
          </a:p>
          <a:p>
            <a:pPr lvl="1"/>
            <a:r>
              <a:rPr lang="en-US" altLang="zh-CN" sz="3100" dirty="0"/>
              <a:t>effect size, </a:t>
            </a:r>
          </a:p>
          <a:p>
            <a:pPr lvl="1"/>
            <a:r>
              <a:rPr lang="en-US" altLang="zh-CN" sz="3100" dirty="0"/>
              <a:t>data variance, and </a:t>
            </a:r>
          </a:p>
          <a:p>
            <a:pPr lvl="1"/>
            <a:r>
              <a:rPr lang="en-US" altLang="zh-CN" sz="3100" dirty="0"/>
              <a:t>data size. </a:t>
            </a:r>
            <a:endParaRPr lang="zh-CN" altLang="en-US" sz="3100" dirty="0"/>
          </a:p>
          <a:p>
            <a:pPr marL="342900" lvl="1" indent="-342900">
              <a:buFont typeface="Arial"/>
              <a:buChar char="•"/>
            </a:pPr>
            <a:r>
              <a:rPr lang="en-US" altLang="zh-CN" sz="3600" dirty="0"/>
              <a:t>Larger effect, smaller variance and larger data constitute stronger evidence for effect. </a:t>
            </a:r>
            <a:endParaRPr lang="zh-CN" altLang="en-US" sz="3600" dirty="0"/>
          </a:p>
          <a:p>
            <a:endParaRPr lang="en-US" altLang="zh-CN" dirty="0"/>
          </a:p>
        </p:txBody>
      </p:sp>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25168" y="35097"/>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5</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6386091"/>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772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3" y="309682"/>
            <a:ext cx="8229600" cy="678398"/>
          </a:xfrm>
        </p:spPr>
        <p:txBody>
          <a:bodyPr>
            <a:normAutofit fontScale="90000"/>
          </a:bodyPr>
          <a:lstStyle/>
          <a:p>
            <a:r>
              <a:rPr lang="en-US" altLang="zh-CN" i="1" dirty="0"/>
              <a:t>p </a:t>
            </a:r>
            <a:r>
              <a:rPr lang="en-US" altLang="zh-CN" dirty="0"/>
              <a:t>for effect prescreening </a:t>
            </a:r>
            <a:r>
              <a:rPr lang="zh-CN" altLang="en-US" dirty="0">
                <a:latin typeface="stkaiti" pitchFamily="2" charset="-122"/>
                <a:ea typeface="stkaiti" pitchFamily="2" charset="-122"/>
              </a:rPr>
              <a:t>（预筛）</a:t>
            </a:r>
            <a:endParaRPr lang="zh-CN" altLang="en-US" i="1" dirty="0"/>
          </a:p>
        </p:txBody>
      </p:sp>
      <p:sp>
        <p:nvSpPr>
          <p:cNvPr id="3" name="Content Placeholder 2"/>
          <p:cNvSpPr>
            <a:spLocks noGrp="1"/>
          </p:cNvSpPr>
          <p:nvPr>
            <p:ph idx="1"/>
          </p:nvPr>
        </p:nvSpPr>
        <p:spPr>
          <a:xfrm>
            <a:off x="418563" y="1417337"/>
            <a:ext cx="8229600" cy="5475706"/>
          </a:xfrm>
        </p:spPr>
        <p:txBody>
          <a:bodyPr>
            <a:normAutofit fontScale="62500" lnSpcReduction="20000"/>
          </a:bodyPr>
          <a:lstStyle/>
          <a:p>
            <a:r>
              <a:rPr lang="en-US" altLang="zh-CN" sz="4000" dirty="0"/>
              <a:t>The ultimate measure of empirical importance, other than theoretical and applied significance, is size significance, namely the size of an observed difference or inferred effect.</a:t>
            </a:r>
          </a:p>
          <a:p>
            <a:endParaRPr lang="en-US" altLang="zh-CN" sz="4000" dirty="0"/>
          </a:p>
          <a:p>
            <a:r>
              <a:rPr lang="en-US" altLang="zh-CN" sz="4000" dirty="0"/>
              <a:t>There is, however, no unified effect size measure.  Each popular measure has its strengths and weaknesses</a:t>
            </a:r>
          </a:p>
          <a:p>
            <a:pPr lvl="1"/>
            <a:r>
              <a:rPr lang="en-US" altLang="zh-CN" sz="3600" dirty="0"/>
              <a:t> </a:t>
            </a:r>
            <a:r>
              <a:rPr lang="en-US" altLang="zh-CN" sz="3600" i="1" dirty="0"/>
              <a:t>r</a:t>
            </a:r>
            <a:r>
              <a:rPr lang="en-US" altLang="zh-CN" sz="3600" dirty="0"/>
              <a:t> and </a:t>
            </a:r>
            <a:r>
              <a:rPr lang="en-US" altLang="zh-CN" sz="3600" i="1" dirty="0"/>
              <a:t>r</a:t>
            </a:r>
            <a:r>
              <a:rPr lang="en-US" altLang="zh-CN" sz="3600" baseline="30000" dirty="0"/>
              <a:t>2</a:t>
            </a:r>
            <a:r>
              <a:rPr lang="en-US" altLang="zh-CN" sz="3600" dirty="0"/>
              <a:t> measure predictive power</a:t>
            </a:r>
          </a:p>
          <a:p>
            <a:pPr lvl="1"/>
            <a:r>
              <a:rPr lang="en-US" altLang="zh-CN" sz="3600" dirty="0"/>
              <a:t> regression coefficient (</a:t>
            </a:r>
            <a:r>
              <a:rPr lang="en-US" altLang="zh-CN" sz="3600" i="1" dirty="0"/>
              <a:t>b</a:t>
            </a:r>
            <a:r>
              <a:rPr lang="en-US" altLang="zh-CN" sz="3600" dirty="0"/>
              <a:t>)  measure efficiency</a:t>
            </a:r>
          </a:p>
          <a:p>
            <a:pPr lvl="1"/>
            <a:r>
              <a:rPr lang="en-US" altLang="zh-CN" sz="3600" dirty="0"/>
              <a:t> standardized coefficient (beta) measures efficiency with standardized unit as the unit of measurement. </a:t>
            </a:r>
          </a:p>
          <a:p>
            <a:endParaRPr lang="en-US" altLang="zh-CN" sz="4000" dirty="0"/>
          </a:p>
          <a:p>
            <a:r>
              <a:rPr lang="en-US" altLang="zh-CN" sz="4000" dirty="0"/>
              <a:t>As different studies use different measures of effect size and interpret them differently,  </a:t>
            </a:r>
            <a:r>
              <a:rPr lang="en-US" altLang="zh-CN" sz="4000" i="1" dirty="0"/>
              <a:t>p</a:t>
            </a:r>
            <a:r>
              <a:rPr lang="en-US" altLang="zh-CN" sz="4000" dirty="0"/>
              <a:t> value has come to be used as a unified prescreen before one can talk about effect size. </a:t>
            </a:r>
          </a:p>
          <a:p>
            <a:pPr lvl="1"/>
            <a:endParaRPr lang="en-US" altLang="zh-CN" sz="3600" dirty="0"/>
          </a:p>
          <a:p>
            <a:endParaRPr lang="en-US" altLang="zh-CN" dirty="0"/>
          </a:p>
        </p:txBody>
      </p:sp>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52327" y="7938"/>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6</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45265"/>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391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67269" y="56698"/>
            <a:ext cx="724741" cy="7163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18563" y="45854"/>
            <a:ext cx="8229600" cy="678398"/>
          </a:xfrm>
        </p:spPr>
        <p:txBody>
          <a:bodyPr>
            <a:normAutofit fontScale="90000"/>
          </a:bodyPr>
          <a:lstStyle/>
          <a:p>
            <a:r>
              <a:rPr lang="en-US" altLang="zh-CN" i="1" dirty="0"/>
              <a:t>p </a:t>
            </a:r>
            <a:r>
              <a:rPr lang="en-US" altLang="zh-CN" dirty="0"/>
              <a:t>for effect prototyping </a:t>
            </a:r>
            <a:r>
              <a:rPr lang="zh-CN" altLang="en-US" dirty="0">
                <a:latin typeface="stkaiti" pitchFamily="2" charset="-122"/>
                <a:ea typeface="stkaiti" pitchFamily="2" charset="-122"/>
              </a:rPr>
              <a:t>（分类）</a:t>
            </a:r>
            <a:endParaRPr lang="zh-CN" altLang="en-US" i="1" dirty="0"/>
          </a:p>
        </p:txBody>
      </p:sp>
      <p:sp>
        <p:nvSpPr>
          <p:cNvPr id="3" name="Content Placeholder 2"/>
          <p:cNvSpPr>
            <a:spLocks noGrp="1"/>
          </p:cNvSpPr>
          <p:nvPr>
            <p:ph idx="1"/>
          </p:nvPr>
        </p:nvSpPr>
        <p:spPr>
          <a:xfrm>
            <a:off x="418563" y="737792"/>
            <a:ext cx="8229600" cy="5475706"/>
          </a:xfrm>
        </p:spPr>
        <p:txBody>
          <a:bodyPr>
            <a:normAutofit fontScale="92500" lnSpcReduction="10000"/>
          </a:bodyPr>
          <a:lstStyle/>
          <a:p>
            <a:r>
              <a:rPr lang="en-US" altLang="zh-CN" sz="3600" dirty="0"/>
              <a:t>To prescreen is also to prototype, namely to classify effect into two types, likely and unlikely, clear and unclear.  </a:t>
            </a:r>
          </a:p>
          <a:p>
            <a:r>
              <a:rPr lang="en-US" altLang="zh-CN" sz="3600" dirty="0"/>
              <a:t>This has extended to become another legitimate use of </a:t>
            </a:r>
            <a:r>
              <a:rPr lang="en-US" altLang="zh-CN" sz="3600" i="1" dirty="0"/>
              <a:t>p</a:t>
            </a:r>
            <a:r>
              <a:rPr lang="en-US" altLang="zh-CN" sz="3600" dirty="0"/>
              <a:t> value</a:t>
            </a:r>
          </a:p>
          <a:p>
            <a:r>
              <a:rPr lang="en-US" altLang="zh-CN" sz="3600" dirty="0"/>
              <a:t>Prototyping, e.g. using </a:t>
            </a:r>
            <a:r>
              <a:rPr lang="en-US" altLang="zh-CN" sz="3600" i="1" dirty="0"/>
              <a:t>p</a:t>
            </a:r>
            <a:r>
              <a:rPr lang="en-US" altLang="zh-CN" sz="3600" dirty="0"/>
              <a:t> value to </a:t>
            </a:r>
          </a:p>
          <a:p>
            <a:pPr lvl="1"/>
            <a:r>
              <a:rPr lang="en-US" altLang="zh-CN" dirty="0"/>
              <a:t>classify a three-variable causal model into mediation and non-mediation;</a:t>
            </a:r>
          </a:p>
          <a:p>
            <a:pPr lvl="1"/>
            <a:r>
              <a:rPr lang="en-US" altLang="zh-CN" dirty="0"/>
              <a:t>classify mediation into competitive complementary, and indirect-only types;</a:t>
            </a:r>
          </a:p>
          <a:p>
            <a:pPr lvl="1"/>
            <a:r>
              <a:rPr lang="en-US" altLang="zh-CN" dirty="0"/>
              <a:t>classify non-mediation into non-effect and direct-only types.</a:t>
            </a:r>
          </a:p>
        </p:txBody>
      </p:sp>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7</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6395145"/>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923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3" y="311390"/>
            <a:ext cx="8229600" cy="678398"/>
          </a:xfrm>
        </p:spPr>
        <p:txBody>
          <a:bodyPr>
            <a:normAutofit fontScale="90000"/>
          </a:bodyPr>
          <a:lstStyle/>
          <a:p>
            <a:r>
              <a:rPr lang="en-US" altLang="zh-CN" i="1" dirty="0"/>
              <a:t>p </a:t>
            </a:r>
            <a:r>
              <a:rPr lang="en-US" altLang="zh-CN" dirty="0"/>
              <a:t>for effect proof </a:t>
            </a:r>
            <a:r>
              <a:rPr lang="zh-CN" altLang="en-US" dirty="0">
                <a:latin typeface="stkaiti" pitchFamily="2" charset="-122"/>
                <a:ea typeface="stkaiti" pitchFamily="2" charset="-122"/>
              </a:rPr>
              <a:t>（证实）</a:t>
            </a:r>
            <a:endParaRPr lang="zh-CN" altLang="en-US" i="1" dirty="0"/>
          </a:p>
        </p:txBody>
      </p:sp>
      <p:sp>
        <p:nvSpPr>
          <p:cNvPr id="3" name="Content Placeholder 2"/>
          <p:cNvSpPr>
            <a:spLocks noGrp="1"/>
          </p:cNvSpPr>
          <p:nvPr>
            <p:ph idx="1"/>
          </p:nvPr>
        </p:nvSpPr>
        <p:spPr>
          <a:xfrm>
            <a:off x="418563" y="1261756"/>
            <a:ext cx="8229600" cy="5384591"/>
          </a:xfrm>
        </p:spPr>
        <p:txBody>
          <a:bodyPr>
            <a:normAutofit fontScale="85000" lnSpcReduction="10000"/>
          </a:bodyPr>
          <a:lstStyle/>
          <a:p>
            <a:r>
              <a:rPr lang="en-US" altLang="zh-CN" sz="4200" dirty="0"/>
              <a:t>In part because of </a:t>
            </a:r>
          </a:p>
          <a:p>
            <a:pPr lvl="1"/>
            <a:r>
              <a:rPr lang="en-US" altLang="zh-CN" sz="3200" dirty="0"/>
              <a:t>difficulties with using and interpreting the effect size measures and</a:t>
            </a:r>
          </a:p>
          <a:p>
            <a:pPr lvl="1"/>
            <a:r>
              <a:rPr lang="en-US" altLang="zh-CN" sz="3200" dirty="0"/>
              <a:t>misunderstanding of </a:t>
            </a:r>
            <a:r>
              <a:rPr lang="en-US" altLang="zh-CN" sz="3200" i="1" dirty="0"/>
              <a:t>p</a:t>
            </a:r>
            <a:r>
              <a:rPr lang="en-US" altLang="zh-CN" sz="3200" dirty="0"/>
              <a:t> values,</a:t>
            </a:r>
          </a:p>
          <a:p>
            <a:r>
              <a:rPr lang="en-US" altLang="zh-CN" sz="4200" dirty="0"/>
              <a:t>many social scientists used p value for effect proof</a:t>
            </a:r>
          </a:p>
          <a:p>
            <a:pPr lvl="1"/>
            <a:r>
              <a:rPr lang="en-US" altLang="zh-CN" sz="3200" i="1" dirty="0"/>
              <a:t>p</a:t>
            </a:r>
            <a:r>
              <a:rPr lang="en-US" altLang="zh-CN" sz="3200" dirty="0"/>
              <a:t> &lt; .05 was used as an conclusive evidence for effect</a:t>
            </a:r>
          </a:p>
          <a:p>
            <a:pPr lvl="1"/>
            <a:r>
              <a:rPr lang="en-US" altLang="zh-CN" sz="3200" dirty="0"/>
              <a:t>smaller </a:t>
            </a:r>
            <a:r>
              <a:rPr lang="en-US" altLang="zh-CN" sz="3200" i="1" dirty="0"/>
              <a:t>p</a:t>
            </a:r>
            <a:r>
              <a:rPr lang="en-US" altLang="zh-CN" sz="3200" dirty="0"/>
              <a:t>  was used as an evidence for larger effect.  </a:t>
            </a:r>
          </a:p>
          <a:p>
            <a:r>
              <a:rPr lang="en-US" altLang="zh-CN" sz="4200" dirty="0"/>
              <a:t>The practice has been criticized, yet it continues.</a:t>
            </a:r>
          </a:p>
        </p:txBody>
      </p:sp>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52327" y="7938"/>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8</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 y="45265"/>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43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3" y="757802"/>
            <a:ext cx="8229600" cy="678398"/>
          </a:xfrm>
        </p:spPr>
        <p:txBody>
          <a:bodyPr>
            <a:noAutofit/>
          </a:bodyPr>
          <a:lstStyle/>
          <a:p>
            <a:r>
              <a:rPr lang="en-US" altLang="zh-CN" sz="4000" dirty="0"/>
              <a:t>opportunities and challenges</a:t>
            </a:r>
            <a:br>
              <a:rPr lang="en-US" altLang="zh-CN" sz="4000" dirty="0"/>
            </a:br>
            <a:r>
              <a:rPr lang="en-US" altLang="zh-CN" sz="4000" dirty="0"/>
              <a:t>for mathematical statistics and statisticians</a:t>
            </a:r>
            <a:endParaRPr lang="zh-CN" altLang="en-US" sz="4000" dirty="0"/>
          </a:p>
        </p:txBody>
      </p:sp>
      <p:sp>
        <p:nvSpPr>
          <p:cNvPr id="3" name="Content Placeholder 2"/>
          <p:cNvSpPr>
            <a:spLocks noGrp="1"/>
          </p:cNvSpPr>
          <p:nvPr>
            <p:ph idx="1"/>
          </p:nvPr>
        </p:nvSpPr>
        <p:spPr>
          <a:xfrm>
            <a:off x="418563" y="2395469"/>
            <a:ext cx="8229600" cy="4250877"/>
          </a:xfrm>
        </p:spPr>
        <p:txBody>
          <a:bodyPr>
            <a:normAutofit/>
          </a:bodyPr>
          <a:lstStyle/>
          <a:p>
            <a:r>
              <a:rPr lang="en-US" altLang="zh-CN" sz="3600" dirty="0"/>
              <a:t>empirical studies on how statistical significance tests were and are used.</a:t>
            </a:r>
          </a:p>
          <a:p>
            <a:r>
              <a:rPr lang="en-US" altLang="zh-CN" sz="3600" dirty="0"/>
              <a:t>develop better effect size measures</a:t>
            </a:r>
          </a:p>
          <a:p>
            <a:r>
              <a:rPr lang="en-US" altLang="zh-CN" sz="3600" dirty="0"/>
              <a:t>develop better prescreen criteria</a:t>
            </a:r>
          </a:p>
          <a:p>
            <a:r>
              <a:rPr lang="en-US" altLang="zh-CN" sz="3600" dirty="0"/>
              <a:t>more collaborations in research and teaching – coauthoring and co-teaching.</a:t>
            </a:r>
          </a:p>
        </p:txBody>
      </p:sp>
      <p:pic>
        <p:nvPicPr>
          <p:cNvPr id="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25168" y="35097"/>
            <a:ext cx="991673" cy="980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9</a:t>
            </a:fld>
            <a:endParaRPr lang="en-US" altLang="zh-CN" sz="1200" dirty="0">
              <a:solidFill>
                <a:srgbClr val="898989"/>
              </a:solidFill>
            </a:endParaRPr>
          </a:p>
        </p:txBody>
      </p:sp>
      <p:pic>
        <p:nvPicPr>
          <p:cNvPr id="6" name="Picture 6" descr="https://upload.wikimedia.org/wikipedia/en/thumb/0/0f/Hkbu_logo2.svg/1280px-Hkbu_logo2.sv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5" y="6395950"/>
            <a:ext cx="1705203" cy="43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985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2" descr="Image result for 香港浸会大学"/>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50558" y="1488373"/>
            <a:ext cx="2988605" cy="2988606"/>
          </a:xfrm>
          <a:prstGeom prst="rect">
            <a:avLst/>
          </a:prstGeom>
          <a:noFill/>
          <a:extLst>
            <a:ext uri="{909E8E84-426E-40DD-AFC4-6F175D3DCCD1}">
              <a14:hiddenFill xmlns:a14="http://schemas.microsoft.com/office/drawing/2010/main">
                <a:solidFill>
                  <a:srgbClr val="FFFFFF"/>
                </a:solidFill>
              </a14:hiddenFill>
            </a:ext>
          </a:extLst>
        </p:spPr>
      </p:pic>
      <p:sp>
        <p:nvSpPr>
          <p:cNvPr id="669698" name="Rectangle 2"/>
          <p:cNvSpPr>
            <a:spLocks noGrp="1" noChangeArrowheads="1"/>
          </p:cNvSpPr>
          <p:nvPr>
            <p:ph type="ctrTitle"/>
          </p:nvPr>
        </p:nvSpPr>
        <p:spPr>
          <a:xfrm>
            <a:off x="720725" y="130969"/>
            <a:ext cx="7721600" cy="1143000"/>
          </a:xfrm>
        </p:spPr>
        <p:txBody>
          <a:bodyPr>
            <a:normAutofit/>
          </a:bodyPr>
          <a:lstStyle/>
          <a:p>
            <a:pPr eaLnBrk="1" hangingPunct="1"/>
            <a:r>
              <a:rPr lang="en-US" altLang="zh-HK" sz="4800" dirty="0">
                <a:solidFill>
                  <a:schemeClr val="tx2"/>
                </a:solidFill>
              </a:rPr>
              <a:t>Thank You </a:t>
            </a:r>
          </a:p>
        </p:txBody>
      </p:sp>
      <p:pic>
        <p:nvPicPr>
          <p:cNvPr id="4" name="Picture 2" descr="D:\Dropbox\Photo\Head9.jpg"/>
          <p:cNvPicPr>
            <a:picLocks noChangeAspect="1" noChangeArrowheads="1"/>
          </p:cNvPicPr>
          <p:nvPr/>
        </p:nvPicPr>
        <p:blipFill>
          <a:blip r:embed="rId5"/>
          <a:srcRect/>
          <a:stretch>
            <a:fillRect/>
          </a:stretch>
        </p:blipFill>
        <p:spPr bwMode="auto">
          <a:xfrm>
            <a:off x="34925" y="38100"/>
            <a:ext cx="1371600" cy="132873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8068"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560653" y="0"/>
            <a:ext cx="1689149" cy="1738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8" descr="Image result for 香港浸会大学"/>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639041" y="4981419"/>
            <a:ext cx="6561116" cy="1582893"/>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3"/>
          <p:cNvSpPr txBox="1">
            <a:spLocks/>
          </p:cNvSpPr>
          <p:nvPr/>
        </p:nvSpPr>
        <p:spPr bwMode="auto">
          <a:xfrm>
            <a:off x="8734733" y="6463786"/>
            <a:ext cx="37305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fld id="{6355B007-29AD-4941-8093-81ADE0AABE27}" type="slidenum">
              <a:rPr lang="en-US" altLang="zh-CN" sz="1200">
                <a:solidFill>
                  <a:srgbClr val="898989"/>
                </a:solidFill>
              </a:rPr>
              <a:pPr algn="ctr" eaLnBrk="1" hangingPunct="1"/>
              <a:t>10</a:t>
            </a:fld>
            <a:endParaRPr lang="en-US" altLang="zh-CN" sz="1200" dirty="0">
              <a:solidFill>
                <a:srgbClr val="898989"/>
              </a:solidFill>
            </a:endParaRPr>
          </a:p>
        </p:txBody>
      </p:sp>
      <p:pic>
        <p:nvPicPr>
          <p:cNvPr id="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9599" y="1488373"/>
            <a:ext cx="3023766" cy="2988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769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69698"/>
                                        </p:tgtEl>
                                        <p:attrNameLst>
                                          <p:attrName>style.visibility</p:attrName>
                                        </p:attrNameLst>
                                      </p:cBhvr>
                                      <p:to>
                                        <p:strVal val="visible"/>
                                      </p:to>
                                    </p:set>
                                    <p:anim calcmode="lin" valueType="num">
                                      <p:cBhvr>
                                        <p:cTn id="7" dur="1000" fill="hold"/>
                                        <p:tgtEl>
                                          <p:spTgt spid="669698"/>
                                        </p:tgtEl>
                                        <p:attrNameLst>
                                          <p:attrName>ppt_w</p:attrName>
                                        </p:attrNameLst>
                                      </p:cBhvr>
                                      <p:tavLst>
                                        <p:tav tm="0">
                                          <p:val>
                                            <p:fltVal val="0"/>
                                          </p:val>
                                        </p:tav>
                                        <p:tav tm="100000">
                                          <p:val>
                                            <p:strVal val="#ppt_w"/>
                                          </p:val>
                                        </p:tav>
                                      </p:tavLst>
                                    </p:anim>
                                    <p:anim calcmode="lin" valueType="num">
                                      <p:cBhvr>
                                        <p:cTn id="8" dur="1000" fill="hold"/>
                                        <p:tgtEl>
                                          <p:spTgt spid="669698"/>
                                        </p:tgtEl>
                                        <p:attrNameLst>
                                          <p:attrName>ppt_h</p:attrName>
                                        </p:attrNameLst>
                                      </p:cBhvr>
                                      <p:tavLst>
                                        <p:tav tm="0">
                                          <p:val>
                                            <p:fltVal val="0"/>
                                          </p:val>
                                        </p:tav>
                                        <p:tav tm="100000">
                                          <p:val>
                                            <p:strVal val="#ppt_h"/>
                                          </p:val>
                                        </p:tav>
                                      </p:tavLst>
                                    </p:anim>
                                    <p:anim calcmode="lin" valueType="num">
                                      <p:cBhvr>
                                        <p:cTn id="9" dur="1000" fill="hold"/>
                                        <p:tgtEl>
                                          <p:spTgt spid="6696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6969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698"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3355</TotalTime>
  <Words>818</Words>
  <Application>Microsoft Office PowerPoint</Application>
  <PresentationFormat>On-screen Show (4:3)</PresentationFormat>
  <Paragraphs>72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Adobe 楷体 Std R</vt:lpstr>
      <vt:lpstr>stkaiti</vt:lpstr>
      <vt:lpstr>stkaiti</vt:lpstr>
      <vt:lpstr>Arial</vt:lpstr>
      <vt:lpstr>Calibri</vt:lpstr>
      <vt:lpstr>Office Theme</vt:lpstr>
      <vt:lpstr>Four Functions of Statistical Significance Tests Presentation at the School of Statistics and Center for Data Sciences Beijing Normal University, 25 December  2016  显著性分析的四种功能 在北京师范大学 统计学院/数据科学中心的演讲，2016年12月25日 </vt:lpstr>
      <vt:lpstr>Four Functions  of Statistical Significance Test</vt:lpstr>
      <vt:lpstr>显著性分析的四种功能</vt:lpstr>
      <vt:lpstr>p for effect projection （推测）</vt:lpstr>
      <vt:lpstr>p for effect prescreening （预筛）</vt:lpstr>
      <vt:lpstr>p for effect prescreening （预筛）</vt:lpstr>
      <vt:lpstr>p for effect prototyping （分类）</vt:lpstr>
      <vt:lpstr>p for effect proof （证实）</vt:lpstr>
      <vt:lpstr>opportunities and challenges for mathematical statistics and statisticians</vt:lpstr>
      <vt:lpstr>Thank You </vt:lpstr>
    </vt:vector>
  </TitlesOfParts>
  <Company>hkbu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Spiral of Just Enough Information -- Inverted U Effect of Title Length on Online Read and Relay</dc:title>
  <dc:creator>Angela WD</dc:creator>
  <cp:lastModifiedBy>Xinshu Zhao</cp:lastModifiedBy>
  <cp:revision>245</cp:revision>
  <cp:lastPrinted>2018-02-01T08:19:58Z</cp:lastPrinted>
  <dcterms:created xsi:type="dcterms:W3CDTF">2016-07-21T20:03:20Z</dcterms:created>
  <dcterms:modified xsi:type="dcterms:W3CDTF">2022-03-16T02:51:02Z</dcterms:modified>
</cp:coreProperties>
</file>