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6" r:id="rId5"/>
    <p:sldId id="316" r:id="rId6"/>
    <p:sldId id="317" r:id="rId7"/>
    <p:sldId id="376" r:id="rId8"/>
    <p:sldId id="318" r:id="rId9"/>
    <p:sldId id="320" r:id="rId10"/>
    <p:sldId id="374" r:id="rId11"/>
    <p:sldId id="319" r:id="rId12"/>
    <p:sldId id="346" r:id="rId13"/>
    <p:sldId id="347" r:id="rId14"/>
    <p:sldId id="348" r:id="rId15"/>
    <p:sldId id="349" r:id="rId16"/>
    <p:sldId id="352" r:id="rId17"/>
    <p:sldId id="350" r:id="rId18"/>
    <p:sldId id="353" r:id="rId19"/>
    <p:sldId id="354" r:id="rId20"/>
    <p:sldId id="288" r:id="rId21"/>
    <p:sldId id="370" r:id="rId22"/>
    <p:sldId id="373" r:id="rId23"/>
    <p:sldId id="371" r:id="rId24"/>
    <p:sldId id="3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5214" autoAdjust="0"/>
  </p:normalViewPr>
  <p:slideViewPr>
    <p:cSldViewPr snapToGrid="0">
      <p:cViewPr varScale="1">
        <p:scale>
          <a:sx n="91" d="100"/>
          <a:sy n="91" d="100"/>
        </p:scale>
        <p:origin x="120" y="7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12/20/2024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17</a:t>
            </a:fld>
            <a:endParaRPr lang="en-US" dirty="0"/>
          </a:p>
        </p:txBody>
      </p:sp>
    </p:spTree>
    <p:extLst>
      <p:ext uri="{BB962C8B-B14F-4D97-AF65-F5344CB8AC3E}">
        <p14:creationId xmlns:p14="http://schemas.microsoft.com/office/powerpoint/2010/main" val="394704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30845D-8585-DF76-6DD1-CF17A074C7F7}"/>
              </a:ext>
            </a:extLst>
          </p:cNvPr>
          <p:cNvPicPr>
            <a:picLocks noGrp="1" noChangeAspect="1"/>
          </p:cNvPicPr>
          <p:nvPr>
            <p:ph type="pic" sz="quarter" idx="10"/>
          </p:nvPr>
        </p:nvPicPr>
        <p:blipFill>
          <a:blip r:embed="rId2"/>
          <a:srcRect l="19403" r="19403"/>
          <a:stretch>
            <a:fillRect/>
          </a:stretch>
        </p:blipFill>
        <p:spPr>
          <a:xfrm>
            <a:off x="0" y="0"/>
            <a:ext cx="5880100" cy="6857999"/>
          </a:xfrm>
        </p:spPr>
      </p:pic>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7160000" y="1026173"/>
            <a:ext cx="4047689" cy="2668749"/>
          </a:xfrm>
        </p:spPr>
        <p:txBody>
          <a:bodyPr>
            <a:normAutofit fontScale="90000"/>
          </a:bodyPr>
          <a:lstStyle/>
          <a:p>
            <a:pPr algn="r"/>
            <a:r>
              <a:rPr lang="en-US" sz="4800" dirty="0">
                <a:solidFill>
                  <a:srgbClr val="FFFF00"/>
                </a:solidFill>
              </a:rPr>
              <a:t>Charitable Interpretation and Self-Understanding</a:t>
            </a:r>
          </a:p>
        </p:txBody>
      </p:sp>
      <p:sp>
        <p:nvSpPr>
          <p:cNvPr id="2" name="Title 3">
            <a:extLst>
              <a:ext uri="{FF2B5EF4-FFF2-40B4-BE49-F238E27FC236}">
                <a16:creationId xmlns:a16="http://schemas.microsoft.com/office/drawing/2014/main" id="{F06CAE21-0F23-342E-9BC0-C5891BF5D9A9}"/>
              </a:ext>
            </a:extLst>
          </p:cNvPr>
          <p:cNvSpPr txBox="1">
            <a:spLocks/>
          </p:cNvSpPr>
          <p:nvPr/>
        </p:nvSpPr>
        <p:spPr>
          <a:xfrm>
            <a:off x="6096000" y="4191025"/>
            <a:ext cx="6096000" cy="2668749"/>
          </a:xfrm>
          <a:prstGeom prst="rect">
            <a:avLst/>
          </a:prstGeom>
        </p:spPr>
        <p:txBody>
          <a:bodyPr vert="horz" lIns="0" tIns="0" rIns="0" bIns="0" rtlCol="0" anchor="t">
            <a:normAutofit fontScale="90000" lnSpcReduction="10000"/>
          </a:bodyPr>
          <a:lstStyle>
            <a:lvl1pPr algn="l" defTabSz="914400" rtl="0" eaLnBrk="1" latinLnBrk="0" hangingPunct="1">
              <a:lnSpc>
                <a:spcPct val="100000"/>
              </a:lnSpc>
              <a:spcBef>
                <a:spcPct val="0"/>
              </a:spcBef>
              <a:buNone/>
              <a:defRPr sz="5400" i="1" kern="1200">
                <a:solidFill>
                  <a:schemeClr val="tx2"/>
                </a:solidFill>
                <a:latin typeface="+mj-lt"/>
                <a:ea typeface="+mj-ea"/>
                <a:cs typeface="+mj-cs"/>
              </a:defRPr>
            </a:lvl1pPr>
          </a:lstStyle>
          <a:p>
            <a:r>
              <a:rPr lang="en-US" sz="2400" i="0" dirty="0">
                <a:solidFill>
                  <a:srgbClr val="FFFF00"/>
                </a:solidFill>
              </a:rPr>
              <a:t>Benjamin Winokur </a:t>
            </a:r>
          </a:p>
          <a:p>
            <a:endParaRPr lang="en-US" sz="2400" i="0" dirty="0">
              <a:solidFill>
                <a:srgbClr val="FFFF00"/>
              </a:solidFill>
            </a:endParaRPr>
          </a:p>
          <a:p>
            <a:r>
              <a:rPr lang="en-US" sz="2400" i="0" dirty="0">
                <a:solidFill>
                  <a:srgbClr val="FFFF00"/>
                </a:solidFill>
              </a:rPr>
              <a:t>University of Macau</a:t>
            </a:r>
          </a:p>
          <a:p>
            <a:endParaRPr lang="en-US" sz="2400" dirty="0">
              <a:solidFill>
                <a:srgbClr val="FFFF00"/>
              </a:solidFill>
            </a:endParaRPr>
          </a:p>
          <a:p>
            <a:r>
              <a:rPr lang="en-US" sz="2400" dirty="0">
                <a:solidFill>
                  <a:srgbClr val="FFFF00"/>
                </a:solidFill>
              </a:rPr>
              <a:t>The Principle of Charity in Language, Thought, and Interpretation (Topoi Special Issue)</a:t>
            </a:r>
          </a:p>
          <a:p>
            <a:endParaRPr lang="en-US" sz="2400" i="0" dirty="0">
              <a:solidFill>
                <a:srgbClr val="FFFF00"/>
              </a:solidFill>
            </a:endParaRPr>
          </a:p>
          <a:p>
            <a:r>
              <a:rPr lang="en-US" sz="2400" i="0" dirty="0">
                <a:solidFill>
                  <a:srgbClr val="FFFF00"/>
                </a:solidFill>
              </a:rPr>
              <a:t>December 20</a:t>
            </a:r>
            <a:r>
              <a:rPr lang="en-US" sz="2400" i="0" baseline="30000" dirty="0">
                <a:solidFill>
                  <a:srgbClr val="FFFF00"/>
                </a:solidFill>
              </a:rPr>
              <a:t>th</a:t>
            </a:r>
            <a:r>
              <a:rPr lang="en-US" sz="2400" i="0" dirty="0">
                <a:solidFill>
                  <a:srgbClr val="FFFF00"/>
                </a:solidFill>
              </a:rPr>
              <a:t>, 2024</a:t>
            </a:r>
          </a:p>
        </p:txBody>
      </p:sp>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a:xfrm>
            <a:off x="442912" y="1632030"/>
            <a:ext cx="11316056" cy="3483980"/>
          </a:xfrm>
        </p:spPr>
        <p:txBody>
          <a:bodyPr anchor="t">
            <a:normAutofit/>
          </a:bodyPr>
          <a:lstStyle/>
          <a:p>
            <a:pPr algn="ctr"/>
            <a:br>
              <a:rPr lang="en-US" sz="2800" dirty="0">
                <a:solidFill>
                  <a:srgbClr val="FFFF00"/>
                </a:solidFill>
                <a:effectLst/>
                <a:ea typeface="Calibri" panose="020F0502020204030204" pitchFamily="34" charset="0"/>
              </a:rPr>
            </a:br>
            <a:br>
              <a:rPr lang="en-US" sz="2800" dirty="0">
                <a:solidFill>
                  <a:srgbClr val="FFFF00"/>
                </a:solidFill>
                <a:effectLst/>
                <a:ea typeface="Calibri" panose="020F0502020204030204" pitchFamily="34" charset="0"/>
              </a:rPr>
            </a:br>
            <a:r>
              <a:rPr lang="en-US" sz="2800" dirty="0">
                <a:solidFill>
                  <a:srgbClr val="FFC000"/>
                </a:solidFill>
                <a:effectLst/>
                <a:ea typeface="Calibri" panose="020F0502020204030204" pitchFamily="34" charset="0"/>
              </a:rPr>
              <a:t>“…if we cannot find a way to interpret the utterances and other behavior of a creature as revealing a set of beliefs largely consistent and true by our own standards, we have no reason to count the creature as rational, as having beliefs, or as saying anything” </a:t>
            </a:r>
            <a:br>
              <a:rPr lang="en-US" sz="2800" dirty="0">
                <a:solidFill>
                  <a:srgbClr val="FFC000"/>
                </a:solidFill>
                <a:effectLst/>
                <a:ea typeface="Calibri" panose="020F0502020204030204" pitchFamily="34" charset="0"/>
              </a:rPr>
            </a:br>
            <a:br>
              <a:rPr lang="en-US" sz="2800" dirty="0">
                <a:solidFill>
                  <a:srgbClr val="FFC000"/>
                </a:solidFill>
                <a:effectLst/>
                <a:ea typeface="Calibri" panose="020F0502020204030204" pitchFamily="34" charset="0"/>
              </a:rPr>
            </a:br>
            <a:r>
              <a:rPr lang="en-US" sz="2800" i="0" dirty="0">
                <a:solidFill>
                  <a:srgbClr val="FFFF00"/>
                </a:solidFill>
                <a:effectLst/>
                <a:ea typeface="Calibri" panose="020F0502020204030204" pitchFamily="34" charset="0"/>
              </a:rPr>
              <a:t>(1984: 137)</a:t>
            </a:r>
            <a:endParaRPr lang="en-CA" i="0"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a:t>
            </a:fld>
            <a:endParaRPr lang="en-US" dirty="0"/>
          </a:p>
        </p:txBody>
      </p:sp>
      <p:sp>
        <p:nvSpPr>
          <p:cNvPr id="4" name="Title 1">
            <a:extLst>
              <a:ext uri="{FF2B5EF4-FFF2-40B4-BE49-F238E27FC236}">
                <a16:creationId xmlns:a16="http://schemas.microsoft.com/office/drawing/2014/main" id="{17AD2B22-064A-3326-59D4-9F8C87D0AD1D}"/>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Davidson’s Principle of Charity</a:t>
            </a:r>
          </a:p>
        </p:txBody>
      </p:sp>
      <p:sp>
        <p:nvSpPr>
          <p:cNvPr id="5" name="TextBox 4">
            <a:extLst>
              <a:ext uri="{FF2B5EF4-FFF2-40B4-BE49-F238E27FC236}">
                <a16:creationId xmlns:a16="http://schemas.microsoft.com/office/drawing/2014/main" id="{2F8661D4-6D1E-4968-66D4-E0B12FF4D3F3}"/>
              </a:ext>
            </a:extLst>
          </p:cNvPr>
          <p:cNvSpPr txBox="1"/>
          <p:nvPr/>
        </p:nvSpPr>
        <p:spPr>
          <a:xfrm>
            <a:off x="442912" y="5225970"/>
            <a:ext cx="11316056" cy="830997"/>
          </a:xfrm>
          <a:prstGeom prst="rect">
            <a:avLst/>
          </a:prstGeom>
          <a:noFill/>
        </p:spPr>
        <p:txBody>
          <a:bodyPr wrap="square" rtlCol="0">
            <a:spAutoFit/>
          </a:bodyPr>
          <a:lstStyle/>
          <a:p>
            <a:r>
              <a:rPr lang="en-CA" sz="2400" b="1" dirty="0">
                <a:solidFill>
                  <a:srgbClr val="FFFF00"/>
                </a:solidFill>
                <a:latin typeface="+mj-lt"/>
              </a:rPr>
              <a:t>Interesting implication</a:t>
            </a:r>
            <a:r>
              <a:rPr lang="en-CA" sz="2400" dirty="0">
                <a:solidFill>
                  <a:srgbClr val="FFFF00"/>
                </a:solidFill>
                <a:latin typeface="+mj-lt"/>
              </a:rPr>
              <a:t>: </a:t>
            </a:r>
            <a:r>
              <a:rPr lang="en-CA" sz="2400" dirty="0" err="1">
                <a:solidFill>
                  <a:srgbClr val="FFFF00"/>
                </a:solidFill>
                <a:latin typeface="+mj-lt"/>
              </a:rPr>
              <a:t>interpretees</a:t>
            </a:r>
            <a:r>
              <a:rPr lang="en-CA" sz="2400" dirty="0">
                <a:solidFill>
                  <a:srgbClr val="FFFF00"/>
                </a:solidFill>
                <a:latin typeface="+mj-lt"/>
              </a:rPr>
              <a:t> must be </a:t>
            </a:r>
            <a:r>
              <a:rPr lang="en-CA" sz="2400" i="1" dirty="0">
                <a:solidFill>
                  <a:srgbClr val="FFFF00"/>
                </a:solidFill>
                <a:latin typeface="+mj-lt"/>
              </a:rPr>
              <a:t>understood </a:t>
            </a:r>
            <a:r>
              <a:rPr lang="en-CA" sz="2400" dirty="0">
                <a:solidFill>
                  <a:srgbClr val="FFFF00"/>
                </a:solidFill>
                <a:latin typeface="+mj-lt"/>
              </a:rPr>
              <a:t>(to some degree)</a:t>
            </a:r>
            <a:r>
              <a:rPr lang="en-CA" sz="2400" i="1" dirty="0">
                <a:solidFill>
                  <a:srgbClr val="FFFF00"/>
                </a:solidFill>
                <a:latin typeface="+mj-lt"/>
              </a:rPr>
              <a:t> </a:t>
            </a:r>
            <a:r>
              <a:rPr lang="en-CA" sz="2400" dirty="0">
                <a:solidFill>
                  <a:srgbClr val="FFFF00"/>
                </a:solidFill>
                <a:latin typeface="+mj-lt"/>
              </a:rPr>
              <a:t>through successful interpretation</a:t>
            </a:r>
          </a:p>
        </p:txBody>
      </p:sp>
    </p:spTree>
    <p:extLst>
      <p:ext uri="{BB962C8B-B14F-4D97-AF65-F5344CB8AC3E}">
        <p14:creationId xmlns:p14="http://schemas.microsoft.com/office/powerpoint/2010/main" val="61331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A7D6C-A941-9C10-59BD-E316A943D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9B46D-F19F-42F0-D013-50F58FCA6B64}"/>
              </a:ext>
            </a:extLst>
          </p:cNvPr>
          <p:cNvSpPr>
            <a:spLocks noGrp="1"/>
          </p:cNvSpPr>
          <p:nvPr>
            <p:ph type="title"/>
          </p:nvPr>
        </p:nvSpPr>
        <p:spPr>
          <a:xfrm>
            <a:off x="442912" y="1632030"/>
            <a:ext cx="11316056" cy="4520938"/>
          </a:xfrm>
        </p:spPr>
        <p:txBody>
          <a:bodyPr anchor="t">
            <a:normAutofit/>
          </a:bodyPr>
          <a:lstStyle/>
          <a:p>
            <a:pPr algn="ctr"/>
            <a:br>
              <a:rPr lang="en-CA" sz="3200" i="0" dirty="0">
                <a:solidFill>
                  <a:srgbClr val="FFFF00"/>
                </a:solidFill>
              </a:rPr>
            </a:br>
            <a:br>
              <a:rPr lang="en-CA" sz="3200" i="0" dirty="0">
                <a:solidFill>
                  <a:srgbClr val="FFFF00"/>
                </a:solidFill>
              </a:rPr>
            </a:br>
            <a:r>
              <a:rPr lang="en-CA" sz="3200" dirty="0">
                <a:solidFill>
                  <a:srgbClr val="FFFF00"/>
                </a:solidFill>
              </a:rPr>
              <a:t>Does </a:t>
            </a:r>
            <a:r>
              <a:rPr lang="en-CA" sz="3200" u="sng" dirty="0">
                <a:solidFill>
                  <a:srgbClr val="FFFF00"/>
                </a:solidFill>
              </a:rPr>
              <a:t>all</a:t>
            </a:r>
            <a:r>
              <a:rPr lang="en-CA" sz="3200" dirty="0">
                <a:solidFill>
                  <a:srgbClr val="FFFF00"/>
                </a:solidFill>
              </a:rPr>
              <a:t> understanding of </a:t>
            </a:r>
            <a:r>
              <a:rPr lang="en-CA" sz="3200" u="sng" dirty="0">
                <a:solidFill>
                  <a:srgbClr val="FFFF00"/>
                </a:solidFill>
              </a:rPr>
              <a:t>all</a:t>
            </a:r>
            <a:r>
              <a:rPr lang="en-CA" sz="3200" dirty="0">
                <a:solidFill>
                  <a:srgbClr val="FFFF00"/>
                </a:solidFill>
              </a:rPr>
              <a:t> persons rest on charitably interpreting them?</a:t>
            </a:r>
          </a:p>
        </p:txBody>
      </p:sp>
      <p:sp>
        <p:nvSpPr>
          <p:cNvPr id="8" name="Date Placeholder 7">
            <a:extLst>
              <a:ext uri="{FF2B5EF4-FFF2-40B4-BE49-F238E27FC236}">
                <a16:creationId xmlns:a16="http://schemas.microsoft.com/office/drawing/2014/main" id="{D5947582-AF06-248A-6F47-C6759D0768AB}"/>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4B0A8EFA-4FFF-9598-8C81-924805C64DF8}"/>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4F450E11-9584-03B0-850B-0BA943A651C5}"/>
              </a:ext>
            </a:extLst>
          </p:cNvPr>
          <p:cNvSpPr>
            <a:spLocks noGrp="1"/>
          </p:cNvSpPr>
          <p:nvPr>
            <p:ph type="sldNum" sz="quarter" idx="4"/>
          </p:nvPr>
        </p:nvSpPr>
        <p:spPr/>
        <p:txBody>
          <a:bodyPr/>
          <a:lstStyle/>
          <a:p>
            <a:fld id="{0D309695-DEC3-40DA-9DF5-330280C9D0E8}" type="slidenum">
              <a:rPr lang="en-US" smtClean="0"/>
              <a:pPr/>
              <a:t>3</a:t>
            </a:fld>
            <a:endParaRPr lang="en-US" dirty="0"/>
          </a:p>
        </p:txBody>
      </p:sp>
      <p:sp>
        <p:nvSpPr>
          <p:cNvPr id="4" name="Title 1">
            <a:extLst>
              <a:ext uri="{FF2B5EF4-FFF2-40B4-BE49-F238E27FC236}">
                <a16:creationId xmlns:a16="http://schemas.microsoft.com/office/drawing/2014/main" id="{82404F7F-CA80-9EB2-A4D7-BDFFEF036995}"/>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endParaRPr lang="en-CA" i="0" dirty="0">
              <a:solidFill>
                <a:srgbClr val="FFFF00"/>
              </a:solidFill>
            </a:endParaRPr>
          </a:p>
        </p:txBody>
      </p:sp>
    </p:spTree>
    <p:extLst>
      <p:ext uri="{BB962C8B-B14F-4D97-AF65-F5344CB8AC3E}">
        <p14:creationId xmlns:p14="http://schemas.microsoft.com/office/powerpoint/2010/main" val="1914765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0AC1-E475-FF69-86C3-FDC351A45431}"/>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74D133B2-C973-770D-90FB-9257C46FE07C}"/>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74CA324E-6753-C38A-2482-0A9E5F3A39A7}"/>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E6444D66-CDB1-2D04-DD6D-8C597708F863}"/>
              </a:ext>
            </a:extLst>
          </p:cNvPr>
          <p:cNvSpPr>
            <a:spLocks noGrp="1"/>
          </p:cNvSpPr>
          <p:nvPr>
            <p:ph type="sldNum" sz="quarter" idx="4"/>
          </p:nvPr>
        </p:nvSpPr>
        <p:spPr/>
        <p:txBody>
          <a:bodyPr/>
          <a:lstStyle/>
          <a:p>
            <a:fld id="{0D309695-DEC3-40DA-9DF5-330280C9D0E8}" type="slidenum">
              <a:rPr lang="en-US" smtClean="0"/>
              <a:pPr/>
              <a:t>4</a:t>
            </a:fld>
            <a:endParaRPr lang="en-US" dirty="0"/>
          </a:p>
        </p:txBody>
      </p:sp>
      <p:sp>
        <p:nvSpPr>
          <p:cNvPr id="4" name="Title 1">
            <a:extLst>
              <a:ext uri="{FF2B5EF4-FFF2-40B4-BE49-F238E27FC236}">
                <a16:creationId xmlns:a16="http://schemas.microsoft.com/office/drawing/2014/main" id="{6567D536-7BAB-B1D4-ADCB-7CC0B498FCE8}"/>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Self-Understanding</a:t>
            </a:r>
          </a:p>
        </p:txBody>
      </p:sp>
      <p:sp>
        <p:nvSpPr>
          <p:cNvPr id="5" name="TextBox 4">
            <a:extLst>
              <a:ext uri="{FF2B5EF4-FFF2-40B4-BE49-F238E27FC236}">
                <a16:creationId xmlns:a16="http://schemas.microsoft.com/office/drawing/2014/main" id="{68BF19FD-9FD7-8DD2-7806-37839EA2E8CA}"/>
              </a:ext>
            </a:extLst>
          </p:cNvPr>
          <p:cNvSpPr txBox="1"/>
          <p:nvPr/>
        </p:nvSpPr>
        <p:spPr>
          <a:xfrm>
            <a:off x="0" y="2613538"/>
            <a:ext cx="12192000" cy="3046988"/>
          </a:xfrm>
          <a:prstGeom prst="rect">
            <a:avLst/>
          </a:prstGeom>
          <a:noFill/>
        </p:spPr>
        <p:txBody>
          <a:bodyPr wrap="square">
            <a:spAutoFit/>
          </a:bodyPr>
          <a:lstStyle/>
          <a:p>
            <a:pPr algn="ctr"/>
            <a:br>
              <a:rPr lang="en-CA" sz="3200" b="1" dirty="0">
                <a:solidFill>
                  <a:srgbClr val="FFFF00"/>
                </a:solidFill>
              </a:rPr>
            </a:br>
            <a:r>
              <a:rPr lang="en-CA" sz="3200" b="1" dirty="0">
                <a:solidFill>
                  <a:srgbClr val="FFFF00"/>
                </a:solidFill>
              </a:rPr>
              <a:t>Self-Understanding (of attitudes)</a:t>
            </a:r>
            <a:r>
              <a:rPr lang="en-CA" sz="3200" dirty="0">
                <a:solidFill>
                  <a:srgbClr val="FFFF00"/>
                </a:solidFill>
              </a:rPr>
              <a:t>: recognizing not only that I believe/desire/intend something, but endorsing what I recognize as rational (by my own lights) </a:t>
            </a:r>
            <a:br>
              <a:rPr lang="en-CA" sz="3200" dirty="0">
                <a:solidFill>
                  <a:srgbClr val="FFFF00"/>
                </a:solidFill>
              </a:rPr>
            </a:br>
            <a:br>
              <a:rPr lang="en-CA" sz="3200" dirty="0">
                <a:solidFill>
                  <a:srgbClr val="FFFF00"/>
                </a:solidFill>
              </a:rPr>
            </a:br>
            <a:endParaRPr lang="en-CA" sz="3200" dirty="0">
              <a:latin typeface="+mj-lt"/>
            </a:endParaRPr>
          </a:p>
        </p:txBody>
      </p:sp>
    </p:spTree>
    <p:extLst>
      <p:ext uri="{BB962C8B-B14F-4D97-AF65-F5344CB8AC3E}">
        <p14:creationId xmlns:p14="http://schemas.microsoft.com/office/powerpoint/2010/main" val="210630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C4E2B-ABE3-1E82-553E-8B270DE70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843A9-C9AE-E92C-988A-29B5CB2B4B28}"/>
              </a:ext>
            </a:extLst>
          </p:cNvPr>
          <p:cNvSpPr>
            <a:spLocks noGrp="1"/>
          </p:cNvSpPr>
          <p:nvPr>
            <p:ph type="title"/>
          </p:nvPr>
        </p:nvSpPr>
        <p:spPr>
          <a:xfrm>
            <a:off x="0" y="1933952"/>
            <a:ext cx="12192000" cy="3707723"/>
          </a:xfrm>
        </p:spPr>
        <p:txBody>
          <a:bodyPr anchor="t">
            <a:noAutofit/>
          </a:bodyPr>
          <a:lstStyle/>
          <a:p>
            <a:pPr algn="ctr"/>
            <a:r>
              <a:rPr lang="en-US" sz="2800" kern="100" dirty="0">
                <a:solidFill>
                  <a:srgbClr val="FFC000"/>
                </a:solidFill>
                <a:effectLst/>
                <a:ea typeface="Calibri" panose="020F0502020204030204" pitchFamily="34" charset="0"/>
                <a:cs typeface="Times New Roman" panose="02020603050405020304" pitchFamily="18" charset="0"/>
              </a:rPr>
              <a:t>…A hearer interprets (normally without thought or pause) on the basis of many clues: the actions and other words of the speaker, what he assumes about the education, birthplace, wit, and profession of the speaker, the relation of the speaker to objects near and far, and so forth. The speaker, though he must bear many of these things in mind when he speaks, since it is up to him to try to be understood, cannot wonder whether he generally means what he says</a:t>
            </a:r>
            <a:br>
              <a:rPr lang="en-US" sz="2800" kern="100" dirty="0">
                <a:solidFill>
                  <a:srgbClr val="FFC000"/>
                </a:solidFill>
                <a:effectLst/>
                <a:ea typeface="Calibri" panose="020F0502020204030204" pitchFamily="34" charset="0"/>
                <a:cs typeface="Times New Roman" panose="02020603050405020304" pitchFamily="18" charset="0"/>
              </a:rPr>
            </a:br>
            <a:br>
              <a:rPr lang="en-US" sz="2800" kern="100" dirty="0">
                <a:solidFill>
                  <a:srgbClr val="FFC000"/>
                </a:solidFill>
                <a:effectLst/>
                <a:ea typeface="Calibri" panose="020F0502020204030204" pitchFamily="34" charset="0"/>
                <a:cs typeface="Times New Roman" panose="02020603050405020304" pitchFamily="18" charset="0"/>
              </a:rPr>
            </a:br>
            <a:r>
              <a:rPr lang="en-US" sz="2800" i="0" kern="100" dirty="0">
                <a:solidFill>
                  <a:srgbClr val="FFFF00"/>
                </a:solidFill>
                <a:effectLst/>
                <a:ea typeface="Calibri" panose="020F0502020204030204" pitchFamily="34" charset="0"/>
                <a:cs typeface="Times New Roman" panose="02020603050405020304" pitchFamily="18" charset="0"/>
              </a:rPr>
              <a:t>(1984: 110)</a:t>
            </a:r>
            <a:endParaRPr lang="en-CA" i="0" dirty="0">
              <a:solidFill>
                <a:srgbClr val="FFC000"/>
              </a:solidFill>
            </a:endParaRPr>
          </a:p>
        </p:txBody>
      </p:sp>
      <p:sp>
        <p:nvSpPr>
          <p:cNvPr id="8" name="Date Placeholder 7">
            <a:extLst>
              <a:ext uri="{FF2B5EF4-FFF2-40B4-BE49-F238E27FC236}">
                <a16:creationId xmlns:a16="http://schemas.microsoft.com/office/drawing/2014/main" id="{B323CF1B-2054-8FBB-F34F-126D6BAFACD6}"/>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1844B890-A8DC-B45B-4DE3-F83FF92A15B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26FB2B7D-40BC-25B6-D7EA-3644D146B2DA}"/>
              </a:ext>
            </a:extLst>
          </p:cNvPr>
          <p:cNvSpPr>
            <a:spLocks noGrp="1"/>
          </p:cNvSpPr>
          <p:nvPr>
            <p:ph type="sldNum" sz="quarter" idx="4"/>
          </p:nvPr>
        </p:nvSpPr>
        <p:spPr/>
        <p:txBody>
          <a:bodyPr/>
          <a:lstStyle/>
          <a:p>
            <a:fld id="{0D309695-DEC3-40DA-9DF5-330280C9D0E8}" type="slidenum">
              <a:rPr lang="en-US" smtClean="0"/>
              <a:pPr/>
              <a:t>5</a:t>
            </a:fld>
            <a:endParaRPr lang="en-US" dirty="0"/>
          </a:p>
        </p:txBody>
      </p:sp>
      <p:sp>
        <p:nvSpPr>
          <p:cNvPr id="4" name="Title 1">
            <a:extLst>
              <a:ext uri="{FF2B5EF4-FFF2-40B4-BE49-F238E27FC236}">
                <a16:creationId xmlns:a16="http://schemas.microsoft.com/office/drawing/2014/main" id="{EAA150EF-6A7F-C2B0-B368-34D7A27B1ADA}"/>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Semantic Authority</a:t>
            </a:r>
          </a:p>
        </p:txBody>
      </p:sp>
    </p:spTree>
    <p:extLst>
      <p:ext uri="{BB962C8B-B14F-4D97-AF65-F5344CB8AC3E}">
        <p14:creationId xmlns:p14="http://schemas.microsoft.com/office/powerpoint/2010/main" val="353111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4240D-86D0-803B-6588-7509A298F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67B3D-C040-1F91-8D8B-431D3374CE79}"/>
              </a:ext>
            </a:extLst>
          </p:cNvPr>
          <p:cNvSpPr>
            <a:spLocks noGrp="1"/>
          </p:cNvSpPr>
          <p:nvPr>
            <p:ph type="title"/>
          </p:nvPr>
        </p:nvSpPr>
        <p:spPr>
          <a:xfrm>
            <a:off x="442912" y="1632030"/>
            <a:ext cx="11316056" cy="4520938"/>
          </a:xfrm>
        </p:spPr>
        <p:txBody>
          <a:bodyPr anchor="t">
            <a:normAutofit/>
          </a:bodyPr>
          <a:lstStyle/>
          <a:p>
            <a:pPr algn="ctr"/>
            <a:br>
              <a:rPr lang="en-US" sz="3200" dirty="0">
                <a:solidFill>
                  <a:srgbClr val="FFC000"/>
                </a:solidFill>
              </a:rPr>
            </a:br>
            <a:r>
              <a:rPr lang="en-US" sz="3200" dirty="0">
                <a:solidFill>
                  <a:srgbClr val="FFC000"/>
                </a:solidFill>
              </a:rPr>
              <a:t>“…the agent herself…is not in a position to wonder whether she is generally using her own words to apply to the right objects and events, since whatever she regularly does apply them to gives her words the meaning they have.”</a:t>
            </a:r>
            <a:br>
              <a:rPr lang="en-US" sz="3200" i="0" dirty="0">
                <a:solidFill>
                  <a:srgbClr val="FFFF00"/>
                </a:solidFill>
              </a:rPr>
            </a:br>
            <a:br>
              <a:rPr lang="en-US" sz="3200" i="0" dirty="0">
                <a:solidFill>
                  <a:srgbClr val="FFFF00"/>
                </a:solidFill>
              </a:rPr>
            </a:br>
            <a:r>
              <a:rPr lang="en-US" sz="3200" i="0" dirty="0">
                <a:solidFill>
                  <a:srgbClr val="FFFF00"/>
                </a:solidFill>
              </a:rPr>
              <a:t>(1987: 37-38)</a:t>
            </a:r>
            <a:br>
              <a:rPr lang="en-US" sz="3200" i="0" dirty="0">
                <a:solidFill>
                  <a:srgbClr val="FFFF00"/>
                </a:solidFill>
              </a:rPr>
            </a:br>
            <a:br>
              <a:rPr lang="en-US" sz="3200" i="0" dirty="0">
                <a:solidFill>
                  <a:srgbClr val="FFFF00"/>
                </a:solidFill>
              </a:rPr>
            </a:br>
            <a:endParaRPr lang="en-CA" sz="3200" i="0" dirty="0">
              <a:solidFill>
                <a:srgbClr val="FFFF00"/>
              </a:solidFill>
            </a:endParaRPr>
          </a:p>
        </p:txBody>
      </p:sp>
      <p:sp>
        <p:nvSpPr>
          <p:cNvPr id="8" name="Date Placeholder 7">
            <a:extLst>
              <a:ext uri="{FF2B5EF4-FFF2-40B4-BE49-F238E27FC236}">
                <a16:creationId xmlns:a16="http://schemas.microsoft.com/office/drawing/2014/main" id="{B75C449C-79E7-089A-90BB-D0A854EBAA76}"/>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9B1CB530-A1E7-70DA-4443-78B8AA1EE71E}"/>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82BA41C2-3C21-1A8F-AD39-8F2237CEA511}"/>
              </a:ext>
            </a:extLst>
          </p:cNvPr>
          <p:cNvSpPr>
            <a:spLocks noGrp="1"/>
          </p:cNvSpPr>
          <p:nvPr>
            <p:ph type="sldNum" sz="quarter" idx="4"/>
          </p:nvPr>
        </p:nvSpPr>
        <p:spPr/>
        <p:txBody>
          <a:bodyPr/>
          <a:lstStyle/>
          <a:p>
            <a:fld id="{0D309695-DEC3-40DA-9DF5-330280C9D0E8}" type="slidenum">
              <a:rPr lang="en-US" smtClean="0"/>
              <a:pPr/>
              <a:t>6</a:t>
            </a:fld>
            <a:endParaRPr lang="en-US" dirty="0"/>
          </a:p>
        </p:txBody>
      </p:sp>
      <p:sp>
        <p:nvSpPr>
          <p:cNvPr id="4" name="Title 1">
            <a:extLst>
              <a:ext uri="{FF2B5EF4-FFF2-40B4-BE49-F238E27FC236}">
                <a16:creationId xmlns:a16="http://schemas.microsoft.com/office/drawing/2014/main" id="{4B146B2F-CE63-43F6-E3CE-146400622BB7}"/>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Explaining Semantic Authority</a:t>
            </a:r>
          </a:p>
        </p:txBody>
      </p:sp>
    </p:spTree>
    <p:extLst>
      <p:ext uri="{BB962C8B-B14F-4D97-AF65-F5344CB8AC3E}">
        <p14:creationId xmlns:p14="http://schemas.microsoft.com/office/powerpoint/2010/main" val="103817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16BA-343A-D641-1F2E-81440A028098}"/>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F7ECFB40-E413-DF4B-4B22-0B4A29F2EFCA}"/>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DC49B457-2C66-1204-5076-D87827DD911B}"/>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BD16E45E-F971-9342-F1F6-B2F004159A25}"/>
              </a:ext>
            </a:extLst>
          </p:cNvPr>
          <p:cNvSpPr>
            <a:spLocks noGrp="1"/>
          </p:cNvSpPr>
          <p:nvPr>
            <p:ph type="sldNum" sz="quarter" idx="4"/>
          </p:nvPr>
        </p:nvSpPr>
        <p:spPr/>
        <p:txBody>
          <a:bodyPr/>
          <a:lstStyle/>
          <a:p>
            <a:fld id="{0D309695-DEC3-40DA-9DF5-330280C9D0E8}" type="slidenum">
              <a:rPr lang="en-US" smtClean="0"/>
              <a:pPr/>
              <a:t>7</a:t>
            </a:fld>
            <a:endParaRPr lang="en-US" dirty="0"/>
          </a:p>
        </p:txBody>
      </p:sp>
      <p:sp>
        <p:nvSpPr>
          <p:cNvPr id="4" name="Title 1">
            <a:extLst>
              <a:ext uri="{FF2B5EF4-FFF2-40B4-BE49-F238E27FC236}">
                <a16:creationId xmlns:a16="http://schemas.microsoft.com/office/drawing/2014/main" id="{34BA6E9C-6191-78C8-1D64-F5372437288A}"/>
              </a:ext>
            </a:extLst>
          </p:cNvPr>
          <p:cNvSpPr txBox="1">
            <a:spLocks/>
          </p:cNvSpPr>
          <p:nvPr/>
        </p:nvSpPr>
        <p:spPr>
          <a:xfrm>
            <a:off x="442912" y="516006"/>
            <a:ext cx="11316056" cy="1026572"/>
          </a:xfrm>
          <a:prstGeom prst="rect">
            <a:avLst/>
          </a:prstGeom>
        </p:spPr>
        <p:txBody>
          <a:bodyPr vert="horz" lIns="0" tIns="0" rIns="0" bIns="0" rtlCol="0" anchor="ctr">
            <a:normAutofit fontScale="92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From Semantic Authority to First-Person Authority</a:t>
            </a:r>
          </a:p>
        </p:txBody>
      </p:sp>
      <p:sp>
        <p:nvSpPr>
          <p:cNvPr id="5" name="TextBox 4">
            <a:extLst>
              <a:ext uri="{FF2B5EF4-FFF2-40B4-BE49-F238E27FC236}">
                <a16:creationId xmlns:a16="http://schemas.microsoft.com/office/drawing/2014/main" id="{291EFFC8-83D4-D11E-5197-DC9EFDE32CE9}"/>
              </a:ext>
            </a:extLst>
          </p:cNvPr>
          <p:cNvSpPr txBox="1"/>
          <p:nvPr/>
        </p:nvSpPr>
        <p:spPr>
          <a:xfrm>
            <a:off x="0" y="2613538"/>
            <a:ext cx="12192000" cy="2554545"/>
          </a:xfrm>
          <a:prstGeom prst="rect">
            <a:avLst/>
          </a:prstGeom>
          <a:noFill/>
        </p:spPr>
        <p:txBody>
          <a:bodyPr wrap="square">
            <a:spAutoFit/>
          </a:bodyPr>
          <a:lstStyle/>
          <a:p>
            <a:pPr marL="342900" indent="-342900">
              <a:buFont typeface="+mj-lt"/>
              <a:buAutoNum type="arabicPeriod"/>
            </a:pPr>
            <a:r>
              <a:rPr lang="en-US" sz="3200" i="0" dirty="0">
                <a:solidFill>
                  <a:srgbClr val="FFFF00"/>
                </a:solidFill>
                <a:latin typeface="+mj-lt"/>
              </a:rPr>
              <a:t> Assume that two agents, A and B, both know that A believes whatever A means by “P”</a:t>
            </a:r>
          </a:p>
          <a:p>
            <a:pPr marL="342900" indent="-342900">
              <a:buFont typeface="+mj-lt"/>
              <a:buAutoNum type="arabicPeriod"/>
            </a:pPr>
            <a:r>
              <a:rPr lang="en-US" sz="3200" dirty="0">
                <a:solidFill>
                  <a:srgbClr val="FFFF00"/>
                </a:solidFill>
                <a:latin typeface="+mj-lt"/>
              </a:rPr>
              <a:t> Both agents can, thus, correctly ascribe the belief that P to A</a:t>
            </a:r>
          </a:p>
          <a:p>
            <a:pPr marL="342900" indent="-342900">
              <a:buFont typeface="+mj-lt"/>
              <a:buAutoNum type="arabicPeriod"/>
            </a:pPr>
            <a:r>
              <a:rPr lang="en-US" sz="3200" i="0" dirty="0">
                <a:solidFill>
                  <a:srgbClr val="FFFF00"/>
                </a:solidFill>
                <a:latin typeface="+mj-lt"/>
              </a:rPr>
              <a:t> However, only A’s ascription is first-person authoritative, because only A is authoritative about what P means</a:t>
            </a:r>
          </a:p>
        </p:txBody>
      </p:sp>
    </p:spTree>
    <p:extLst>
      <p:ext uri="{BB962C8B-B14F-4D97-AF65-F5344CB8AC3E}">
        <p14:creationId xmlns:p14="http://schemas.microsoft.com/office/powerpoint/2010/main" val="202008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D13F-AB3F-DB30-DD9F-5A673FA01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E3B38-03C9-29F3-D2EB-D46B61DDE20A}"/>
              </a:ext>
            </a:extLst>
          </p:cNvPr>
          <p:cNvSpPr>
            <a:spLocks noGrp="1"/>
          </p:cNvSpPr>
          <p:nvPr>
            <p:ph type="title"/>
          </p:nvPr>
        </p:nvSpPr>
        <p:spPr>
          <a:xfrm>
            <a:off x="442912" y="1632030"/>
            <a:ext cx="11316056" cy="4520938"/>
          </a:xfrm>
        </p:spPr>
        <p:txBody>
          <a:bodyPr anchor="t">
            <a:normAutofit/>
          </a:bodyPr>
          <a:lstStyle/>
          <a:p>
            <a:pPr algn="ctr"/>
            <a:br>
              <a:rPr lang="en-CA" sz="3200" dirty="0">
                <a:solidFill>
                  <a:srgbClr val="FFFF00"/>
                </a:solidFill>
              </a:rPr>
            </a:br>
            <a:br>
              <a:rPr lang="en-CA" sz="3200" dirty="0">
                <a:solidFill>
                  <a:srgbClr val="FFFF00"/>
                </a:solidFill>
              </a:rPr>
            </a:br>
            <a:r>
              <a:rPr lang="en-CA" sz="3200" dirty="0">
                <a:solidFill>
                  <a:srgbClr val="FFFF00"/>
                </a:solidFill>
              </a:rPr>
              <a:t>Is self-understanding, like first-person authority, explained by semantic authority?</a:t>
            </a:r>
            <a:r>
              <a:rPr lang="en-CA" sz="3200" i="0" dirty="0">
                <a:solidFill>
                  <a:srgbClr val="FFFF00"/>
                </a:solidFill>
              </a:rPr>
              <a:t>*</a:t>
            </a:r>
            <a:br>
              <a:rPr lang="en-CA" sz="3200" i="0" dirty="0">
                <a:solidFill>
                  <a:srgbClr val="FFFF00"/>
                </a:solidFill>
              </a:rPr>
            </a:br>
            <a:endParaRPr lang="en-CA" sz="3200" i="0" dirty="0">
              <a:solidFill>
                <a:srgbClr val="FFFF00"/>
              </a:solidFill>
            </a:endParaRPr>
          </a:p>
        </p:txBody>
      </p:sp>
      <p:sp>
        <p:nvSpPr>
          <p:cNvPr id="8" name="Date Placeholder 7">
            <a:extLst>
              <a:ext uri="{FF2B5EF4-FFF2-40B4-BE49-F238E27FC236}">
                <a16:creationId xmlns:a16="http://schemas.microsoft.com/office/drawing/2014/main" id="{E96207FB-DA22-9A8A-E3F0-306861E8C525}"/>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AB43AC9D-3E45-F606-481D-59BE3D7550BC}"/>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29DEDE05-E870-51B1-115B-306D7223A4E7}"/>
              </a:ext>
            </a:extLst>
          </p:cNvPr>
          <p:cNvSpPr>
            <a:spLocks noGrp="1"/>
          </p:cNvSpPr>
          <p:nvPr>
            <p:ph type="sldNum" sz="quarter" idx="4"/>
          </p:nvPr>
        </p:nvSpPr>
        <p:spPr/>
        <p:txBody>
          <a:bodyPr/>
          <a:lstStyle/>
          <a:p>
            <a:fld id="{0D309695-DEC3-40DA-9DF5-330280C9D0E8}" type="slidenum">
              <a:rPr lang="en-US" smtClean="0"/>
              <a:pPr/>
              <a:t>8</a:t>
            </a:fld>
            <a:endParaRPr lang="en-US" dirty="0"/>
          </a:p>
        </p:txBody>
      </p:sp>
      <p:sp>
        <p:nvSpPr>
          <p:cNvPr id="4" name="Title 1">
            <a:extLst>
              <a:ext uri="{FF2B5EF4-FFF2-40B4-BE49-F238E27FC236}">
                <a16:creationId xmlns:a16="http://schemas.microsoft.com/office/drawing/2014/main" id="{EA6E71C7-BE4B-830D-829C-159A111B8B24}"/>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endParaRPr lang="en-CA" i="0" dirty="0">
              <a:solidFill>
                <a:srgbClr val="FFFF00"/>
              </a:solidFill>
            </a:endParaRPr>
          </a:p>
        </p:txBody>
      </p:sp>
      <p:sp>
        <p:nvSpPr>
          <p:cNvPr id="5" name="TextBox 4">
            <a:extLst>
              <a:ext uri="{FF2B5EF4-FFF2-40B4-BE49-F238E27FC236}">
                <a16:creationId xmlns:a16="http://schemas.microsoft.com/office/drawing/2014/main" id="{42DF2498-BE00-19F2-DC40-B8AEB0DCF220}"/>
              </a:ext>
            </a:extLst>
          </p:cNvPr>
          <p:cNvSpPr txBox="1"/>
          <p:nvPr/>
        </p:nvSpPr>
        <p:spPr>
          <a:xfrm>
            <a:off x="442912" y="3971627"/>
            <a:ext cx="11316056" cy="1077218"/>
          </a:xfrm>
          <a:prstGeom prst="rect">
            <a:avLst/>
          </a:prstGeom>
          <a:noFill/>
        </p:spPr>
        <p:txBody>
          <a:bodyPr wrap="square">
            <a:spAutoFit/>
          </a:bodyPr>
          <a:lstStyle/>
          <a:p>
            <a:r>
              <a:rPr lang="en-CA" sz="3200" dirty="0">
                <a:solidFill>
                  <a:srgbClr val="FFFF00"/>
                </a:solidFill>
                <a:latin typeface="+mj-lt"/>
              </a:rPr>
              <a:t>*</a:t>
            </a:r>
            <a:r>
              <a:rPr lang="en-CA" sz="3200" i="0" dirty="0">
                <a:solidFill>
                  <a:srgbClr val="FFFF00"/>
                </a:solidFill>
                <a:latin typeface="+mj-lt"/>
              </a:rPr>
              <a:t>If so, self-understanding will also turn out to be non-interpretive</a:t>
            </a:r>
            <a:endParaRPr lang="en-CA" sz="3200" dirty="0">
              <a:latin typeface="+mj-lt"/>
            </a:endParaRPr>
          </a:p>
        </p:txBody>
      </p:sp>
    </p:spTree>
    <p:extLst>
      <p:ext uri="{BB962C8B-B14F-4D97-AF65-F5344CB8AC3E}">
        <p14:creationId xmlns:p14="http://schemas.microsoft.com/office/powerpoint/2010/main" val="64499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D63E-8300-FCC7-B643-4B42474C6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AEE2E-819C-B724-736A-D04944E1B75F}"/>
              </a:ext>
            </a:extLst>
          </p:cNvPr>
          <p:cNvSpPr>
            <a:spLocks noGrp="1"/>
          </p:cNvSpPr>
          <p:nvPr>
            <p:ph type="title"/>
          </p:nvPr>
        </p:nvSpPr>
        <p:spPr>
          <a:xfrm>
            <a:off x="0" y="1632030"/>
            <a:ext cx="6035355" cy="4520938"/>
          </a:xfrm>
        </p:spPr>
        <p:txBody>
          <a:bodyPr anchor="t">
            <a:normAutofit fontScale="90000"/>
          </a:bodyPr>
          <a:lstStyle/>
          <a:p>
            <a:pPr algn="ctr"/>
            <a:br>
              <a:rPr lang="en-US" sz="3200" dirty="0">
                <a:solidFill>
                  <a:srgbClr val="FFC000"/>
                </a:solidFill>
              </a:rPr>
            </a:br>
            <a:r>
              <a:rPr lang="en-US" sz="3200" dirty="0">
                <a:solidFill>
                  <a:srgbClr val="FFC000"/>
                </a:solidFill>
              </a:rPr>
              <a:t>“…the agent herself…is not in a position to wonder whether she is generally using her own words to apply to the right objects and events, since whatever she regularly does apply them to gives her words the meaning they have.”</a:t>
            </a:r>
            <a:br>
              <a:rPr lang="en-US" sz="3200" i="0" dirty="0">
                <a:solidFill>
                  <a:srgbClr val="FFFF00"/>
                </a:solidFill>
              </a:rPr>
            </a:br>
            <a:br>
              <a:rPr lang="en-US" sz="3200" i="0" dirty="0">
                <a:solidFill>
                  <a:srgbClr val="FFFF00"/>
                </a:solidFill>
              </a:rPr>
            </a:br>
            <a:r>
              <a:rPr lang="en-US" sz="3200" i="0" dirty="0">
                <a:solidFill>
                  <a:srgbClr val="FFFF00"/>
                </a:solidFill>
              </a:rPr>
              <a:t>(1987: pp. 37-38)</a:t>
            </a:r>
            <a:br>
              <a:rPr lang="en-US" sz="3200" i="0" dirty="0">
                <a:solidFill>
                  <a:srgbClr val="FFFF00"/>
                </a:solidFill>
              </a:rPr>
            </a:br>
            <a:br>
              <a:rPr lang="en-US" sz="3200" i="0" dirty="0">
                <a:solidFill>
                  <a:srgbClr val="FFFF00"/>
                </a:solidFill>
              </a:rPr>
            </a:br>
            <a:endParaRPr lang="en-CA" sz="3200" i="0" dirty="0">
              <a:solidFill>
                <a:srgbClr val="FFFF00"/>
              </a:solidFill>
            </a:endParaRPr>
          </a:p>
        </p:txBody>
      </p:sp>
      <p:sp>
        <p:nvSpPr>
          <p:cNvPr id="8" name="Date Placeholder 7">
            <a:extLst>
              <a:ext uri="{FF2B5EF4-FFF2-40B4-BE49-F238E27FC236}">
                <a16:creationId xmlns:a16="http://schemas.microsoft.com/office/drawing/2014/main" id="{F26EDC88-96BE-1554-689E-F006DAD547A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42978C1B-1D7F-66B2-E61C-F79F95DAB251}"/>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BA7B337B-3E2C-6EE7-2B86-56BBD8BDEF97}"/>
              </a:ext>
            </a:extLst>
          </p:cNvPr>
          <p:cNvSpPr>
            <a:spLocks noGrp="1"/>
          </p:cNvSpPr>
          <p:nvPr>
            <p:ph type="sldNum" sz="quarter" idx="4"/>
          </p:nvPr>
        </p:nvSpPr>
        <p:spPr/>
        <p:txBody>
          <a:bodyPr/>
          <a:lstStyle/>
          <a:p>
            <a:fld id="{0D309695-DEC3-40DA-9DF5-330280C9D0E8}" type="slidenum">
              <a:rPr lang="en-US" smtClean="0"/>
              <a:pPr/>
              <a:t>9</a:t>
            </a:fld>
            <a:endParaRPr lang="en-US" dirty="0"/>
          </a:p>
        </p:txBody>
      </p:sp>
      <p:sp>
        <p:nvSpPr>
          <p:cNvPr id="4" name="Title 1">
            <a:extLst>
              <a:ext uri="{FF2B5EF4-FFF2-40B4-BE49-F238E27FC236}">
                <a16:creationId xmlns:a16="http://schemas.microsoft.com/office/drawing/2014/main" id="{DBA1BB9F-02E7-FC29-38F5-460E7761B5ED}"/>
              </a:ext>
            </a:extLst>
          </p:cNvPr>
          <p:cNvSpPr txBox="1">
            <a:spLocks/>
          </p:cNvSpPr>
          <p:nvPr/>
        </p:nvSpPr>
        <p:spPr>
          <a:xfrm>
            <a:off x="442912" y="516006"/>
            <a:ext cx="11316056" cy="1026572"/>
          </a:xfrm>
          <a:prstGeom prst="rect">
            <a:avLst/>
          </a:prstGeom>
        </p:spPr>
        <p:txBody>
          <a:bodyPr vert="horz" lIns="0" tIns="0" rIns="0" bIns="0" rtlCol="0" anchor="ctr">
            <a:normAutofit fontScale="925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Semantic Authority vs. Self-Understanding</a:t>
            </a:r>
          </a:p>
        </p:txBody>
      </p:sp>
      <p:sp>
        <p:nvSpPr>
          <p:cNvPr id="3" name="Title 1">
            <a:extLst>
              <a:ext uri="{FF2B5EF4-FFF2-40B4-BE49-F238E27FC236}">
                <a16:creationId xmlns:a16="http://schemas.microsoft.com/office/drawing/2014/main" id="{CFA1938E-D4DD-A6A2-B628-D8E59E548748}"/>
              </a:ext>
            </a:extLst>
          </p:cNvPr>
          <p:cNvSpPr txBox="1">
            <a:spLocks/>
          </p:cNvSpPr>
          <p:nvPr/>
        </p:nvSpPr>
        <p:spPr>
          <a:xfrm>
            <a:off x="6096000" y="1542578"/>
            <a:ext cx="6035355" cy="4520938"/>
          </a:xfrm>
          <a:prstGeom prst="rect">
            <a:avLst/>
          </a:prstGeom>
        </p:spPr>
        <p:txBody>
          <a:bodyPr vert="horz" lIns="0" tIns="0" rIns="0" bIns="0" rtlCol="0" anchor="t">
            <a:normAutofit fontScale="67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marL="457200" indent="-457200">
              <a:buFont typeface="Arial" panose="020B0604020202020204" pitchFamily="34" charset="0"/>
              <a:buChar char="•"/>
            </a:pPr>
            <a:endParaRPr lang="en-CA" sz="3200" i="0" dirty="0">
              <a:solidFill>
                <a:srgbClr val="FFFF00"/>
              </a:solidFill>
            </a:endParaRPr>
          </a:p>
          <a:p>
            <a:endParaRPr lang="en-CA" sz="3200" i="0" dirty="0">
              <a:solidFill>
                <a:srgbClr val="FFFF00"/>
              </a:solidFill>
            </a:endParaRPr>
          </a:p>
          <a:p>
            <a:pPr marL="457200" indent="-457200">
              <a:buFont typeface="Arial" panose="020B0604020202020204" pitchFamily="34" charset="0"/>
              <a:buChar char="•"/>
            </a:pPr>
            <a:r>
              <a:rPr lang="en-CA" sz="3200" i="0" dirty="0">
                <a:solidFill>
                  <a:srgbClr val="FFFF00"/>
                </a:solidFill>
              </a:rPr>
              <a:t>Semantic authority does not (immediately) explain self-ascriptive authority</a:t>
            </a:r>
          </a:p>
          <a:p>
            <a:pPr marL="914400" lvl="1" indent="-457200">
              <a:buFont typeface="Arial" panose="020B0604020202020204" pitchFamily="34" charset="0"/>
              <a:buChar char="•"/>
            </a:pPr>
            <a:r>
              <a:rPr lang="en-CA" sz="3100" dirty="0">
                <a:solidFill>
                  <a:srgbClr val="FFFF00"/>
                </a:solidFill>
                <a:latin typeface="+mj-lt"/>
              </a:rPr>
              <a:t>But self-understanding requires self-ascription</a:t>
            </a:r>
            <a:endParaRPr lang="en-CA" sz="700" i="0" dirty="0">
              <a:solidFill>
                <a:srgbClr val="FFFF00"/>
              </a:solidFill>
              <a:latin typeface="+mj-lt"/>
            </a:endParaRPr>
          </a:p>
          <a:p>
            <a:pPr marL="457200" indent="-457200">
              <a:buFont typeface="Arial" panose="020B0604020202020204" pitchFamily="34" charset="0"/>
              <a:buChar char="•"/>
            </a:pPr>
            <a:endParaRPr lang="en-CA" sz="3200" i="0" dirty="0">
              <a:solidFill>
                <a:srgbClr val="FFFF00"/>
              </a:solidFill>
            </a:endParaRPr>
          </a:p>
          <a:p>
            <a:pPr marL="457200" indent="-457200">
              <a:buFont typeface="Arial" panose="020B0604020202020204" pitchFamily="34" charset="0"/>
              <a:buChar char="•"/>
            </a:pPr>
            <a:r>
              <a:rPr lang="en-CA" sz="3200" i="0" dirty="0">
                <a:solidFill>
                  <a:srgbClr val="FFFF00"/>
                </a:solidFill>
              </a:rPr>
              <a:t>Explaining semantic authority may not require any appeal to </a:t>
            </a:r>
            <a:r>
              <a:rPr lang="en-CA" sz="3200" i="0" dirty="0" err="1">
                <a:solidFill>
                  <a:srgbClr val="FFFF00"/>
                </a:solidFill>
              </a:rPr>
              <a:t>metarepresentations</a:t>
            </a:r>
            <a:r>
              <a:rPr lang="en-CA" sz="3200" i="0" dirty="0">
                <a:solidFill>
                  <a:srgbClr val="FFFF00"/>
                </a:solidFill>
              </a:rPr>
              <a:t> (cf. Jacobsen 2009)</a:t>
            </a:r>
          </a:p>
          <a:p>
            <a:pPr marL="914400" lvl="1" indent="-457200">
              <a:buFont typeface="Arial" panose="020B0604020202020204" pitchFamily="34" charset="0"/>
              <a:buChar char="•"/>
            </a:pPr>
            <a:r>
              <a:rPr lang="en-CA" sz="3400" dirty="0">
                <a:solidFill>
                  <a:srgbClr val="FFFF00"/>
                </a:solidFill>
                <a:latin typeface="+mj-lt"/>
              </a:rPr>
              <a:t>But self-understanding is a metarepresentational achievement</a:t>
            </a:r>
            <a:endParaRPr lang="en-CA" sz="1900" i="0" dirty="0">
              <a:solidFill>
                <a:srgbClr val="FFFF00"/>
              </a:solidFill>
              <a:latin typeface="+mj-lt"/>
            </a:endParaRPr>
          </a:p>
          <a:p>
            <a:pPr marL="457200" indent="-457200">
              <a:buFont typeface="Arial" panose="020B0604020202020204" pitchFamily="34" charset="0"/>
              <a:buChar char="•"/>
            </a:pPr>
            <a:endParaRPr lang="en-CA" sz="3200" i="0" dirty="0">
              <a:solidFill>
                <a:srgbClr val="FFFF00"/>
              </a:solidFill>
            </a:endParaRPr>
          </a:p>
          <a:p>
            <a:pPr marL="914400" lvl="1" indent="-457200">
              <a:buFont typeface="Arial" panose="020B0604020202020204" pitchFamily="34" charset="0"/>
              <a:buChar char="•"/>
            </a:pPr>
            <a:endParaRPr lang="en-CA" sz="600" dirty="0">
              <a:solidFill>
                <a:srgbClr val="FFFF00"/>
              </a:solidFill>
              <a:latin typeface="+mj-lt"/>
            </a:endParaRPr>
          </a:p>
        </p:txBody>
      </p:sp>
    </p:spTree>
    <p:extLst>
      <p:ext uri="{BB962C8B-B14F-4D97-AF65-F5344CB8AC3E}">
        <p14:creationId xmlns:p14="http://schemas.microsoft.com/office/powerpoint/2010/main" val="523636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EF784-BDB3-F636-C925-D89AE958C582}"/>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0988E3F3-084D-60AF-F489-0C75EE444B9A}"/>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B42127BF-248C-F720-EFBD-7B93696E241F}"/>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58FB753A-C3A3-7FA5-13E7-97767519FE96}"/>
              </a:ext>
            </a:extLst>
          </p:cNvPr>
          <p:cNvSpPr>
            <a:spLocks noGrp="1"/>
          </p:cNvSpPr>
          <p:nvPr>
            <p:ph type="sldNum" sz="quarter" idx="4"/>
          </p:nvPr>
        </p:nvSpPr>
        <p:spPr/>
        <p:txBody>
          <a:bodyPr/>
          <a:lstStyle/>
          <a:p>
            <a:fld id="{0D309695-DEC3-40DA-9DF5-330280C9D0E8}" type="slidenum">
              <a:rPr lang="en-US" smtClean="0"/>
              <a:pPr/>
              <a:t>10</a:t>
            </a:fld>
            <a:endParaRPr lang="en-US" dirty="0"/>
          </a:p>
        </p:txBody>
      </p:sp>
      <p:sp>
        <p:nvSpPr>
          <p:cNvPr id="4" name="Title 1">
            <a:extLst>
              <a:ext uri="{FF2B5EF4-FFF2-40B4-BE49-F238E27FC236}">
                <a16:creationId xmlns:a16="http://schemas.microsoft.com/office/drawing/2014/main" id="{C90C0BF9-CFE1-3B15-316B-8D69018C124A}"/>
              </a:ext>
            </a:extLst>
          </p:cNvPr>
          <p:cNvSpPr txBox="1">
            <a:spLocks/>
          </p:cNvSpPr>
          <p:nvPr/>
        </p:nvSpPr>
        <p:spPr>
          <a:xfrm>
            <a:off x="442912" y="516006"/>
            <a:ext cx="11316056" cy="1026572"/>
          </a:xfrm>
          <a:prstGeom prst="rect">
            <a:avLst/>
          </a:prstGeom>
        </p:spPr>
        <p:txBody>
          <a:bodyPr vert="horz" lIns="0" tIns="0" rIns="0" bIns="0" rtlCol="0" anchor="ctr">
            <a:normAutofit fontScale="92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A Challenge from ‘Non-</a:t>
            </a:r>
            <a:r>
              <a:rPr lang="en-CA" i="0" dirty="0" err="1">
                <a:solidFill>
                  <a:srgbClr val="FFFF00"/>
                </a:solidFill>
              </a:rPr>
              <a:t>Epistemicism</a:t>
            </a:r>
            <a:r>
              <a:rPr lang="en-CA" i="0" dirty="0">
                <a:solidFill>
                  <a:srgbClr val="FFFF00"/>
                </a:solidFill>
              </a:rPr>
              <a:t>’ About Attitude Self-Ascriptions</a:t>
            </a:r>
          </a:p>
        </p:txBody>
      </p:sp>
      <p:sp>
        <p:nvSpPr>
          <p:cNvPr id="6" name="TextBox 5">
            <a:extLst>
              <a:ext uri="{FF2B5EF4-FFF2-40B4-BE49-F238E27FC236}">
                <a16:creationId xmlns:a16="http://schemas.microsoft.com/office/drawing/2014/main" id="{ABBFE303-7D80-AEA4-E288-029393E2CE0D}"/>
              </a:ext>
            </a:extLst>
          </p:cNvPr>
          <p:cNvSpPr txBox="1"/>
          <p:nvPr/>
        </p:nvSpPr>
        <p:spPr>
          <a:xfrm>
            <a:off x="442912" y="2189559"/>
            <a:ext cx="11295890" cy="3539430"/>
          </a:xfrm>
          <a:prstGeom prst="rect">
            <a:avLst/>
          </a:prstGeom>
          <a:noFill/>
        </p:spPr>
        <p:txBody>
          <a:bodyPr wrap="square" rtlCol="0">
            <a:spAutoFit/>
          </a:bodyPr>
          <a:lstStyle/>
          <a:p>
            <a:pPr algn="ctr"/>
            <a:r>
              <a:rPr lang="en-CA" sz="2800" dirty="0">
                <a:solidFill>
                  <a:srgbClr val="FFC000"/>
                </a:solidFill>
                <a:latin typeface="+mj-lt"/>
              </a:rPr>
              <a:t>“</a:t>
            </a:r>
            <a:r>
              <a:rPr lang="en-US" sz="2800" dirty="0">
                <a:solidFill>
                  <a:srgbClr val="FFC000"/>
                </a:solidFill>
                <a:latin typeface="+mj-lt"/>
              </a:rPr>
              <a:t>when I issue a mental self-ascription such as ‘I feel angry’ ‘in the avowing mode’ (as opposed to on the basis of self-interpretation, therapy, or what have you), I do not regard myself as being justified or unjustified in thinking that it’s anger I feel. The distinctive perspective of an avowing person, I would say, is not an epistemic perspective at all.”</a:t>
            </a:r>
          </a:p>
          <a:p>
            <a:pPr algn="ctr"/>
            <a:endParaRPr lang="en-US" sz="2800" dirty="0">
              <a:solidFill>
                <a:srgbClr val="FFFF00"/>
              </a:solidFill>
              <a:latin typeface="+mj-lt"/>
            </a:endParaRPr>
          </a:p>
          <a:p>
            <a:pPr algn="ctr"/>
            <a:r>
              <a:rPr lang="en-US" sz="2800" dirty="0">
                <a:solidFill>
                  <a:srgbClr val="FFFF00"/>
                </a:solidFill>
                <a:latin typeface="+mj-lt"/>
              </a:rPr>
              <a:t>(Bar-On 2010: 51)</a:t>
            </a:r>
            <a:endParaRPr lang="en-CA" sz="2800" dirty="0">
              <a:solidFill>
                <a:srgbClr val="FFFF00"/>
              </a:solidFill>
              <a:latin typeface="+mj-lt"/>
            </a:endParaRPr>
          </a:p>
        </p:txBody>
      </p:sp>
    </p:spTree>
    <p:extLst>
      <p:ext uri="{BB962C8B-B14F-4D97-AF65-F5344CB8AC3E}">
        <p14:creationId xmlns:p14="http://schemas.microsoft.com/office/powerpoint/2010/main" val="248605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F80A1-3509-2D3D-CABD-BE9BADEA62AB}"/>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44C01D95-CDC3-D247-BDB8-D2ECADBB9082}"/>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7E1336D0-E5A3-8391-F9FB-A64CF489D79F}"/>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5A210AE4-D08D-22BA-3A08-999241C4B7B6}"/>
              </a:ext>
            </a:extLst>
          </p:cNvPr>
          <p:cNvSpPr>
            <a:spLocks noGrp="1"/>
          </p:cNvSpPr>
          <p:nvPr>
            <p:ph type="sldNum" sz="quarter" idx="4"/>
          </p:nvPr>
        </p:nvSpPr>
        <p:spPr/>
        <p:txBody>
          <a:bodyPr/>
          <a:lstStyle/>
          <a:p>
            <a:fld id="{0D309695-DEC3-40DA-9DF5-330280C9D0E8}" type="slidenum">
              <a:rPr lang="en-US" smtClean="0"/>
              <a:pPr/>
              <a:t>11</a:t>
            </a:fld>
            <a:endParaRPr lang="en-US" dirty="0"/>
          </a:p>
        </p:txBody>
      </p:sp>
      <p:sp>
        <p:nvSpPr>
          <p:cNvPr id="4" name="Title 1">
            <a:extLst>
              <a:ext uri="{FF2B5EF4-FFF2-40B4-BE49-F238E27FC236}">
                <a16:creationId xmlns:a16="http://schemas.microsoft.com/office/drawing/2014/main" id="{736C7132-73BF-4C72-CA25-AFE110185376}"/>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An Argument Against Non-</a:t>
            </a:r>
            <a:r>
              <a:rPr lang="en-CA" i="0" dirty="0" err="1">
                <a:solidFill>
                  <a:srgbClr val="FFFF00"/>
                </a:solidFill>
              </a:rPr>
              <a:t>Epistemicism</a:t>
            </a:r>
            <a:endParaRPr lang="en-CA" i="0" dirty="0">
              <a:solidFill>
                <a:srgbClr val="FFFF00"/>
              </a:solidFill>
            </a:endParaRPr>
          </a:p>
        </p:txBody>
      </p:sp>
      <p:sp>
        <p:nvSpPr>
          <p:cNvPr id="6" name="TextBox 5">
            <a:extLst>
              <a:ext uri="{FF2B5EF4-FFF2-40B4-BE49-F238E27FC236}">
                <a16:creationId xmlns:a16="http://schemas.microsoft.com/office/drawing/2014/main" id="{1E6A9828-278C-E790-8031-1C5A6691E940}"/>
              </a:ext>
            </a:extLst>
          </p:cNvPr>
          <p:cNvSpPr txBox="1"/>
          <p:nvPr/>
        </p:nvSpPr>
        <p:spPr>
          <a:xfrm>
            <a:off x="0" y="1769809"/>
            <a:ext cx="12192000" cy="3693319"/>
          </a:xfrm>
          <a:prstGeom prst="rect">
            <a:avLst/>
          </a:prstGeom>
          <a:noFill/>
        </p:spPr>
        <p:txBody>
          <a:bodyPr wrap="square" rtlCol="0">
            <a:spAutoFit/>
          </a:bodyPr>
          <a:lstStyle/>
          <a:p>
            <a:pPr marL="571500" indent="-571500">
              <a:buFont typeface="+mj-lt"/>
              <a:buAutoNum type="arabicPeriod"/>
            </a:pPr>
            <a:r>
              <a:rPr lang="en-CA" sz="2600" dirty="0">
                <a:solidFill>
                  <a:srgbClr val="FFFF00"/>
                </a:solidFill>
                <a:latin typeface="+mj-lt"/>
              </a:rPr>
              <a:t>Even if avowing does not </a:t>
            </a:r>
            <a:r>
              <a:rPr lang="en-CA" sz="2600" i="1" dirty="0">
                <a:solidFill>
                  <a:srgbClr val="FFFF00"/>
                </a:solidFill>
                <a:latin typeface="+mj-lt"/>
              </a:rPr>
              <a:t>require </a:t>
            </a:r>
            <a:r>
              <a:rPr lang="en-CA" sz="2600" dirty="0">
                <a:solidFill>
                  <a:srgbClr val="FFFF00"/>
                </a:solidFill>
                <a:latin typeface="+mj-lt"/>
              </a:rPr>
              <a:t>taking an epistemic perspective on one’s mental state,</a:t>
            </a:r>
            <a:r>
              <a:rPr lang="en-CA" sz="2600" i="1" dirty="0">
                <a:solidFill>
                  <a:srgbClr val="FFFF00"/>
                </a:solidFill>
                <a:latin typeface="+mj-lt"/>
              </a:rPr>
              <a:t> </a:t>
            </a:r>
            <a:r>
              <a:rPr lang="en-CA" sz="2600" dirty="0">
                <a:solidFill>
                  <a:srgbClr val="FFFF00"/>
                </a:solidFill>
                <a:latin typeface="+mj-lt"/>
              </a:rPr>
              <a:t>one can generally be led to take up that perspective</a:t>
            </a:r>
          </a:p>
          <a:p>
            <a:pPr marL="1485900" lvl="2" indent="-571500">
              <a:buFont typeface="Arial" panose="020B0604020202020204" pitchFamily="34" charset="0"/>
              <a:buChar char="•"/>
            </a:pPr>
            <a:r>
              <a:rPr lang="en-CA" sz="2600" dirty="0">
                <a:solidFill>
                  <a:srgbClr val="FFFF00"/>
                </a:solidFill>
                <a:latin typeface="+mj-lt"/>
              </a:rPr>
              <a:t>E.g., I avow believing P, and someone asks “are you sure?”</a:t>
            </a:r>
          </a:p>
          <a:p>
            <a:pPr marL="571500" indent="-571500">
              <a:buFont typeface="+mj-lt"/>
              <a:buAutoNum type="arabicPeriod"/>
            </a:pPr>
            <a:r>
              <a:rPr lang="en-CA" sz="2600" dirty="0">
                <a:solidFill>
                  <a:srgbClr val="FFFF00"/>
                </a:solidFill>
                <a:latin typeface="+mj-lt"/>
              </a:rPr>
              <a:t>In failing to </a:t>
            </a:r>
            <a:r>
              <a:rPr lang="en-CA" sz="2600" i="1" dirty="0">
                <a:solidFill>
                  <a:srgbClr val="FFFF00"/>
                </a:solidFill>
                <a:latin typeface="+mj-lt"/>
              </a:rPr>
              <a:t>understand </a:t>
            </a:r>
            <a:r>
              <a:rPr lang="en-CA" sz="2600" dirty="0">
                <a:solidFill>
                  <a:srgbClr val="FFFF00"/>
                </a:solidFill>
                <a:latin typeface="+mj-lt"/>
              </a:rPr>
              <a:t>our avowed attitudes in such cases, doubting them is prima facie reasonable </a:t>
            </a:r>
            <a:endParaRPr lang="en-CA" sz="2600" i="1" dirty="0">
              <a:solidFill>
                <a:srgbClr val="FFFF00"/>
              </a:solidFill>
              <a:latin typeface="+mj-lt"/>
            </a:endParaRPr>
          </a:p>
          <a:p>
            <a:pPr marL="571500" indent="-571500">
              <a:buFont typeface="+mj-lt"/>
              <a:buAutoNum type="arabicPeriod"/>
            </a:pPr>
            <a:r>
              <a:rPr lang="en-CA" sz="2600" dirty="0">
                <a:solidFill>
                  <a:srgbClr val="FFFF00"/>
                </a:solidFill>
                <a:latin typeface="+mj-lt"/>
              </a:rPr>
              <a:t>Doubting one’s avowals can undermine one’s FPA with respect to them</a:t>
            </a:r>
          </a:p>
          <a:p>
            <a:pPr marL="571500" indent="-571500">
              <a:buFont typeface="+mj-lt"/>
              <a:buAutoNum type="arabicPeriod"/>
            </a:pPr>
            <a:r>
              <a:rPr lang="en-CA" sz="2600" dirty="0">
                <a:solidFill>
                  <a:srgbClr val="FFFF00"/>
                </a:solidFill>
                <a:latin typeface="+mj-lt"/>
              </a:rPr>
              <a:t>Therefore, self-understanding explains the</a:t>
            </a:r>
            <a:r>
              <a:rPr lang="en-CA" sz="2600" i="1" dirty="0">
                <a:solidFill>
                  <a:srgbClr val="FFFF00"/>
                </a:solidFill>
                <a:latin typeface="+mj-lt"/>
              </a:rPr>
              <a:t> non-fragility </a:t>
            </a:r>
            <a:r>
              <a:rPr lang="en-CA" sz="2600" dirty="0">
                <a:solidFill>
                  <a:srgbClr val="FFFF00"/>
                </a:solidFill>
                <a:latin typeface="+mj-lt"/>
              </a:rPr>
              <a:t>of FPA</a:t>
            </a:r>
          </a:p>
          <a:p>
            <a:pPr marL="1485900" lvl="2" indent="-571500">
              <a:buFont typeface="Arial" panose="020B0604020202020204" pitchFamily="34" charset="0"/>
              <a:buChar char="•"/>
            </a:pPr>
            <a:r>
              <a:rPr lang="en-CA" sz="2600" dirty="0">
                <a:solidFill>
                  <a:srgbClr val="FFFF00"/>
                </a:solidFill>
                <a:latin typeface="+mj-lt"/>
              </a:rPr>
              <a:t>E.g., I avow believing P, and someone asks “are you sure?”…I then proceed to </a:t>
            </a:r>
            <a:r>
              <a:rPr lang="en-CA" sz="2600" i="1" dirty="0">
                <a:solidFill>
                  <a:srgbClr val="FFFF00"/>
                </a:solidFill>
                <a:latin typeface="+mj-lt"/>
              </a:rPr>
              <a:t>defend P</a:t>
            </a:r>
            <a:r>
              <a:rPr lang="en-CA" sz="2600" dirty="0">
                <a:solidFill>
                  <a:srgbClr val="FFFF00"/>
                </a:solidFill>
                <a:latin typeface="+mj-lt"/>
              </a:rPr>
              <a:t>…</a:t>
            </a:r>
          </a:p>
        </p:txBody>
      </p:sp>
    </p:spTree>
    <p:extLst>
      <p:ext uri="{BB962C8B-B14F-4D97-AF65-F5344CB8AC3E}">
        <p14:creationId xmlns:p14="http://schemas.microsoft.com/office/powerpoint/2010/main" val="67391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95D75-0965-3876-4A76-40E1F6AE857D}"/>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15A89B29-BB40-4393-86D3-1155DE86EF0C}"/>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84C69622-E420-6DC7-79E2-BE34627B64FE}"/>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E737A965-3925-17B8-A851-540472610DD3}"/>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
        <p:nvSpPr>
          <p:cNvPr id="6" name="TextBox 5">
            <a:extLst>
              <a:ext uri="{FF2B5EF4-FFF2-40B4-BE49-F238E27FC236}">
                <a16:creationId xmlns:a16="http://schemas.microsoft.com/office/drawing/2014/main" id="{2D11F938-0BB3-86A7-9A59-F8FDA85F4BD3}"/>
              </a:ext>
            </a:extLst>
          </p:cNvPr>
          <p:cNvSpPr txBox="1"/>
          <p:nvPr/>
        </p:nvSpPr>
        <p:spPr>
          <a:xfrm>
            <a:off x="442912" y="1720840"/>
            <a:ext cx="11295890" cy="3323987"/>
          </a:xfrm>
          <a:prstGeom prst="rect">
            <a:avLst/>
          </a:prstGeom>
          <a:noFill/>
        </p:spPr>
        <p:txBody>
          <a:bodyPr wrap="square" rtlCol="0">
            <a:spAutoFit/>
          </a:bodyPr>
          <a:lstStyle/>
          <a:p>
            <a:pPr algn="ctr"/>
            <a:endParaRPr lang="en-CA" sz="3000" i="1" dirty="0">
              <a:solidFill>
                <a:srgbClr val="FFFF00"/>
              </a:solidFill>
              <a:latin typeface="+mj-lt"/>
            </a:endParaRPr>
          </a:p>
          <a:p>
            <a:pPr algn="ctr"/>
            <a:r>
              <a:rPr lang="en-CA" sz="3000" i="1" dirty="0">
                <a:solidFill>
                  <a:srgbClr val="FFFF00"/>
                </a:solidFill>
                <a:latin typeface="+mj-lt"/>
              </a:rPr>
              <a:t>How might non-interpretive self-understanding arise?*</a:t>
            </a:r>
          </a:p>
          <a:p>
            <a:pPr algn="ctr"/>
            <a:endParaRPr lang="en-CA" sz="3000" i="1" dirty="0">
              <a:solidFill>
                <a:srgbClr val="FFFF00"/>
              </a:solidFill>
              <a:latin typeface="+mj-lt"/>
            </a:endParaRPr>
          </a:p>
          <a:p>
            <a:pPr algn="ctr"/>
            <a:r>
              <a:rPr lang="en-CA" sz="3000" dirty="0">
                <a:solidFill>
                  <a:srgbClr val="FFFF00"/>
                </a:solidFill>
                <a:latin typeface="+mj-lt"/>
              </a:rPr>
              <a:t>*It would be odd if self-understanding requires self-interpretation, given that FPA partly consists in not needing to interpret oneself as having the attitudes one avows, and given that self-understanding contributes to FPA</a:t>
            </a:r>
            <a:endParaRPr lang="en-CA" sz="3000" i="1" dirty="0">
              <a:solidFill>
                <a:srgbClr val="FFFF00"/>
              </a:solidFill>
              <a:latin typeface="+mj-lt"/>
            </a:endParaRPr>
          </a:p>
        </p:txBody>
      </p:sp>
    </p:spTree>
    <p:extLst>
      <p:ext uri="{BB962C8B-B14F-4D97-AF65-F5344CB8AC3E}">
        <p14:creationId xmlns:p14="http://schemas.microsoft.com/office/powerpoint/2010/main" val="217462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683D-7FEB-81AD-BC8A-54364D1A80AD}"/>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F1472085-C6E2-B444-56A1-BA147C27A31F}"/>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AD3D1F68-7783-0260-9ACC-5407C2F34FDA}"/>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DFD55DD-387A-89EE-1307-4F9FB24ABB2F}"/>
              </a:ext>
            </a:extLst>
          </p:cNvPr>
          <p:cNvSpPr>
            <a:spLocks noGrp="1"/>
          </p:cNvSpPr>
          <p:nvPr>
            <p:ph type="sldNum" sz="quarter" idx="4"/>
          </p:nvPr>
        </p:nvSpPr>
        <p:spPr/>
        <p:txBody>
          <a:bodyPr/>
          <a:lstStyle/>
          <a:p>
            <a:fld id="{0D309695-DEC3-40DA-9DF5-330280C9D0E8}" type="slidenum">
              <a:rPr lang="en-US" smtClean="0"/>
              <a:pPr/>
              <a:t>13</a:t>
            </a:fld>
            <a:endParaRPr lang="en-US" dirty="0"/>
          </a:p>
        </p:txBody>
      </p:sp>
      <p:sp>
        <p:nvSpPr>
          <p:cNvPr id="4" name="Title 1">
            <a:extLst>
              <a:ext uri="{FF2B5EF4-FFF2-40B4-BE49-F238E27FC236}">
                <a16:creationId xmlns:a16="http://schemas.microsoft.com/office/drawing/2014/main" id="{B40E6E60-3870-E830-8DC1-B71D8F268F26}"/>
              </a:ext>
            </a:extLst>
          </p:cNvPr>
          <p:cNvSpPr txBox="1">
            <a:spLocks/>
          </p:cNvSpPr>
          <p:nvPr/>
        </p:nvSpPr>
        <p:spPr>
          <a:xfrm>
            <a:off x="442912" y="516006"/>
            <a:ext cx="11316056" cy="1026572"/>
          </a:xfrm>
          <a:prstGeom prst="rect">
            <a:avLst/>
          </a:prstGeom>
        </p:spPr>
        <p:txBody>
          <a:bodyPr vert="horz" lIns="0" tIns="0" rIns="0" bIns="0" rtlCol="0" anchor="ctr">
            <a:normAutofit fontScale="92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Quietism About Self-Knowledge (and Self-Understanding?)</a:t>
            </a:r>
          </a:p>
        </p:txBody>
      </p:sp>
      <p:sp>
        <p:nvSpPr>
          <p:cNvPr id="6" name="TextBox 5">
            <a:extLst>
              <a:ext uri="{FF2B5EF4-FFF2-40B4-BE49-F238E27FC236}">
                <a16:creationId xmlns:a16="http://schemas.microsoft.com/office/drawing/2014/main" id="{E7220786-2AF8-3170-EF3D-1BED9953BD94}"/>
              </a:ext>
            </a:extLst>
          </p:cNvPr>
          <p:cNvSpPr txBox="1"/>
          <p:nvPr/>
        </p:nvSpPr>
        <p:spPr>
          <a:xfrm>
            <a:off x="442912" y="1862142"/>
            <a:ext cx="11295890" cy="4031873"/>
          </a:xfrm>
          <a:prstGeom prst="rect">
            <a:avLst/>
          </a:prstGeom>
          <a:noFill/>
        </p:spPr>
        <p:txBody>
          <a:bodyPr wrap="square" rtlCol="0">
            <a:spAutoFit/>
          </a:bodyPr>
          <a:lstStyle/>
          <a:p>
            <a:pPr algn="ctr"/>
            <a:endParaRPr lang="en-US" sz="3200" dirty="0">
              <a:solidFill>
                <a:srgbClr val="FFC000"/>
              </a:solidFill>
              <a:latin typeface="+mj-lt"/>
            </a:endParaRPr>
          </a:p>
          <a:p>
            <a:pPr algn="ctr"/>
            <a:r>
              <a:rPr lang="en-US" sz="3200" dirty="0">
                <a:solidFill>
                  <a:srgbClr val="FFC000"/>
                </a:solidFill>
                <a:latin typeface="+mj-lt"/>
              </a:rPr>
              <a:t>“…I normally know what I think without seeking or needing evidence, and without interpretation. But how…do I know it? What kind of answer could there be? In this respect, anyway, Wittgenstein was right: “The language game simply is the way it is.” </a:t>
            </a:r>
          </a:p>
          <a:p>
            <a:pPr algn="ctr"/>
            <a:endParaRPr lang="en-US" sz="3200" dirty="0">
              <a:solidFill>
                <a:srgbClr val="FFFF00"/>
              </a:solidFill>
              <a:latin typeface="+mj-lt"/>
            </a:endParaRPr>
          </a:p>
          <a:p>
            <a:pPr algn="ctr"/>
            <a:r>
              <a:rPr lang="en-US" sz="3200" dirty="0">
                <a:solidFill>
                  <a:srgbClr val="FFFF00"/>
                </a:solidFill>
                <a:latin typeface="+mj-lt"/>
              </a:rPr>
              <a:t>(2001: 301)</a:t>
            </a:r>
            <a:endParaRPr lang="en-CA" sz="3200" dirty="0">
              <a:solidFill>
                <a:srgbClr val="FFFF00"/>
              </a:solidFill>
              <a:latin typeface="+mj-lt"/>
            </a:endParaRPr>
          </a:p>
        </p:txBody>
      </p:sp>
    </p:spTree>
    <p:extLst>
      <p:ext uri="{BB962C8B-B14F-4D97-AF65-F5344CB8AC3E}">
        <p14:creationId xmlns:p14="http://schemas.microsoft.com/office/powerpoint/2010/main" val="162715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fade">
                                      <p:cBhvr>
                                        <p:cTn id="1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528B5-0F4C-9421-6045-A6810328A983}"/>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6FAB5615-9622-EFF1-B107-5282AD20ACB4}"/>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04D9B7E-DAC3-3F95-0197-F1C22366C4A1}"/>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5D0091A2-C57D-1FCC-B4D3-56E16648CB3E}"/>
              </a:ext>
            </a:extLst>
          </p:cNvPr>
          <p:cNvSpPr>
            <a:spLocks noGrp="1"/>
          </p:cNvSpPr>
          <p:nvPr>
            <p:ph type="sldNum" sz="quarter" idx="4"/>
          </p:nvPr>
        </p:nvSpPr>
        <p:spPr/>
        <p:txBody>
          <a:bodyPr/>
          <a:lstStyle/>
          <a:p>
            <a:fld id="{0D309695-DEC3-40DA-9DF5-330280C9D0E8}" type="slidenum">
              <a:rPr lang="en-US" smtClean="0"/>
              <a:pPr/>
              <a:t>14</a:t>
            </a:fld>
            <a:endParaRPr lang="en-US" dirty="0"/>
          </a:p>
        </p:txBody>
      </p:sp>
      <p:sp>
        <p:nvSpPr>
          <p:cNvPr id="4" name="Title 1">
            <a:extLst>
              <a:ext uri="{FF2B5EF4-FFF2-40B4-BE49-F238E27FC236}">
                <a16:creationId xmlns:a16="http://schemas.microsoft.com/office/drawing/2014/main" id="{F7DDCC73-616E-F411-EC4F-5D56225AF15C}"/>
              </a:ext>
            </a:extLst>
          </p:cNvPr>
          <p:cNvSpPr txBox="1">
            <a:spLocks/>
          </p:cNvSpPr>
          <p:nvPr/>
        </p:nvSpPr>
        <p:spPr>
          <a:xfrm>
            <a:off x="442912" y="516006"/>
            <a:ext cx="11316056" cy="1026572"/>
          </a:xfrm>
          <a:prstGeom prst="rect">
            <a:avLst/>
          </a:prstGeom>
        </p:spPr>
        <p:txBody>
          <a:bodyPr vert="horz" lIns="0" tIns="0" rIns="0" bIns="0" rtlCol="0" anchor="ctr">
            <a:normAutofit fontScale="92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A Soft Problem for Empiricism About Self-Understanding</a:t>
            </a:r>
          </a:p>
        </p:txBody>
      </p:sp>
      <p:sp>
        <p:nvSpPr>
          <p:cNvPr id="5" name="TextBox 4">
            <a:extLst>
              <a:ext uri="{FF2B5EF4-FFF2-40B4-BE49-F238E27FC236}">
                <a16:creationId xmlns:a16="http://schemas.microsoft.com/office/drawing/2014/main" id="{392A3DCD-2B0A-D001-B1A1-B49F2AB166D7}"/>
              </a:ext>
            </a:extLst>
          </p:cNvPr>
          <p:cNvSpPr txBox="1"/>
          <p:nvPr/>
        </p:nvSpPr>
        <p:spPr>
          <a:xfrm>
            <a:off x="442912" y="1929254"/>
            <a:ext cx="11295890" cy="4154984"/>
          </a:xfrm>
          <a:prstGeom prst="rect">
            <a:avLst/>
          </a:prstGeom>
          <a:noFill/>
        </p:spPr>
        <p:txBody>
          <a:bodyPr wrap="square" rtlCol="0">
            <a:spAutoFit/>
          </a:bodyPr>
          <a:lstStyle/>
          <a:p>
            <a:r>
              <a:rPr lang="en-CA" sz="2400" b="1" dirty="0">
                <a:solidFill>
                  <a:srgbClr val="FFFF00"/>
                </a:solidFill>
                <a:latin typeface="+mj-lt"/>
              </a:rPr>
              <a:t>Empiricism about self-knowledge</a:t>
            </a:r>
            <a:r>
              <a:rPr lang="en-CA" sz="2400" dirty="0">
                <a:solidFill>
                  <a:srgbClr val="FFFF00"/>
                </a:solidFill>
                <a:latin typeface="+mj-lt"/>
              </a:rPr>
              <a:t>: one can non-inferentially know one’s attitudes via inner-sense (cf. Armstrong 1968; Lycan 1996; Nichols &amp; Stich 2003), acquaintance (Gertler 2012; </a:t>
            </a:r>
            <a:r>
              <a:rPr lang="en-CA" sz="2400" dirty="0" err="1">
                <a:solidFill>
                  <a:srgbClr val="FFFF00"/>
                </a:solidFill>
                <a:latin typeface="+mj-lt"/>
              </a:rPr>
              <a:t>Giustina</a:t>
            </a:r>
            <a:r>
              <a:rPr lang="en-CA" sz="2400" dirty="0">
                <a:solidFill>
                  <a:srgbClr val="FFFF00"/>
                </a:solidFill>
                <a:latin typeface="+mj-lt"/>
              </a:rPr>
              <a:t> 2021), or other broadly ‘detectivist’ methods (cf. Finkelstein 2003)</a:t>
            </a:r>
            <a:endParaRPr lang="en-CA" sz="2400" b="1" dirty="0">
              <a:solidFill>
                <a:srgbClr val="FFFF00"/>
              </a:solidFill>
              <a:latin typeface="+mj-lt"/>
            </a:endParaRPr>
          </a:p>
          <a:p>
            <a:endParaRPr lang="en-CA" sz="2400" b="1" dirty="0">
              <a:solidFill>
                <a:srgbClr val="FFFF00"/>
              </a:solidFill>
              <a:latin typeface="+mj-lt"/>
            </a:endParaRPr>
          </a:p>
          <a:p>
            <a:pPr lvl="1"/>
            <a:r>
              <a:rPr lang="en-CA" sz="2400" b="1" dirty="0">
                <a:solidFill>
                  <a:srgbClr val="FFFF00"/>
                </a:solidFill>
                <a:latin typeface="+mj-lt"/>
              </a:rPr>
              <a:t>Problem</a:t>
            </a:r>
            <a:r>
              <a:rPr lang="en-CA" sz="2400" dirty="0">
                <a:solidFill>
                  <a:srgbClr val="FFFF00"/>
                </a:solidFill>
                <a:latin typeface="+mj-lt"/>
              </a:rPr>
              <a:t>: self-knowledge via self-detection is insufficient for self-understanding (Moran 2001; Boyle 2011, 2024; Doyle 2024; </a:t>
            </a:r>
            <a:r>
              <a:rPr lang="en-CA" sz="2400" dirty="0" err="1">
                <a:solidFill>
                  <a:srgbClr val="FFFF00"/>
                </a:solidFill>
                <a:latin typeface="+mj-lt"/>
              </a:rPr>
              <a:t>Kloosterboer</a:t>
            </a:r>
            <a:r>
              <a:rPr lang="en-CA" sz="2400" dirty="0">
                <a:solidFill>
                  <a:srgbClr val="FFFF00"/>
                </a:solidFill>
                <a:latin typeface="+mj-lt"/>
              </a:rPr>
              <a:t> 2024)</a:t>
            </a:r>
          </a:p>
          <a:p>
            <a:endParaRPr lang="en-CA" sz="2400" dirty="0">
              <a:solidFill>
                <a:srgbClr val="FFFF00"/>
              </a:solidFill>
              <a:latin typeface="+mj-lt"/>
            </a:endParaRPr>
          </a:p>
          <a:p>
            <a:pPr lvl="2"/>
            <a:r>
              <a:rPr lang="en-CA" sz="2400" b="1" dirty="0">
                <a:solidFill>
                  <a:srgbClr val="FFFF00"/>
                </a:solidFill>
                <a:latin typeface="+mj-lt"/>
              </a:rPr>
              <a:t>Brie Gertler</a:t>
            </a:r>
            <a:r>
              <a:rPr lang="en-CA" sz="2400" dirty="0">
                <a:solidFill>
                  <a:srgbClr val="FFFF00"/>
                </a:solidFill>
                <a:latin typeface="+mj-lt"/>
              </a:rPr>
              <a:t>: empiricist accounts of self-knowledge are compatible with the possibility of self-understanding</a:t>
            </a:r>
            <a:r>
              <a:rPr lang="en-CA" sz="2400" i="1" dirty="0">
                <a:solidFill>
                  <a:srgbClr val="FFFF00"/>
                </a:solidFill>
                <a:latin typeface="+mj-lt"/>
              </a:rPr>
              <a:t> </a:t>
            </a:r>
            <a:r>
              <a:rPr lang="en-CA" sz="2400" dirty="0">
                <a:solidFill>
                  <a:srgbClr val="FFFF00"/>
                </a:solidFill>
                <a:latin typeface="+mj-lt"/>
              </a:rPr>
              <a:t>(2021)</a:t>
            </a:r>
            <a:endParaRPr lang="en-CA" sz="2400" i="1" dirty="0">
              <a:solidFill>
                <a:srgbClr val="FFFF00"/>
              </a:solidFill>
              <a:latin typeface="+mj-lt"/>
            </a:endParaRPr>
          </a:p>
        </p:txBody>
      </p:sp>
    </p:spTree>
    <p:extLst>
      <p:ext uri="{BB962C8B-B14F-4D97-AF65-F5344CB8AC3E}">
        <p14:creationId xmlns:p14="http://schemas.microsoft.com/office/powerpoint/2010/main" val="288531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B225-208B-0E6A-2101-8504ED1DA640}"/>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EE877EC-A2AC-5618-E81B-EA0DC7FE412B}"/>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DC5F6AF9-8D2F-84FE-3156-C05091EB3B98}"/>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39F7A12C-408F-264D-E37C-4BAA5E31550D}"/>
              </a:ext>
            </a:extLst>
          </p:cNvPr>
          <p:cNvSpPr>
            <a:spLocks noGrp="1"/>
          </p:cNvSpPr>
          <p:nvPr>
            <p:ph type="sldNum" sz="quarter" idx="4"/>
          </p:nvPr>
        </p:nvSpPr>
        <p:spPr/>
        <p:txBody>
          <a:bodyPr/>
          <a:lstStyle/>
          <a:p>
            <a:fld id="{0D309695-DEC3-40DA-9DF5-330280C9D0E8}" type="slidenum">
              <a:rPr lang="en-US" smtClean="0"/>
              <a:pPr/>
              <a:t>15</a:t>
            </a:fld>
            <a:endParaRPr lang="en-US" dirty="0"/>
          </a:p>
        </p:txBody>
      </p:sp>
      <p:sp>
        <p:nvSpPr>
          <p:cNvPr id="4" name="Title 1">
            <a:extLst>
              <a:ext uri="{FF2B5EF4-FFF2-40B4-BE49-F238E27FC236}">
                <a16:creationId xmlns:a16="http://schemas.microsoft.com/office/drawing/2014/main" id="{748AB447-D821-D500-2B7E-73F6FCE22C98}"/>
              </a:ext>
            </a:extLst>
          </p:cNvPr>
          <p:cNvSpPr txBox="1">
            <a:spLocks/>
          </p:cNvSpPr>
          <p:nvPr/>
        </p:nvSpPr>
        <p:spPr>
          <a:xfrm>
            <a:off x="442912" y="516006"/>
            <a:ext cx="11316056" cy="1026572"/>
          </a:xfrm>
          <a:prstGeom prst="rect">
            <a:avLst/>
          </a:prstGeom>
        </p:spPr>
        <p:txBody>
          <a:bodyPr vert="horz" lIns="0" tIns="0" rIns="0" bIns="0" rtlCol="0" anchor="ctr">
            <a:normAutofit fontScale="92500" lnSpcReduction="20000"/>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Refining the Soft Problem for Empiricism About Self-Understanding</a:t>
            </a:r>
          </a:p>
        </p:txBody>
      </p:sp>
      <p:sp>
        <p:nvSpPr>
          <p:cNvPr id="6" name="TextBox 5">
            <a:extLst>
              <a:ext uri="{FF2B5EF4-FFF2-40B4-BE49-F238E27FC236}">
                <a16:creationId xmlns:a16="http://schemas.microsoft.com/office/drawing/2014/main" id="{EE071C65-4820-1B9F-8AD9-DA56B226C6AC}"/>
              </a:ext>
            </a:extLst>
          </p:cNvPr>
          <p:cNvSpPr txBox="1"/>
          <p:nvPr/>
        </p:nvSpPr>
        <p:spPr>
          <a:xfrm>
            <a:off x="0" y="1891898"/>
            <a:ext cx="12192000" cy="4324261"/>
          </a:xfrm>
          <a:prstGeom prst="rect">
            <a:avLst/>
          </a:prstGeom>
          <a:noFill/>
        </p:spPr>
        <p:txBody>
          <a:bodyPr wrap="square" rtlCol="0">
            <a:spAutoFit/>
          </a:bodyPr>
          <a:lstStyle/>
          <a:p>
            <a:pPr marL="514350" indent="-514350">
              <a:buFont typeface="+mj-lt"/>
              <a:buAutoNum type="arabicPeriod"/>
            </a:pPr>
            <a:r>
              <a:rPr lang="en-CA" sz="2500" dirty="0">
                <a:solidFill>
                  <a:srgbClr val="FFFF00"/>
                </a:solidFill>
                <a:latin typeface="+mj-lt"/>
              </a:rPr>
              <a:t>Suppose: an agent gains self-knowledge of her belief that P via inner-sense</a:t>
            </a:r>
          </a:p>
          <a:p>
            <a:pPr marL="514350" indent="-514350">
              <a:buFont typeface="+mj-lt"/>
              <a:buAutoNum type="arabicPeriod"/>
            </a:pPr>
            <a:r>
              <a:rPr lang="en-CA" sz="2500" dirty="0">
                <a:solidFill>
                  <a:srgbClr val="FFFF00"/>
                </a:solidFill>
                <a:latin typeface="+mj-lt"/>
              </a:rPr>
              <a:t>The agent avows believing that P</a:t>
            </a:r>
          </a:p>
          <a:p>
            <a:pPr marL="514350" indent="-514350">
              <a:buFont typeface="+mj-lt"/>
              <a:buAutoNum type="arabicPeriod"/>
            </a:pPr>
            <a:r>
              <a:rPr lang="en-CA" sz="2500" dirty="0">
                <a:solidFill>
                  <a:srgbClr val="FFFF00"/>
                </a:solidFill>
                <a:latin typeface="+mj-lt"/>
              </a:rPr>
              <a:t>A listener points out that some of the avower’s other behaviour is in tension with believing that P</a:t>
            </a:r>
          </a:p>
          <a:p>
            <a:pPr marL="514350" indent="-514350">
              <a:buFont typeface="+mj-lt"/>
              <a:buAutoNum type="arabicPeriod"/>
            </a:pPr>
            <a:r>
              <a:rPr lang="en-CA" sz="2500" dirty="0">
                <a:solidFill>
                  <a:srgbClr val="FFFF00"/>
                </a:solidFill>
                <a:latin typeface="+mj-lt"/>
              </a:rPr>
              <a:t>Prior to understanding her belief that P, the avower may become skeptical of her self-knowledge</a:t>
            </a:r>
          </a:p>
          <a:p>
            <a:pPr marL="514350" indent="-514350">
              <a:buFont typeface="+mj-lt"/>
              <a:buAutoNum type="arabicPeriod"/>
            </a:pPr>
            <a:r>
              <a:rPr lang="en-CA" sz="2500" dirty="0">
                <a:solidFill>
                  <a:srgbClr val="FFFF00"/>
                </a:solidFill>
                <a:latin typeface="+mj-lt"/>
              </a:rPr>
              <a:t>In turn, her self-doubt may destroy her self-knowledge; she may cease to hold the relevant self-belief (cf. Nagel 2021)</a:t>
            </a:r>
          </a:p>
          <a:p>
            <a:pPr marL="514350" indent="-514350">
              <a:buFont typeface="+mj-lt"/>
              <a:buAutoNum type="arabicPeriod"/>
            </a:pPr>
            <a:r>
              <a:rPr lang="en-CA" sz="2500" dirty="0">
                <a:solidFill>
                  <a:srgbClr val="FFFF00"/>
                </a:solidFill>
                <a:latin typeface="+mj-lt"/>
              </a:rPr>
              <a:t>In such cases, she won’t go on to (try and) achieve self-understanding</a:t>
            </a:r>
          </a:p>
          <a:p>
            <a:pPr marL="514350" indent="-514350">
              <a:buFont typeface="+mj-lt"/>
              <a:buAutoNum type="arabicPeriod"/>
            </a:pPr>
            <a:r>
              <a:rPr lang="en-CA" sz="2500" dirty="0">
                <a:solidFill>
                  <a:srgbClr val="FFFF00"/>
                </a:solidFill>
                <a:latin typeface="+mj-lt"/>
              </a:rPr>
              <a:t>Empiricist accounts of self-knowledge provide a fraught path to self-understanding</a:t>
            </a:r>
          </a:p>
        </p:txBody>
      </p:sp>
    </p:spTree>
    <p:extLst>
      <p:ext uri="{BB962C8B-B14F-4D97-AF65-F5344CB8AC3E}">
        <p14:creationId xmlns:p14="http://schemas.microsoft.com/office/powerpoint/2010/main" val="367453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73BE-71D4-E19F-704E-6236F6388AF4}"/>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BAB95F6-7460-A3F5-5BD5-29AEA079D98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35D4D6D-F518-6B36-2B39-0B86D4FFD18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A8E50CA-DF33-7D7C-223D-3B8B946A728D}"/>
              </a:ext>
            </a:extLst>
          </p:cNvPr>
          <p:cNvSpPr>
            <a:spLocks noGrp="1"/>
          </p:cNvSpPr>
          <p:nvPr>
            <p:ph type="sldNum" sz="quarter" idx="4"/>
          </p:nvPr>
        </p:nvSpPr>
        <p:spPr/>
        <p:txBody>
          <a:bodyPr/>
          <a:lstStyle/>
          <a:p>
            <a:fld id="{0D309695-DEC3-40DA-9DF5-330280C9D0E8}" type="slidenum">
              <a:rPr lang="en-US" smtClean="0"/>
              <a:pPr/>
              <a:t>16</a:t>
            </a:fld>
            <a:endParaRPr lang="en-US" dirty="0"/>
          </a:p>
        </p:txBody>
      </p:sp>
      <p:sp>
        <p:nvSpPr>
          <p:cNvPr id="6" name="TextBox 5">
            <a:extLst>
              <a:ext uri="{FF2B5EF4-FFF2-40B4-BE49-F238E27FC236}">
                <a16:creationId xmlns:a16="http://schemas.microsoft.com/office/drawing/2014/main" id="{CFCD6F9A-BCA8-20A0-7907-06B29C07CBCB}"/>
              </a:ext>
            </a:extLst>
          </p:cNvPr>
          <p:cNvSpPr txBox="1"/>
          <p:nvPr/>
        </p:nvSpPr>
        <p:spPr>
          <a:xfrm>
            <a:off x="442912" y="1837299"/>
            <a:ext cx="11295890" cy="3416320"/>
          </a:xfrm>
          <a:prstGeom prst="rect">
            <a:avLst/>
          </a:prstGeom>
          <a:noFill/>
        </p:spPr>
        <p:txBody>
          <a:bodyPr wrap="square" rtlCol="0">
            <a:spAutoFit/>
          </a:bodyPr>
          <a:lstStyle/>
          <a:p>
            <a:pPr algn="ctr"/>
            <a:r>
              <a:rPr lang="en-CA" sz="3600" dirty="0">
                <a:solidFill>
                  <a:srgbClr val="FFFF00"/>
                </a:solidFill>
                <a:latin typeface="+mj-lt"/>
              </a:rPr>
              <a:t>Three sketches of self-knowledge </a:t>
            </a:r>
            <a:r>
              <a:rPr lang="en-CA" sz="3600" i="1" dirty="0">
                <a:solidFill>
                  <a:srgbClr val="FFFF00"/>
                </a:solidFill>
                <a:latin typeface="+mj-lt"/>
              </a:rPr>
              <a:t>via self-understanding</a:t>
            </a:r>
            <a:endParaRPr lang="en-CA" sz="3600" dirty="0">
              <a:solidFill>
                <a:srgbClr val="FFFF00"/>
              </a:solidFill>
              <a:latin typeface="+mj-lt"/>
            </a:endParaRPr>
          </a:p>
          <a:p>
            <a:pPr algn="ctr"/>
            <a:endParaRPr lang="en-CA" sz="3600" dirty="0">
              <a:solidFill>
                <a:srgbClr val="FFFF00"/>
              </a:solidFill>
              <a:latin typeface="+mj-lt"/>
            </a:endParaRPr>
          </a:p>
          <a:p>
            <a:pPr marL="742950" indent="-742950" algn="ctr">
              <a:buFont typeface="+mj-lt"/>
              <a:buAutoNum type="arabicPeriod"/>
            </a:pPr>
            <a:r>
              <a:rPr lang="en-CA" sz="3600" dirty="0">
                <a:solidFill>
                  <a:srgbClr val="FFFF00"/>
                </a:solidFill>
                <a:latin typeface="+mj-lt"/>
              </a:rPr>
              <a:t>Bottom up (e.g., Moran, Boyle)</a:t>
            </a:r>
          </a:p>
          <a:p>
            <a:pPr marL="742950" indent="-742950" algn="ctr">
              <a:buFont typeface="+mj-lt"/>
              <a:buAutoNum type="arabicPeriod"/>
            </a:pPr>
            <a:r>
              <a:rPr lang="en-CA" sz="3600" dirty="0">
                <a:solidFill>
                  <a:srgbClr val="FFFF00"/>
                </a:solidFill>
                <a:latin typeface="+mj-lt"/>
              </a:rPr>
              <a:t>Top-down (me)</a:t>
            </a:r>
          </a:p>
          <a:p>
            <a:pPr marL="742950" indent="-742950" algn="ctr">
              <a:buFont typeface="+mj-lt"/>
              <a:buAutoNum type="arabicPeriod"/>
            </a:pPr>
            <a:r>
              <a:rPr lang="en-CA" sz="3600" dirty="0">
                <a:solidFill>
                  <a:srgbClr val="FFFF00"/>
                </a:solidFill>
                <a:latin typeface="+mj-lt"/>
              </a:rPr>
              <a:t>Bidirectional (Davidson)</a:t>
            </a:r>
          </a:p>
        </p:txBody>
      </p:sp>
    </p:spTree>
    <p:extLst>
      <p:ext uri="{BB962C8B-B14F-4D97-AF65-F5344CB8AC3E}">
        <p14:creationId xmlns:p14="http://schemas.microsoft.com/office/powerpoint/2010/main" val="325749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fade">
                                      <p:cBhvr>
                                        <p:cTn id="10" dur="500"/>
                                        <p:tgtEl>
                                          <p:spTgt spid="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Effect transition="in" filter="fade">
                                      <p:cBhvr>
                                        <p:cTn id="1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C233D55B-4DFD-49DA-BA62-72F3E2D07DFB}"/>
              </a:ext>
            </a:extLst>
          </p:cNvPr>
          <p:cNvSpPr>
            <a:spLocks noGrp="1"/>
          </p:cNvSpPr>
          <p:nvPr>
            <p:ph type="title"/>
          </p:nvPr>
        </p:nvSpPr>
        <p:spPr>
          <a:xfrm>
            <a:off x="440969" y="457261"/>
            <a:ext cx="11316056" cy="1001712"/>
          </a:xfrm>
        </p:spPr>
        <p:txBody>
          <a:bodyPr/>
          <a:lstStyle/>
          <a:p>
            <a:pPr algn="ctr"/>
            <a:r>
              <a:rPr lang="en-US" dirty="0"/>
              <a:t>Thank you!</a:t>
            </a:r>
          </a:p>
        </p:txBody>
      </p:sp>
      <p:sp>
        <p:nvSpPr>
          <p:cNvPr id="2" name="Date Placeholder 1">
            <a:extLst>
              <a:ext uri="{FF2B5EF4-FFF2-40B4-BE49-F238E27FC236}">
                <a16:creationId xmlns:a16="http://schemas.microsoft.com/office/drawing/2014/main" id="{88A745C7-E196-458E-B493-7387298C2D17}"/>
              </a:ext>
            </a:extLst>
          </p:cNvPr>
          <p:cNvSpPr>
            <a:spLocks noGrp="1"/>
          </p:cNvSpPr>
          <p:nvPr>
            <p:ph type="dt" sz="half" idx="2"/>
          </p:nvPr>
        </p:nvSpPr>
        <p:spPr>
          <a:xfrm>
            <a:off x="442912" y="6152968"/>
            <a:ext cx="3457576" cy="502920"/>
          </a:xfrm>
        </p:spPr>
        <p:txBody>
          <a:bodyPr/>
          <a:lstStyle/>
          <a:p>
            <a:r>
              <a:rPr lang="en-US" dirty="0"/>
              <a:t>20/12/2024</a:t>
            </a:r>
          </a:p>
        </p:txBody>
      </p:sp>
      <p:sp>
        <p:nvSpPr>
          <p:cNvPr id="4" name="Footer Placeholder 3">
            <a:extLst>
              <a:ext uri="{FF2B5EF4-FFF2-40B4-BE49-F238E27FC236}">
                <a16:creationId xmlns:a16="http://schemas.microsoft.com/office/drawing/2014/main" id="{C14E1DCF-4630-47E2-B658-E4AADB3DA250}"/>
              </a:ext>
            </a:extLst>
          </p:cNvPr>
          <p:cNvSpPr>
            <a:spLocks noGrp="1"/>
          </p:cNvSpPr>
          <p:nvPr>
            <p:ph type="ftr" sz="quarter" idx="3"/>
          </p:nvPr>
        </p:nvSpPr>
        <p:spPr>
          <a:xfrm>
            <a:off x="4370832" y="6153912"/>
            <a:ext cx="5397056" cy="502920"/>
          </a:xfrm>
        </p:spPr>
        <p:txBody>
          <a:bodyPr/>
          <a:lstStyle/>
          <a:p>
            <a:r>
              <a:rPr lang="en-US" dirty="0"/>
              <a:t>Charitable Interpretation and Self-Understanding</a:t>
            </a:r>
          </a:p>
        </p:txBody>
      </p:sp>
      <p:sp>
        <p:nvSpPr>
          <p:cNvPr id="5" name="Slide Number Placeholder 4">
            <a:extLst>
              <a:ext uri="{FF2B5EF4-FFF2-40B4-BE49-F238E27FC236}">
                <a16:creationId xmlns:a16="http://schemas.microsoft.com/office/drawing/2014/main" id="{E6956C8A-7BD4-4A46-82BA-EAB9CAD4B56A}"/>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17</a:t>
            </a:fld>
            <a:endParaRPr lang="en-US" dirty="0"/>
          </a:p>
        </p:txBody>
      </p:sp>
      <p:pic>
        <p:nvPicPr>
          <p:cNvPr id="15" name="Picture Placeholder 14">
            <a:extLst>
              <a:ext uri="{FF2B5EF4-FFF2-40B4-BE49-F238E27FC236}">
                <a16:creationId xmlns:a16="http://schemas.microsoft.com/office/drawing/2014/main" id="{31B93536-73BF-AE4C-4B12-C520316BE8CF}"/>
              </a:ext>
            </a:extLst>
          </p:cNvPr>
          <p:cNvPicPr>
            <a:picLocks noGrp="1" noChangeAspect="1"/>
          </p:cNvPicPr>
          <p:nvPr>
            <p:ph type="pic" sz="quarter" idx="12"/>
          </p:nvPr>
        </p:nvPicPr>
        <p:blipFill>
          <a:blip r:embed="rId3"/>
          <a:srcRect t="8485" b="8485"/>
          <a:stretch>
            <a:fillRect/>
          </a:stretch>
        </p:blipFill>
        <p:spPr>
          <a:xfrm>
            <a:off x="441325" y="3168713"/>
            <a:ext cx="2698750" cy="2778062"/>
          </a:xfrm>
        </p:spPr>
      </p:pic>
      <p:pic>
        <p:nvPicPr>
          <p:cNvPr id="21" name="Picture Placeholder 20">
            <a:extLst>
              <a:ext uri="{FF2B5EF4-FFF2-40B4-BE49-F238E27FC236}">
                <a16:creationId xmlns:a16="http://schemas.microsoft.com/office/drawing/2014/main" id="{788677C8-38AA-1DB9-2427-2A96044AED22}"/>
              </a:ext>
            </a:extLst>
          </p:cNvPr>
          <p:cNvPicPr>
            <a:picLocks noGrp="1" noChangeAspect="1"/>
          </p:cNvPicPr>
          <p:nvPr>
            <p:ph type="pic" sz="quarter" idx="15"/>
          </p:nvPr>
        </p:nvPicPr>
        <p:blipFill>
          <a:blip r:embed="rId4"/>
          <a:srcRect t="8485" b="8485"/>
          <a:stretch>
            <a:fillRect/>
          </a:stretch>
        </p:blipFill>
        <p:spPr>
          <a:xfrm>
            <a:off x="9058275" y="3168713"/>
            <a:ext cx="2698750" cy="2778062"/>
          </a:xfrm>
        </p:spPr>
      </p:pic>
      <p:pic>
        <p:nvPicPr>
          <p:cNvPr id="32" name="Picture Placeholder 31">
            <a:extLst>
              <a:ext uri="{FF2B5EF4-FFF2-40B4-BE49-F238E27FC236}">
                <a16:creationId xmlns:a16="http://schemas.microsoft.com/office/drawing/2014/main" id="{550EF67E-687C-2B63-F655-0085DE0898F9}"/>
              </a:ext>
            </a:extLst>
          </p:cNvPr>
          <p:cNvPicPr>
            <a:picLocks noGrp="1" noChangeAspect="1"/>
          </p:cNvPicPr>
          <p:nvPr>
            <p:ph type="pic" sz="quarter" idx="14"/>
          </p:nvPr>
        </p:nvPicPr>
        <p:blipFill>
          <a:blip r:embed="rId5"/>
          <a:srcRect t="8338" b="8338"/>
          <a:stretch>
            <a:fillRect/>
          </a:stretch>
        </p:blipFill>
        <p:spPr>
          <a:xfrm>
            <a:off x="6189663" y="3168713"/>
            <a:ext cx="2689225" cy="2778062"/>
          </a:xfrm>
        </p:spPr>
      </p:pic>
      <p:pic>
        <p:nvPicPr>
          <p:cNvPr id="29" name="Picture Placeholder 28">
            <a:extLst>
              <a:ext uri="{FF2B5EF4-FFF2-40B4-BE49-F238E27FC236}">
                <a16:creationId xmlns:a16="http://schemas.microsoft.com/office/drawing/2014/main" id="{412717BB-2936-450A-EBF8-1203260AB3FF}"/>
              </a:ext>
            </a:extLst>
          </p:cNvPr>
          <p:cNvPicPr>
            <a:picLocks noGrp="1" noChangeAspect="1"/>
          </p:cNvPicPr>
          <p:nvPr>
            <p:ph type="pic" sz="quarter" idx="13"/>
          </p:nvPr>
        </p:nvPicPr>
        <p:blipFill>
          <a:blip r:embed="rId6"/>
          <a:srcRect t="8363" b="8363"/>
          <a:stretch>
            <a:fillRect/>
          </a:stretch>
        </p:blipFill>
        <p:spPr>
          <a:xfrm>
            <a:off x="3319463" y="3168713"/>
            <a:ext cx="2690812" cy="2778062"/>
          </a:xfrm>
        </p:spPr>
      </p:pic>
      <p:sp>
        <p:nvSpPr>
          <p:cNvPr id="6" name="TextBox 5">
            <a:extLst>
              <a:ext uri="{FF2B5EF4-FFF2-40B4-BE49-F238E27FC236}">
                <a16:creationId xmlns:a16="http://schemas.microsoft.com/office/drawing/2014/main" id="{1BFB23F3-2AEA-23A9-90B6-8291BE3F64D0}"/>
              </a:ext>
            </a:extLst>
          </p:cNvPr>
          <p:cNvSpPr txBox="1"/>
          <p:nvPr/>
        </p:nvSpPr>
        <p:spPr>
          <a:xfrm>
            <a:off x="0" y="1732485"/>
            <a:ext cx="12192000" cy="1446550"/>
          </a:xfrm>
          <a:prstGeom prst="rect">
            <a:avLst/>
          </a:prstGeom>
          <a:noFill/>
        </p:spPr>
        <p:txBody>
          <a:bodyPr wrap="square" rtlCol="0">
            <a:spAutoFit/>
          </a:bodyPr>
          <a:lstStyle/>
          <a:p>
            <a:pPr algn="ctr"/>
            <a:r>
              <a:rPr lang="en-US" sz="2800" b="1" dirty="0">
                <a:solidFill>
                  <a:srgbClr val="FFFF00"/>
                </a:solidFill>
              </a:rPr>
              <a:t>bwinokur@um.edu.mo </a:t>
            </a:r>
            <a:r>
              <a:rPr lang="en-US" sz="2800" dirty="0">
                <a:solidFill>
                  <a:srgbClr val="FFFF00"/>
                </a:solidFill>
              </a:rPr>
              <a:t>| </a:t>
            </a:r>
            <a:r>
              <a:rPr lang="en-US" sz="2800" b="1" dirty="0">
                <a:solidFill>
                  <a:srgbClr val="FFFF00"/>
                </a:solidFill>
              </a:rPr>
              <a:t>benwinokur.com</a:t>
            </a:r>
          </a:p>
          <a:p>
            <a:pPr algn="ctr"/>
            <a:endParaRPr lang="en-US" i="1" dirty="0"/>
          </a:p>
          <a:p>
            <a:pPr algn="ctr"/>
            <a:r>
              <a:rPr lang="en-US" sz="2400" i="1" dirty="0"/>
              <a:t>Feel free to contact me for a draft of my paper or a bibliography for this talk</a:t>
            </a:r>
          </a:p>
          <a:p>
            <a:endParaRPr lang="en-CA" dirty="0"/>
          </a:p>
        </p:txBody>
      </p:sp>
    </p:spTree>
    <p:extLst>
      <p:ext uri="{BB962C8B-B14F-4D97-AF65-F5344CB8AC3E}">
        <p14:creationId xmlns:p14="http://schemas.microsoft.com/office/powerpoint/2010/main" val="3276393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73BE-71D4-E19F-704E-6236F6388AF4}"/>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BAB95F6-7460-A3F5-5BD5-29AEA079D98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35D4D6D-F518-6B36-2B39-0B86D4FFD18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A8E50CA-DF33-7D7C-223D-3B8B946A728D}"/>
              </a:ext>
            </a:extLst>
          </p:cNvPr>
          <p:cNvSpPr>
            <a:spLocks noGrp="1"/>
          </p:cNvSpPr>
          <p:nvPr>
            <p:ph type="sldNum" sz="quarter" idx="4"/>
          </p:nvPr>
        </p:nvSpPr>
        <p:spPr/>
        <p:txBody>
          <a:bodyPr/>
          <a:lstStyle/>
          <a:p>
            <a:fld id="{0D309695-DEC3-40DA-9DF5-330280C9D0E8}" type="slidenum">
              <a:rPr lang="en-US" smtClean="0"/>
              <a:pPr/>
              <a:t>18</a:t>
            </a:fld>
            <a:endParaRPr lang="en-US" dirty="0"/>
          </a:p>
        </p:txBody>
      </p:sp>
      <p:sp>
        <p:nvSpPr>
          <p:cNvPr id="4" name="Title 1">
            <a:extLst>
              <a:ext uri="{FF2B5EF4-FFF2-40B4-BE49-F238E27FC236}">
                <a16:creationId xmlns:a16="http://schemas.microsoft.com/office/drawing/2014/main" id="{60EBDD0E-00D1-BCD9-954F-754C6788699E}"/>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Self-Knowledge </a:t>
            </a:r>
            <a:r>
              <a:rPr lang="en-CA" dirty="0">
                <a:solidFill>
                  <a:srgbClr val="FFFF00"/>
                </a:solidFill>
              </a:rPr>
              <a:t>Via </a:t>
            </a:r>
            <a:r>
              <a:rPr lang="en-CA" i="0" dirty="0">
                <a:solidFill>
                  <a:srgbClr val="FFFF00"/>
                </a:solidFill>
              </a:rPr>
              <a:t>Self-Understanding</a:t>
            </a:r>
          </a:p>
        </p:txBody>
      </p:sp>
      <p:sp>
        <p:nvSpPr>
          <p:cNvPr id="6" name="TextBox 5">
            <a:extLst>
              <a:ext uri="{FF2B5EF4-FFF2-40B4-BE49-F238E27FC236}">
                <a16:creationId xmlns:a16="http://schemas.microsoft.com/office/drawing/2014/main" id="{CFCD6F9A-BCA8-20A0-7907-06B29C07CBCB}"/>
              </a:ext>
            </a:extLst>
          </p:cNvPr>
          <p:cNvSpPr txBox="1"/>
          <p:nvPr/>
        </p:nvSpPr>
        <p:spPr>
          <a:xfrm>
            <a:off x="0" y="2035140"/>
            <a:ext cx="5576888" cy="3970318"/>
          </a:xfrm>
          <a:prstGeom prst="rect">
            <a:avLst/>
          </a:prstGeom>
          <a:noFill/>
        </p:spPr>
        <p:txBody>
          <a:bodyPr wrap="square" rtlCol="0">
            <a:spAutoFit/>
          </a:bodyPr>
          <a:lstStyle/>
          <a:p>
            <a:r>
              <a:rPr lang="en-CA" sz="3600" dirty="0">
                <a:solidFill>
                  <a:srgbClr val="FFFF00"/>
                </a:solidFill>
                <a:latin typeface="+mj-lt"/>
              </a:rPr>
              <a:t>Three sketches</a:t>
            </a:r>
          </a:p>
          <a:p>
            <a:endParaRPr lang="en-CA" sz="3600" dirty="0">
              <a:solidFill>
                <a:srgbClr val="FFFF00"/>
              </a:solidFill>
              <a:latin typeface="+mj-lt"/>
            </a:endParaRPr>
          </a:p>
          <a:p>
            <a:pPr marL="742950" indent="-742950">
              <a:buFont typeface="+mj-lt"/>
              <a:buAutoNum type="arabicPeriod"/>
            </a:pPr>
            <a:r>
              <a:rPr lang="en-CA" sz="3600" dirty="0">
                <a:solidFill>
                  <a:srgbClr val="FFFF00"/>
                </a:solidFill>
                <a:latin typeface="+mj-lt"/>
              </a:rPr>
              <a:t>Bottom up (e.g., Moran, Boyle)</a:t>
            </a:r>
          </a:p>
          <a:p>
            <a:pPr marL="742950" indent="-742950">
              <a:buFont typeface="+mj-lt"/>
              <a:buAutoNum type="arabicPeriod"/>
            </a:pPr>
            <a:r>
              <a:rPr lang="en-CA" sz="3600" dirty="0">
                <a:solidFill>
                  <a:srgbClr val="FFFF00"/>
                </a:solidFill>
                <a:latin typeface="+mj-lt"/>
              </a:rPr>
              <a:t>Top-down (me)</a:t>
            </a:r>
          </a:p>
          <a:p>
            <a:pPr marL="742950" indent="-742950">
              <a:buFont typeface="+mj-lt"/>
              <a:buAutoNum type="arabicPeriod"/>
            </a:pPr>
            <a:r>
              <a:rPr lang="en-CA" sz="3600" dirty="0">
                <a:solidFill>
                  <a:srgbClr val="FFFF00"/>
                </a:solidFill>
                <a:latin typeface="+mj-lt"/>
              </a:rPr>
              <a:t>Bidirectional (Davidson)</a:t>
            </a:r>
          </a:p>
        </p:txBody>
      </p:sp>
    </p:spTree>
    <p:extLst>
      <p:ext uri="{BB962C8B-B14F-4D97-AF65-F5344CB8AC3E}">
        <p14:creationId xmlns:p14="http://schemas.microsoft.com/office/powerpoint/2010/main" val="2029553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73BE-71D4-E19F-704E-6236F6388AF4}"/>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BAB95F6-7460-A3F5-5BD5-29AEA079D98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35D4D6D-F518-6B36-2B39-0B86D4FFD18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A8E50CA-DF33-7D7C-223D-3B8B946A728D}"/>
              </a:ext>
            </a:extLst>
          </p:cNvPr>
          <p:cNvSpPr>
            <a:spLocks noGrp="1"/>
          </p:cNvSpPr>
          <p:nvPr>
            <p:ph type="sldNum" sz="quarter" idx="4"/>
          </p:nvPr>
        </p:nvSpPr>
        <p:spPr/>
        <p:txBody>
          <a:bodyPr/>
          <a:lstStyle/>
          <a:p>
            <a:fld id="{0D309695-DEC3-40DA-9DF5-330280C9D0E8}" type="slidenum">
              <a:rPr lang="en-US" smtClean="0"/>
              <a:pPr/>
              <a:t>19</a:t>
            </a:fld>
            <a:endParaRPr lang="en-US" dirty="0"/>
          </a:p>
        </p:txBody>
      </p:sp>
      <p:sp>
        <p:nvSpPr>
          <p:cNvPr id="4" name="Title 1">
            <a:extLst>
              <a:ext uri="{FF2B5EF4-FFF2-40B4-BE49-F238E27FC236}">
                <a16:creationId xmlns:a16="http://schemas.microsoft.com/office/drawing/2014/main" id="{60EBDD0E-00D1-BCD9-954F-754C6788699E}"/>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Self-Knowledge </a:t>
            </a:r>
            <a:r>
              <a:rPr lang="en-CA" dirty="0">
                <a:solidFill>
                  <a:srgbClr val="FFFF00"/>
                </a:solidFill>
              </a:rPr>
              <a:t>Via </a:t>
            </a:r>
            <a:r>
              <a:rPr lang="en-CA" i="0" dirty="0">
                <a:solidFill>
                  <a:srgbClr val="FFFF00"/>
                </a:solidFill>
              </a:rPr>
              <a:t>Self-Understanding</a:t>
            </a:r>
          </a:p>
        </p:txBody>
      </p:sp>
      <p:sp>
        <p:nvSpPr>
          <p:cNvPr id="6" name="TextBox 5">
            <a:extLst>
              <a:ext uri="{FF2B5EF4-FFF2-40B4-BE49-F238E27FC236}">
                <a16:creationId xmlns:a16="http://schemas.microsoft.com/office/drawing/2014/main" id="{CFCD6F9A-BCA8-20A0-7907-06B29C07CBCB}"/>
              </a:ext>
            </a:extLst>
          </p:cNvPr>
          <p:cNvSpPr txBox="1"/>
          <p:nvPr/>
        </p:nvSpPr>
        <p:spPr>
          <a:xfrm>
            <a:off x="0" y="2035140"/>
            <a:ext cx="5576888" cy="3970318"/>
          </a:xfrm>
          <a:prstGeom prst="rect">
            <a:avLst/>
          </a:prstGeom>
          <a:noFill/>
        </p:spPr>
        <p:txBody>
          <a:bodyPr wrap="square" rtlCol="0">
            <a:spAutoFit/>
          </a:bodyPr>
          <a:lstStyle/>
          <a:p>
            <a:r>
              <a:rPr lang="en-CA" sz="3600" dirty="0">
                <a:solidFill>
                  <a:srgbClr val="FFFF00"/>
                </a:solidFill>
                <a:latin typeface="+mj-lt"/>
              </a:rPr>
              <a:t>Three sketches</a:t>
            </a:r>
          </a:p>
          <a:p>
            <a:endParaRPr lang="en-CA" sz="3600" dirty="0">
              <a:solidFill>
                <a:srgbClr val="FFFF00"/>
              </a:solidFill>
              <a:latin typeface="+mj-lt"/>
            </a:endParaRPr>
          </a:p>
          <a:p>
            <a:pPr marL="742950" indent="-742950">
              <a:buFont typeface="+mj-lt"/>
              <a:buAutoNum type="arabicPeriod"/>
            </a:pPr>
            <a:r>
              <a:rPr lang="en-CA" sz="3600" dirty="0">
                <a:solidFill>
                  <a:srgbClr val="00B050"/>
                </a:solidFill>
                <a:latin typeface="+mj-lt"/>
              </a:rPr>
              <a:t>Bottom up (e.g., Moran, Boyle)</a:t>
            </a:r>
          </a:p>
          <a:p>
            <a:pPr marL="742950" indent="-742950">
              <a:buFont typeface="+mj-lt"/>
              <a:buAutoNum type="arabicPeriod"/>
            </a:pPr>
            <a:r>
              <a:rPr lang="en-CA" sz="3600" dirty="0">
                <a:solidFill>
                  <a:srgbClr val="FFFF00"/>
                </a:solidFill>
                <a:latin typeface="+mj-lt"/>
              </a:rPr>
              <a:t>Top-down (me)</a:t>
            </a:r>
          </a:p>
          <a:p>
            <a:pPr marL="742950" indent="-742950">
              <a:buFont typeface="+mj-lt"/>
              <a:buAutoNum type="arabicPeriod"/>
            </a:pPr>
            <a:r>
              <a:rPr lang="en-CA" sz="3600" dirty="0">
                <a:solidFill>
                  <a:srgbClr val="FFFF00"/>
                </a:solidFill>
                <a:latin typeface="+mj-lt"/>
              </a:rPr>
              <a:t>Bidirectional (Davidson)</a:t>
            </a:r>
          </a:p>
        </p:txBody>
      </p:sp>
      <p:sp>
        <p:nvSpPr>
          <p:cNvPr id="7" name="TextBox 6">
            <a:extLst>
              <a:ext uri="{FF2B5EF4-FFF2-40B4-BE49-F238E27FC236}">
                <a16:creationId xmlns:a16="http://schemas.microsoft.com/office/drawing/2014/main" id="{E480C345-955B-4AB3-8684-4C11BB924F26}"/>
              </a:ext>
            </a:extLst>
          </p:cNvPr>
          <p:cNvSpPr txBox="1"/>
          <p:nvPr/>
        </p:nvSpPr>
        <p:spPr>
          <a:xfrm>
            <a:off x="4676774" y="2035140"/>
            <a:ext cx="7515225" cy="3477875"/>
          </a:xfrm>
          <a:prstGeom prst="rect">
            <a:avLst/>
          </a:prstGeom>
          <a:noFill/>
        </p:spPr>
        <p:txBody>
          <a:bodyPr wrap="square" rtlCol="0">
            <a:spAutoFit/>
          </a:bodyPr>
          <a:lstStyle/>
          <a:p>
            <a:pPr algn="ctr"/>
            <a:endParaRPr lang="en-CA" sz="2000" dirty="0">
              <a:solidFill>
                <a:srgbClr val="FFFF00"/>
              </a:solidFill>
              <a:latin typeface="+mj-lt"/>
            </a:endParaRPr>
          </a:p>
          <a:p>
            <a:pPr algn="ctr"/>
            <a:r>
              <a:rPr lang="en-US" sz="2000" dirty="0">
                <a:solidFill>
                  <a:srgbClr val="FFC000"/>
                </a:solidFill>
                <a:latin typeface="+mj-lt"/>
              </a:rPr>
              <a:t>“If my reflection (or deliberation) about X did not determine what it is that I believe about X, then why should I engage in such reflection? The purpose of rational thought is the acquisition of beliefs. It only makes sense to undertake such reflection or thought if this determines my beliefs...If the assumption is true, then I have the epistemic right to self-ascribe beliefs on the basis of my reflection about the world.” </a:t>
            </a:r>
          </a:p>
          <a:p>
            <a:pPr algn="ctr"/>
            <a:endParaRPr lang="en-US" sz="2000" dirty="0">
              <a:solidFill>
                <a:srgbClr val="FFFF00"/>
              </a:solidFill>
              <a:latin typeface="+mj-lt"/>
            </a:endParaRPr>
          </a:p>
          <a:p>
            <a:pPr algn="ctr"/>
            <a:r>
              <a:rPr lang="en-US" sz="2000" dirty="0">
                <a:solidFill>
                  <a:srgbClr val="FFFF00"/>
                </a:solidFill>
                <a:latin typeface="+mj-lt"/>
              </a:rPr>
              <a:t>(Fricke 2013: 5)</a:t>
            </a:r>
            <a:endParaRPr lang="en-CA" sz="2000" dirty="0">
              <a:solidFill>
                <a:srgbClr val="FFFF00"/>
              </a:solidFill>
              <a:latin typeface="+mj-lt"/>
            </a:endParaRPr>
          </a:p>
          <a:p>
            <a:pPr algn="ctr"/>
            <a:endParaRPr lang="en-CA" sz="2000" dirty="0">
              <a:solidFill>
                <a:srgbClr val="FFFF00"/>
              </a:solidFill>
              <a:latin typeface="+mj-lt"/>
            </a:endParaRPr>
          </a:p>
        </p:txBody>
      </p:sp>
    </p:spTree>
    <p:extLst>
      <p:ext uri="{BB962C8B-B14F-4D97-AF65-F5344CB8AC3E}">
        <p14:creationId xmlns:p14="http://schemas.microsoft.com/office/powerpoint/2010/main" val="19596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73BE-71D4-E19F-704E-6236F6388AF4}"/>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BAB95F6-7460-A3F5-5BD5-29AEA079D98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35D4D6D-F518-6B36-2B39-0B86D4FFD18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A8E50CA-DF33-7D7C-223D-3B8B946A728D}"/>
              </a:ext>
            </a:extLst>
          </p:cNvPr>
          <p:cNvSpPr>
            <a:spLocks noGrp="1"/>
          </p:cNvSpPr>
          <p:nvPr>
            <p:ph type="sldNum" sz="quarter" idx="4"/>
          </p:nvPr>
        </p:nvSpPr>
        <p:spPr/>
        <p:txBody>
          <a:bodyPr/>
          <a:lstStyle/>
          <a:p>
            <a:fld id="{0D309695-DEC3-40DA-9DF5-330280C9D0E8}" type="slidenum">
              <a:rPr lang="en-US" smtClean="0"/>
              <a:pPr/>
              <a:t>20</a:t>
            </a:fld>
            <a:endParaRPr lang="en-US" dirty="0"/>
          </a:p>
        </p:txBody>
      </p:sp>
      <p:sp>
        <p:nvSpPr>
          <p:cNvPr id="4" name="Title 1">
            <a:extLst>
              <a:ext uri="{FF2B5EF4-FFF2-40B4-BE49-F238E27FC236}">
                <a16:creationId xmlns:a16="http://schemas.microsoft.com/office/drawing/2014/main" id="{60EBDD0E-00D1-BCD9-954F-754C6788699E}"/>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Self-Knowledge </a:t>
            </a:r>
            <a:r>
              <a:rPr lang="en-CA" dirty="0">
                <a:solidFill>
                  <a:srgbClr val="FFFF00"/>
                </a:solidFill>
              </a:rPr>
              <a:t>Via </a:t>
            </a:r>
            <a:r>
              <a:rPr lang="en-CA" i="0" dirty="0">
                <a:solidFill>
                  <a:srgbClr val="FFFF00"/>
                </a:solidFill>
              </a:rPr>
              <a:t>Self-Understanding</a:t>
            </a:r>
          </a:p>
        </p:txBody>
      </p:sp>
      <p:sp>
        <p:nvSpPr>
          <p:cNvPr id="6" name="TextBox 5">
            <a:extLst>
              <a:ext uri="{FF2B5EF4-FFF2-40B4-BE49-F238E27FC236}">
                <a16:creationId xmlns:a16="http://schemas.microsoft.com/office/drawing/2014/main" id="{CFCD6F9A-BCA8-20A0-7907-06B29C07CBCB}"/>
              </a:ext>
            </a:extLst>
          </p:cNvPr>
          <p:cNvSpPr txBox="1"/>
          <p:nvPr/>
        </p:nvSpPr>
        <p:spPr>
          <a:xfrm>
            <a:off x="0" y="2035140"/>
            <a:ext cx="5576888" cy="3970318"/>
          </a:xfrm>
          <a:prstGeom prst="rect">
            <a:avLst/>
          </a:prstGeom>
          <a:noFill/>
        </p:spPr>
        <p:txBody>
          <a:bodyPr wrap="square" rtlCol="0">
            <a:spAutoFit/>
          </a:bodyPr>
          <a:lstStyle/>
          <a:p>
            <a:r>
              <a:rPr lang="en-CA" sz="3600" dirty="0">
                <a:solidFill>
                  <a:srgbClr val="FFFF00"/>
                </a:solidFill>
                <a:latin typeface="+mj-lt"/>
              </a:rPr>
              <a:t>Three sketches</a:t>
            </a:r>
          </a:p>
          <a:p>
            <a:endParaRPr lang="en-CA" sz="3600" dirty="0">
              <a:solidFill>
                <a:srgbClr val="FFFF00"/>
              </a:solidFill>
              <a:latin typeface="+mj-lt"/>
            </a:endParaRPr>
          </a:p>
          <a:p>
            <a:pPr marL="742950" indent="-742950">
              <a:buFont typeface="+mj-lt"/>
              <a:buAutoNum type="arabicPeriod"/>
            </a:pPr>
            <a:r>
              <a:rPr lang="en-CA" sz="3600" dirty="0">
                <a:solidFill>
                  <a:srgbClr val="FFFF00"/>
                </a:solidFill>
                <a:latin typeface="+mj-lt"/>
              </a:rPr>
              <a:t>Bottom up (e.g., Moran, Boyle)</a:t>
            </a:r>
          </a:p>
          <a:p>
            <a:pPr marL="742950" indent="-742950">
              <a:buFont typeface="+mj-lt"/>
              <a:buAutoNum type="arabicPeriod"/>
            </a:pPr>
            <a:r>
              <a:rPr lang="en-CA" sz="3600" dirty="0">
                <a:solidFill>
                  <a:srgbClr val="00B050"/>
                </a:solidFill>
                <a:latin typeface="+mj-lt"/>
              </a:rPr>
              <a:t>Top-down (me)</a:t>
            </a:r>
          </a:p>
          <a:p>
            <a:pPr marL="742950" indent="-742950">
              <a:buFont typeface="+mj-lt"/>
              <a:buAutoNum type="arabicPeriod"/>
            </a:pPr>
            <a:r>
              <a:rPr lang="en-CA" sz="3600" dirty="0">
                <a:solidFill>
                  <a:srgbClr val="FFFF00"/>
                </a:solidFill>
                <a:latin typeface="+mj-lt"/>
              </a:rPr>
              <a:t>Bidirectional (Davidson)</a:t>
            </a:r>
          </a:p>
        </p:txBody>
      </p:sp>
      <p:sp>
        <p:nvSpPr>
          <p:cNvPr id="7" name="TextBox 6">
            <a:extLst>
              <a:ext uri="{FF2B5EF4-FFF2-40B4-BE49-F238E27FC236}">
                <a16:creationId xmlns:a16="http://schemas.microsoft.com/office/drawing/2014/main" id="{E480C345-955B-4AB3-8684-4C11BB924F26}"/>
              </a:ext>
            </a:extLst>
          </p:cNvPr>
          <p:cNvSpPr txBox="1"/>
          <p:nvPr/>
        </p:nvSpPr>
        <p:spPr>
          <a:xfrm>
            <a:off x="4676774" y="2035140"/>
            <a:ext cx="7515225" cy="3785652"/>
          </a:xfrm>
          <a:prstGeom prst="rect">
            <a:avLst/>
          </a:prstGeom>
          <a:noFill/>
        </p:spPr>
        <p:txBody>
          <a:bodyPr wrap="square" rtlCol="0">
            <a:spAutoFit/>
          </a:bodyPr>
          <a:lstStyle/>
          <a:p>
            <a:pPr algn="ctr"/>
            <a:endParaRPr lang="en-CA" sz="2000" dirty="0">
              <a:solidFill>
                <a:srgbClr val="FFFF00"/>
              </a:solidFill>
              <a:latin typeface="+mj-lt"/>
            </a:endParaRPr>
          </a:p>
          <a:p>
            <a:pPr marL="342900" indent="-342900">
              <a:buFont typeface="Arial" panose="020B0604020202020204" pitchFamily="34" charset="0"/>
              <a:buChar char="•"/>
            </a:pPr>
            <a:r>
              <a:rPr lang="en-US" sz="2000" dirty="0">
                <a:solidFill>
                  <a:srgbClr val="FFC000"/>
                </a:solidFill>
                <a:latin typeface="+mj-lt"/>
              </a:rPr>
              <a:t>We can reflectively consider whether an attitude is worthy of rational endorsement</a:t>
            </a:r>
          </a:p>
          <a:p>
            <a:pPr marL="342900" indent="-342900">
              <a:buFont typeface="Arial" panose="020B0604020202020204" pitchFamily="34" charset="0"/>
              <a:buChar char="•"/>
            </a:pPr>
            <a:r>
              <a:rPr lang="en-US" sz="2000" dirty="0">
                <a:solidFill>
                  <a:srgbClr val="FFC000"/>
                </a:solidFill>
                <a:latin typeface="+mj-lt"/>
              </a:rPr>
              <a:t>In reflectively endorsing an attitude, one reflectively instantiates the very inferential dispositions that are constitutive of attitude endorsed</a:t>
            </a:r>
          </a:p>
          <a:p>
            <a:pPr marL="342900" indent="-342900">
              <a:buFont typeface="Arial" panose="020B0604020202020204" pitchFamily="34" charset="0"/>
              <a:buChar char="•"/>
            </a:pPr>
            <a:r>
              <a:rPr lang="en-US" sz="2000" dirty="0">
                <a:solidFill>
                  <a:srgbClr val="FFC000"/>
                </a:solidFill>
                <a:latin typeface="+mj-lt"/>
              </a:rPr>
              <a:t>Reflective endorsement just is self-understanding </a:t>
            </a:r>
          </a:p>
          <a:p>
            <a:pPr marL="342900" indent="-342900">
              <a:buFont typeface="Arial" panose="020B0604020202020204" pitchFamily="34" charset="0"/>
              <a:buChar char="•"/>
            </a:pPr>
            <a:r>
              <a:rPr lang="en-US" sz="2000" dirty="0">
                <a:solidFill>
                  <a:srgbClr val="FFC000"/>
                </a:solidFill>
                <a:latin typeface="+mj-lt"/>
              </a:rPr>
              <a:t>Self-understanding is both factive and extension-determining: it constitutes the attitude self-understood</a:t>
            </a:r>
          </a:p>
          <a:p>
            <a:endParaRPr lang="en-US" sz="2000" dirty="0">
              <a:solidFill>
                <a:srgbClr val="FFFF00"/>
              </a:solidFill>
              <a:latin typeface="+mj-lt"/>
            </a:endParaRPr>
          </a:p>
          <a:p>
            <a:pPr algn="ctr"/>
            <a:r>
              <a:rPr lang="en-US" sz="2000" dirty="0">
                <a:solidFill>
                  <a:srgbClr val="FFFF00"/>
                </a:solidFill>
                <a:latin typeface="+mj-lt"/>
              </a:rPr>
              <a:t>(cf. Winokur 2023)</a:t>
            </a:r>
            <a:endParaRPr lang="en-CA" sz="2000" dirty="0">
              <a:solidFill>
                <a:srgbClr val="FFFF00"/>
              </a:solidFill>
              <a:latin typeface="+mj-lt"/>
            </a:endParaRPr>
          </a:p>
          <a:p>
            <a:pPr algn="ctr"/>
            <a:endParaRPr lang="en-CA" sz="2000" dirty="0">
              <a:solidFill>
                <a:srgbClr val="FFFF00"/>
              </a:solidFill>
              <a:latin typeface="+mj-lt"/>
            </a:endParaRPr>
          </a:p>
        </p:txBody>
      </p:sp>
    </p:spTree>
    <p:extLst>
      <p:ext uri="{BB962C8B-B14F-4D97-AF65-F5344CB8AC3E}">
        <p14:creationId xmlns:p14="http://schemas.microsoft.com/office/powerpoint/2010/main" val="311740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73BE-71D4-E19F-704E-6236F6388AF4}"/>
            </a:ext>
          </a:extLst>
        </p:cNvPr>
        <p:cNvGrpSpPr/>
        <p:nvPr/>
      </p:nvGrpSpPr>
      <p:grpSpPr>
        <a:xfrm>
          <a:off x="0" y="0"/>
          <a:ext cx="0" cy="0"/>
          <a:chOff x="0" y="0"/>
          <a:chExt cx="0" cy="0"/>
        </a:xfrm>
      </p:grpSpPr>
      <p:sp>
        <p:nvSpPr>
          <p:cNvPr id="8" name="Date Placeholder 7">
            <a:extLst>
              <a:ext uri="{FF2B5EF4-FFF2-40B4-BE49-F238E27FC236}">
                <a16:creationId xmlns:a16="http://schemas.microsoft.com/office/drawing/2014/main" id="{9BAB95F6-7460-A3F5-5BD5-29AEA079D989}"/>
              </a:ext>
            </a:extLst>
          </p:cNvPr>
          <p:cNvSpPr>
            <a:spLocks noGrp="1"/>
          </p:cNvSpPr>
          <p:nvPr>
            <p:ph type="dt" sz="half" idx="2"/>
          </p:nvPr>
        </p:nvSpPr>
        <p:spPr/>
        <p:txBody>
          <a:bodyPr/>
          <a:lstStyle/>
          <a:p>
            <a:r>
              <a:rPr lang="en-US" dirty="0"/>
              <a:t>20/12/2024</a:t>
            </a:r>
          </a:p>
        </p:txBody>
      </p:sp>
      <p:sp>
        <p:nvSpPr>
          <p:cNvPr id="9" name="Footer Placeholder 8">
            <a:extLst>
              <a:ext uri="{FF2B5EF4-FFF2-40B4-BE49-F238E27FC236}">
                <a16:creationId xmlns:a16="http://schemas.microsoft.com/office/drawing/2014/main" id="{E35D4D6D-F518-6B36-2B39-0B86D4FFD180}"/>
              </a:ext>
            </a:extLst>
          </p:cNvPr>
          <p:cNvSpPr>
            <a:spLocks noGrp="1"/>
          </p:cNvSpPr>
          <p:nvPr>
            <p:ph type="ftr" sz="quarter" idx="3"/>
          </p:nvPr>
        </p:nvSpPr>
        <p:spPr/>
        <p:txBody>
          <a:bodyPr/>
          <a:lstStyle/>
          <a:p>
            <a:r>
              <a:rPr lang="en-US" spc="200" dirty="0"/>
              <a:t>Charitable Interpretation and Self-Understanding</a:t>
            </a:r>
          </a:p>
        </p:txBody>
      </p:sp>
      <p:sp>
        <p:nvSpPr>
          <p:cNvPr id="10" name="Slide Number Placeholder 9">
            <a:extLst>
              <a:ext uri="{FF2B5EF4-FFF2-40B4-BE49-F238E27FC236}">
                <a16:creationId xmlns:a16="http://schemas.microsoft.com/office/drawing/2014/main" id="{DA8E50CA-DF33-7D7C-223D-3B8B946A728D}"/>
              </a:ext>
            </a:extLst>
          </p:cNvPr>
          <p:cNvSpPr>
            <a:spLocks noGrp="1"/>
          </p:cNvSpPr>
          <p:nvPr>
            <p:ph type="sldNum" sz="quarter" idx="4"/>
          </p:nvPr>
        </p:nvSpPr>
        <p:spPr/>
        <p:txBody>
          <a:bodyPr/>
          <a:lstStyle/>
          <a:p>
            <a:fld id="{0D309695-DEC3-40DA-9DF5-330280C9D0E8}" type="slidenum">
              <a:rPr lang="en-US" smtClean="0"/>
              <a:pPr/>
              <a:t>21</a:t>
            </a:fld>
            <a:endParaRPr lang="en-US" dirty="0"/>
          </a:p>
        </p:txBody>
      </p:sp>
      <p:sp>
        <p:nvSpPr>
          <p:cNvPr id="4" name="Title 1">
            <a:extLst>
              <a:ext uri="{FF2B5EF4-FFF2-40B4-BE49-F238E27FC236}">
                <a16:creationId xmlns:a16="http://schemas.microsoft.com/office/drawing/2014/main" id="{60EBDD0E-00D1-BCD9-954F-754C6788699E}"/>
              </a:ext>
            </a:extLst>
          </p:cNvPr>
          <p:cNvSpPr txBox="1">
            <a:spLocks/>
          </p:cNvSpPr>
          <p:nvPr/>
        </p:nvSpPr>
        <p:spPr>
          <a:xfrm>
            <a:off x="442912" y="516006"/>
            <a:ext cx="11316056" cy="1026572"/>
          </a:xfrm>
          <a:prstGeom prst="rect">
            <a:avLst/>
          </a:prstGeom>
        </p:spPr>
        <p:txBody>
          <a:bodyPr vert="horz" lIns="0" tIns="0" rIns="0" bIns="0" rtlCol="0" anchor="ctr">
            <a:normAutofit/>
          </a:bodyPr>
          <a:lstStyle>
            <a:lvl1pPr algn="l" defTabSz="914400" rtl="0" eaLnBrk="1" latinLnBrk="0" hangingPunct="1">
              <a:lnSpc>
                <a:spcPct val="100000"/>
              </a:lnSpc>
              <a:spcBef>
                <a:spcPts val="1000"/>
              </a:spcBef>
              <a:buNone/>
              <a:defRPr sz="4400" i="1" kern="1200">
                <a:solidFill>
                  <a:schemeClr val="tx1"/>
                </a:solidFill>
                <a:latin typeface="+mj-lt"/>
                <a:ea typeface="+mj-ea"/>
                <a:cs typeface="+mj-cs"/>
              </a:defRPr>
            </a:lvl1pPr>
          </a:lstStyle>
          <a:p>
            <a:pPr algn="ctr"/>
            <a:r>
              <a:rPr lang="en-CA" i="0" dirty="0">
                <a:solidFill>
                  <a:srgbClr val="FFFF00"/>
                </a:solidFill>
              </a:rPr>
              <a:t>Self-Knowledge </a:t>
            </a:r>
            <a:r>
              <a:rPr lang="en-CA" dirty="0">
                <a:solidFill>
                  <a:srgbClr val="FFFF00"/>
                </a:solidFill>
              </a:rPr>
              <a:t>Via </a:t>
            </a:r>
            <a:r>
              <a:rPr lang="en-CA" i="0" dirty="0">
                <a:solidFill>
                  <a:srgbClr val="FFFF00"/>
                </a:solidFill>
              </a:rPr>
              <a:t>Self-Understanding</a:t>
            </a:r>
          </a:p>
        </p:txBody>
      </p:sp>
      <p:sp>
        <p:nvSpPr>
          <p:cNvPr id="6" name="TextBox 5">
            <a:extLst>
              <a:ext uri="{FF2B5EF4-FFF2-40B4-BE49-F238E27FC236}">
                <a16:creationId xmlns:a16="http://schemas.microsoft.com/office/drawing/2014/main" id="{CFCD6F9A-BCA8-20A0-7907-06B29C07CBCB}"/>
              </a:ext>
            </a:extLst>
          </p:cNvPr>
          <p:cNvSpPr txBox="1"/>
          <p:nvPr/>
        </p:nvSpPr>
        <p:spPr>
          <a:xfrm>
            <a:off x="0" y="2035140"/>
            <a:ext cx="5576888" cy="3970318"/>
          </a:xfrm>
          <a:prstGeom prst="rect">
            <a:avLst/>
          </a:prstGeom>
          <a:noFill/>
        </p:spPr>
        <p:txBody>
          <a:bodyPr wrap="square" rtlCol="0">
            <a:spAutoFit/>
          </a:bodyPr>
          <a:lstStyle/>
          <a:p>
            <a:r>
              <a:rPr lang="en-CA" sz="3600" dirty="0">
                <a:solidFill>
                  <a:srgbClr val="FFFF00"/>
                </a:solidFill>
                <a:latin typeface="+mj-lt"/>
              </a:rPr>
              <a:t>Three sketches</a:t>
            </a:r>
          </a:p>
          <a:p>
            <a:endParaRPr lang="en-CA" sz="3600" dirty="0">
              <a:solidFill>
                <a:srgbClr val="FFFF00"/>
              </a:solidFill>
              <a:latin typeface="+mj-lt"/>
            </a:endParaRPr>
          </a:p>
          <a:p>
            <a:pPr marL="742950" indent="-742950">
              <a:buFont typeface="+mj-lt"/>
              <a:buAutoNum type="arabicPeriod"/>
            </a:pPr>
            <a:r>
              <a:rPr lang="en-CA" sz="3600" dirty="0">
                <a:solidFill>
                  <a:srgbClr val="FFFF00"/>
                </a:solidFill>
                <a:latin typeface="+mj-lt"/>
              </a:rPr>
              <a:t>Bottom up (e.g., Moran, Boyle)</a:t>
            </a:r>
          </a:p>
          <a:p>
            <a:pPr marL="742950" indent="-742950">
              <a:buFont typeface="+mj-lt"/>
              <a:buAutoNum type="arabicPeriod"/>
            </a:pPr>
            <a:r>
              <a:rPr lang="en-CA" sz="3600" dirty="0">
                <a:solidFill>
                  <a:srgbClr val="FFFF00"/>
                </a:solidFill>
                <a:latin typeface="+mj-lt"/>
              </a:rPr>
              <a:t>Top-down (me)</a:t>
            </a:r>
          </a:p>
          <a:p>
            <a:pPr marL="742950" indent="-742950">
              <a:buFont typeface="+mj-lt"/>
              <a:buAutoNum type="arabicPeriod"/>
            </a:pPr>
            <a:r>
              <a:rPr lang="en-CA" sz="3600" dirty="0">
                <a:solidFill>
                  <a:srgbClr val="00B050"/>
                </a:solidFill>
                <a:latin typeface="+mj-lt"/>
              </a:rPr>
              <a:t>Bidirectional (Davidson)</a:t>
            </a:r>
          </a:p>
        </p:txBody>
      </p:sp>
      <p:sp>
        <p:nvSpPr>
          <p:cNvPr id="7" name="TextBox 6">
            <a:extLst>
              <a:ext uri="{FF2B5EF4-FFF2-40B4-BE49-F238E27FC236}">
                <a16:creationId xmlns:a16="http://schemas.microsoft.com/office/drawing/2014/main" id="{E480C345-955B-4AB3-8684-4C11BB924F26}"/>
              </a:ext>
            </a:extLst>
          </p:cNvPr>
          <p:cNvSpPr txBox="1"/>
          <p:nvPr/>
        </p:nvSpPr>
        <p:spPr>
          <a:xfrm>
            <a:off x="4676775" y="2801804"/>
            <a:ext cx="7515225" cy="2308324"/>
          </a:xfrm>
          <a:prstGeom prst="rect">
            <a:avLst/>
          </a:prstGeom>
          <a:noFill/>
        </p:spPr>
        <p:txBody>
          <a:bodyPr wrap="square" rtlCol="0">
            <a:spAutoFit/>
          </a:bodyPr>
          <a:lstStyle/>
          <a:p>
            <a:pPr algn="ctr"/>
            <a:endParaRPr lang="en-US" sz="3200" dirty="0">
              <a:solidFill>
                <a:srgbClr val="FFC000"/>
              </a:solidFill>
              <a:latin typeface="+mj-lt"/>
            </a:endParaRPr>
          </a:p>
          <a:p>
            <a:pPr algn="ctr"/>
            <a:r>
              <a:rPr lang="en-US" sz="2000" dirty="0">
                <a:solidFill>
                  <a:srgbClr val="FFC000"/>
                </a:solidFill>
                <a:latin typeface="+mj-lt"/>
              </a:rPr>
              <a:t>“Knowledge of the propositional contents of our own minds is not possible without the other forms of knowledge since there is no propositional thought without communication…”</a:t>
            </a:r>
          </a:p>
          <a:p>
            <a:pPr algn="ctr"/>
            <a:endParaRPr lang="en-CA" sz="2800" dirty="0">
              <a:solidFill>
                <a:srgbClr val="FFFF00"/>
              </a:solidFill>
              <a:latin typeface="+mj-lt"/>
            </a:endParaRPr>
          </a:p>
          <a:p>
            <a:pPr algn="ctr"/>
            <a:r>
              <a:rPr lang="en-CA" sz="2400" dirty="0">
                <a:solidFill>
                  <a:srgbClr val="FFFF00"/>
                </a:solidFill>
                <a:latin typeface="+mj-lt"/>
              </a:rPr>
              <a:t>(Davidson 2001: 213-214)</a:t>
            </a:r>
          </a:p>
        </p:txBody>
      </p:sp>
    </p:spTree>
    <p:extLst>
      <p:ext uri="{BB962C8B-B14F-4D97-AF65-F5344CB8AC3E}">
        <p14:creationId xmlns:p14="http://schemas.microsoft.com/office/powerpoint/2010/main" val="95599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2.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4534</TotalTime>
  <Words>1466</Words>
  <Application>Microsoft Office PowerPoint</Application>
  <PresentationFormat>Widescreen</PresentationFormat>
  <Paragraphs>176</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Sagona Book</vt:lpstr>
      <vt:lpstr>Univers</vt:lpstr>
      <vt:lpstr>ThinLineVTI</vt:lpstr>
      <vt:lpstr>Charitable Interpretation and Self-Understanding</vt:lpstr>
      <vt:lpstr>  “…if we cannot find a way to interpret the utterances and other behavior of a creature as revealing a set of beliefs largely consistent and true by our own standards, we have no reason to count the creature as rational, as having beliefs, or as saying anything”   (1984: 137)</vt:lpstr>
      <vt:lpstr>  Does all understanding of all persons rest on charitably interpreting them?</vt:lpstr>
      <vt:lpstr>PowerPoint Presentation</vt:lpstr>
      <vt:lpstr>…A hearer interprets (normally without thought or pause) on the basis of many clues: the actions and other words of the speaker, what he assumes about the education, birthplace, wit, and profession of the speaker, the relation of the speaker to objects near and far, and so forth. The speaker, though he must bear many of these things in mind when he speaks, since it is up to him to try to be understood, cannot wonder whether he generally means what he says  (1984: 110)</vt:lpstr>
      <vt:lpstr> “…the agent herself…is not in a position to wonder whether she is generally using her own words to apply to the right objects and events, since whatever she regularly does apply them to gives her words the meaning they have.”  (1987: 37-38)  </vt:lpstr>
      <vt:lpstr>PowerPoint Presentation</vt:lpstr>
      <vt:lpstr>  Is self-understanding, like first-person authority, explained by semantic authority?* </vt:lpstr>
      <vt:lpstr> “…the agent herself…is not in a position to wonder whether she is generally using her own words to apply to the right objects and events, since whatever she regularly does apply them to gives her words the meaning they have.”  (1987: pp. 37-38)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Benjamin Winokur</dc:creator>
  <cp:lastModifiedBy>Benjamin Winokur</cp:lastModifiedBy>
  <cp:revision>1366</cp:revision>
  <dcterms:created xsi:type="dcterms:W3CDTF">2024-04-15T10:07:42Z</dcterms:created>
  <dcterms:modified xsi:type="dcterms:W3CDTF">2024-12-20T18:17:04Z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