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sldIdLst>
    <p:sldId id="256" r:id="rId5"/>
    <p:sldId id="329" r:id="rId6"/>
    <p:sldId id="291" r:id="rId7"/>
    <p:sldId id="292" r:id="rId8"/>
    <p:sldId id="294" r:id="rId9"/>
    <p:sldId id="328" r:id="rId10"/>
    <p:sldId id="295" r:id="rId11"/>
    <p:sldId id="296" r:id="rId12"/>
    <p:sldId id="297" r:id="rId13"/>
    <p:sldId id="298" r:id="rId14"/>
    <p:sldId id="306" r:id="rId15"/>
    <p:sldId id="299" r:id="rId16"/>
    <p:sldId id="313" r:id="rId17"/>
    <p:sldId id="301" r:id="rId18"/>
    <p:sldId id="330" r:id="rId19"/>
    <p:sldId id="314" r:id="rId20"/>
    <p:sldId id="312" r:id="rId21"/>
    <p:sldId id="318" r:id="rId22"/>
    <p:sldId id="324" r:id="rId23"/>
    <p:sldId id="325" r:id="rId24"/>
    <p:sldId id="326" r:id="rId25"/>
    <p:sldId id="28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6102" autoAdjust="0"/>
    <p:restoredTop sz="95214" autoAdjust="0"/>
  </p:normalViewPr>
  <p:slideViewPr>
    <p:cSldViewPr snapToGrid="0">
      <p:cViewPr varScale="1">
        <p:scale>
          <a:sx n="74" d="100"/>
          <a:sy n="74" d="100"/>
        </p:scale>
        <p:origin x="72" y="45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59B595-0E7F-4B01-9AA9-E1B6ED03F7E7}" type="datetimeFigureOut">
              <a:rPr lang="en-US" smtClean="0"/>
              <a:t>12/5/2024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A0C27B-56B0-4373-94C9-A2BB145B1EAB}" type="slidenum">
              <a:rPr lang="en-US" smtClean="0"/>
              <a:t>‹#›</a:t>
            </a:fld>
            <a:endParaRPr lang="en-US" dirty="0"/>
          </a:p>
        </p:txBody>
      </p:sp>
    </p:spTree>
    <p:extLst>
      <p:ext uri="{BB962C8B-B14F-4D97-AF65-F5344CB8AC3E}">
        <p14:creationId xmlns:p14="http://schemas.microsoft.com/office/powerpoint/2010/main" val="1621142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E07AD8-B183-4E25-B2A7-CD3B44393105}" type="slidenum">
              <a:rPr lang="en-US" smtClean="0"/>
              <a:t>22</a:t>
            </a:fld>
            <a:endParaRPr lang="en-US" dirty="0"/>
          </a:p>
        </p:txBody>
      </p:sp>
    </p:spTree>
    <p:extLst>
      <p:ext uri="{BB962C8B-B14F-4D97-AF65-F5344CB8AC3E}">
        <p14:creationId xmlns:p14="http://schemas.microsoft.com/office/powerpoint/2010/main" val="3947043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Title 6">
            <a:extLst>
              <a:ext uri="{FF2B5EF4-FFF2-40B4-BE49-F238E27FC236}">
                <a16:creationId xmlns:a16="http://schemas.microsoft.com/office/drawing/2014/main" id="{28487DA5-DCB7-4474-BDCE-999DB4109260}"/>
              </a:ext>
            </a:extLst>
          </p:cNvPr>
          <p:cNvSpPr>
            <a:spLocks noGrp="1"/>
          </p:cNvSpPr>
          <p:nvPr>
            <p:ph type="ctrTitle"/>
          </p:nvPr>
        </p:nvSpPr>
        <p:spPr>
          <a:xfrm>
            <a:off x="6311900" y="448056"/>
            <a:ext cx="5428996" cy="3401568"/>
          </a:xfrm>
        </p:spPr>
        <p:txBody>
          <a:bodyPr>
            <a:normAutofit/>
          </a:bodyPr>
          <a:lstStyle>
            <a:lvl1pPr>
              <a:defRPr sz="5400"/>
            </a:lvl1pPr>
          </a:lstStyle>
          <a:p>
            <a:r>
              <a:rPr lang="en-US"/>
              <a:t>Click to edit Master title style</a:t>
            </a:r>
            <a:endParaRPr lang="en-US" dirty="0"/>
          </a:p>
        </p:txBody>
      </p:sp>
      <p:sp>
        <p:nvSpPr>
          <p:cNvPr id="14" name="Subtitle 7">
            <a:extLst>
              <a:ext uri="{FF2B5EF4-FFF2-40B4-BE49-F238E27FC236}">
                <a16:creationId xmlns:a16="http://schemas.microsoft.com/office/drawing/2014/main" id="{1DA2E4DD-C8F6-49E6-BFFE-999B25D2FCF9}"/>
              </a:ext>
            </a:extLst>
          </p:cNvPr>
          <p:cNvSpPr>
            <a:spLocks noGrp="1"/>
          </p:cNvSpPr>
          <p:nvPr>
            <p:ph type="subTitle" idx="1"/>
          </p:nvPr>
        </p:nvSpPr>
        <p:spPr>
          <a:xfrm>
            <a:off x="6311900" y="4471416"/>
            <a:ext cx="5428996" cy="1481328"/>
          </a:xfrm>
        </p:spPr>
        <p:txBody>
          <a:bodyPr>
            <a:normAutofit/>
          </a:bodyPr>
          <a:lstStyle>
            <a:lvl1pPr marL="1944" indent="0">
              <a:buNone/>
              <a:defRPr sz="2400"/>
            </a:lvl1pPr>
          </a:lstStyle>
          <a:p>
            <a:r>
              <a:rPr lang="en-US"/>
              <a:t>Click to edit Master subtitle style</a:t>
            </a:r>
            <a:endParaRPr lang="en-US" dirty="0"/>
          </a:p>
        </p:txBody>
      </p:sp>
      <p:cxnSp>
        <p:nvCxnSpPr>
          <p:cNvPr id="16" name="Straight Connector 15">
            <a:extLst>
              <a:ext uri="{FF2B5EF4-FFF2-40B4-BE49-F238E27FC236}">
                <a16:creationId xmlns:a16="http://schemas.microsoft.com/office/drawing/2014/main" id="{13BBFE51-2F86-4B2A-8F7F-78DCD52EB59E}"/>
              </a:ext>
              <a:ext uri="{C183D7F6-B498-43B3-948B-1728B52AA6E4}">
                <adec:decorative xmlns:adec="http://schemas.microsoft.com/office/drawing/2017/decorative" val="1"/>
              </a:ext>
            </a:extLst>
          </p:cNvPr>
          <p:cNvCxnSpPr>
            <a:cxnSpLocks/>
          </p:cNvCxnSpPr>
          <p:nvPr userDrawn="1"/>
        </p:nvCxnSpPr>
        <p:spPr>
          <a:xfrm>
            <a:off x="6318321" y="4122000"/>
            <a:ext cx="5447091"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icture Placeholder 4">
            <a:extLst>
              <a:ext uri="{FF2B5EF4-FFF2-40B4-BE49-F238E27FC236}">
                <a16:creationId xmlns:a16="http://schemas.microsoft.com/office/drawing/2014/main" id="{B27F6338-E81A-4E7B-8135-E97EE9502CCD}"/>
              </a:ext>
            </a:extLst>
          </p:cNvPr>
          <p:cNvSpPr>
            <a:spLocks noGrp="1"/>
          </p:cNvSpPr>
          <p:nvPr>
            <p:ph type="pic" sz="quarter" idx="10" hasCustomPrompt="1"/>
          </p:nvPr>
        </p:nvSpPr>
        <p:spPr>
          <a:xfrm>
            <a:off x="450850" y="447675"/>
            <a:ext cx="5429250" cy="5545138"/>
          </a:xfrm>
        </p:spPr>
        <p:txBody>
          <a:bodyPr/>
          <a:lstStyle>
            <a:lvl1pPr marL="1944" indent="0" algn="ctr">
              <a:buNone/>
              <a:defRPr/>
            </a:lvl1pPr>
          </a:lstStyle>
          <a:p>
            <a:r>
              <a:rPr lang="en-US" dirty="0"/>
              <a:t>Insert photo here</a:t>
            </a:r>
          </a:p>
        </p:txBody>
      </p:sp>
    </p:spTree>
    <p:extLst>
      <p:ext uri="{BB962C8B-B14F-4D97-AF65-F5344CB8AC3E}">
        <p14:creationId xmlns:p14="http://schemas.microsoft.com/office/powerpoint/2010/main" val="1664390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0307A1A-4AC6-459C-9531-704CF376725C}"/>
              </a:ext>
              <a:ext uri="{C183D7F6-B498-43B3-948B-1728B52AA6E4}">
                <adec:decorative xmlns:adec="http://schemas.microsoft.com/office/drawing/2017/decorative" val="1"/>
              </a:ext>
            </a:extLst>
          </p:cNvPr>
          <p:cNvCxnSpPr/>
          <p:nvPr userDrawn="1"/>
        </p:nvCxnSpPr>
        <p:spPr>
          <a:xfrm>
            <a:off x="75276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4D2BF6B-AD6F-4BC9-B5A6-BC7741CD0374}"/>
              </a:ext>
            </a:extLst>
          </p:cNvPr>
          <p:cNvSpPr>
            <a:spLocks noGrp="1"/>
          </p:cNvSpPr>
          <p:nvPr>
            <p:ph type="title" hasCustomPrompt="1"/>
          </p:nvPr>
        </p:nvSpPr>
        <p:spPr>
          <a:xfrm>
            <a:off x="447675" y="227011"/>
            <a:ext cx="6860946" cy="2954337"/>
          </a:xfrm>
        </p:spPr>
        <p:txBody>
          <a:bodyPr>
            <a:normAutofit/>
          </a:bodyPr>
          <a:lstStyle>
            <a:lvl1pPr>
              <a:spcBef>
                <a:spcPts val="1000"/>
              </a:spcBef>
              <a:defRPr sz="4400">
                <a:solidFill>
                  <a:schemeClr val="tx1"/>
                </a:solidFill>
              </a:defRPr>
            </a:lvl1pPr>
          </a:lstStyle>
          <a:p>
            <a:r>
              <a:rPr lang="en-US" dirty="0"/>
              <a:t>Click to add title</a:t>
            </a:r>
          </a:p>
        </p:txBody>
      </p:sp>
      <p:sp>
        <p:nvSpPr>
          <p:cNvPr id="15" name="Picture Placeholder 11">
            <a:extLst>
              <a:ext uri="{FF2B5EF4-FFF2-40B4-BE49-F238E27FC236}">
                <a16:creationId xmlns:a16="http://schemas.microsoft.com/office/drawing/2014/main" id="{8FB06AF1-CFEB-40E6-A617-E9CA5CF8B66D}"/>
              </a:ext>
            </a:extLst>
          </p:cNvPr>
          <p:cNvSpPr>
            <a:spLocks noGrp="1"/>
          </p:cNvSpPr>
          <p:nvPr>
            <p:ph type="pic" sz="quarter" idx="10" hasCustomPrompt="1"/>
          </p:nvPr>
        </p:nvSpPr>
        <p:spPr>
          <a:xfrm>
            <a:off x="447675" y="3643313"/>
            <a:ext cx="3227388" cy="2771775"/>
          </a:xfrm>
        </p:spPr>
        <p:txBody>
          <a:bodyPr/>
          <a:lstStyle>
            <a:lvl1pPr marL="1944" indent="0" algn="ctr">
              <a:buNone/>
              <a:defRPr/>
            </a:lvl1pPr>
          </a:lstStyle>
          <a:p>
            <a:r>
              <a:rPr lang="en-US" dirty="0"/>
              <a:t>Insert photo here</a:t>
            </a:r>
          </a:p>
        </p:txBody>
      </p:sp>
      <p:sp>
        <p:nvSpPr>
          <p:cNvPr id="16" name="Picture Placeholder 13">
            <a:extLst>
              <a:ext uri="{FF2B5EF4-FFF2-40B4-BE49-F238E27FC236}">
                <a16:creationId xmlns:a16="http://schemas.microsoft.com/office/drawing/2014/main" id="{62D71E4C-2705-4622-887B-1F1262DB9127}"/>
              </a:ext>
            </a:extLst>
          </p:cNvPr>
          <p:cNvSpPr>
            <a:spLocks noGrp="1"/>
          </p:cNvSpPr>
          <p:nvPr>
            <p:ph type="pic" sz="quarter" idx="11" hasCustomPrompt="1"/>
          </p:nvPr>
        </p:nvSpPr>
        <p:spPr>
          <a:xfrm>
            <a:off x="3849688" y="3643313"/>
            <a:ext cx="3233737" cy="2771775"/>
          </a:xfrm>
        </p:spPr>
        <p:txBody>
          <a:bodyPr/>
          <a:lstStyle>
            <a:lvl1pPr marL="1944" indent="0" algn="ctr">
              <a:buNone/>
              <a:defRPr/>
            </a:lvl1pPr>
          </a:lstStyle>
          <a:p>
            <a:r>
              <a:rPr lang="en-US" dirty="0"/>
              <a:t>Insert photo here</a:t>
            </a:r>
          </a:p>
        </p:txBody>
      </p:sp>
      <p:sp>
        <p:nvSpPr>
          <p:cNvPr id="7" name="Content Placeholder 2">
            <a:extLst>
              <a:ext uri="{FF2B5EF4-FFF2-40B4-BE49-F238E27FC236}">
                <a16:creationId xmlns:a16="http://schemas.microsoft.com/office/drawing/2014/main" id="{5431B6C7-1096-4AD3-9D48-AA45F0B2185D}"/>
              </a:ext>
            </a:extLst>
          </p:cNvPr>
          <p:cNvSpPr>
            <a:spLocks noGrp="1"/>
          </p:cNvSpPr>
          <p:nvPr>
            <p:ph idx="1"/>
          </p:nvPr>
        </p:nvSpPr>
        <p:spPr>
          <a:xfrm>
            <a:off x="7966800" y="383764"/>
            <a:ext cx="3312000" cy="6031435"/>
          </a:xfrm>
        </p:spPr>
        <p:txBody>
          <a:bodyPr>
            <a:normAutofit/>
          </a:bodyPr>
          <a:lstStyle>
            <a:lvl1pPr>
              <a:lnSpc>
                <a:spcPct val="100000"/>
              </a:lnSpc>
              <a:defRPr sz="2400"/>
            </a:lvl1pPr>
          </a:lstStyle>
          <a:p>
            <a:pPr lvl="0"/>
            <a:r>
              <a:rPr lang="en-US"/>
              <a:t>Click to edit Master text styles</a:t>
            </a:r>
          </a:p>
        </p:txBody>
      </p:sp>
      <p:sp>
        <p:nvSpPr>
          <p:cNvPr id="9" name="Date Placeholder 9">
            <a:extLst>
              <a:ext uri="{FF2B5EF4-FFF2-40B4-BE49-F238E27FC236}">
                <a16:creationId xmlns:a16="http://schemas.microsoft.com/office/drawing/2014/main" id="{3C3DC7A9-2932-431E-8EC0-CFA4B2CF6493}"/>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8" name="Footer Placeholder 10">
            <a:extLst>
              <a:ext uri="{FF2B5EF4-FFF2-40B4-BE49-F238E27FC236}">
                <a16:creationId xmlns:a16="http://schemas.microsoft.com/office/drawing/2014/main" id="{A97579B5-432F-4A2F-A65A-D2FACF71A351}"/>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4" name="Slide Number Placeholder 11">
            <a:extLst>
              <a:ext uri="{FF2B5EF4-FFF2-40B4-BE49-F238E27FC236}">
                <a16:creationId xmlns:a16="http://schemas.microsoft.com/office/drawing/2014/main" id="{F320B19E-E872-42A8-AA5D-7F84287BD009}"/>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302974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51A3404-D5A9-4BC5-A2B8-5BC25368212D}"/>
              </a:ext>
            </a:extLst>
          </p:cNvPr>
          <p:cNvSpPr>
            <a:spLocks noGrp="1"/>
          </p:cNvSpPr>
          <p:nvPr>
            <p:ph type="title"/>
          </p:nvPr>
        </p:nvSpPr>
        <p:spPr>
          <a:xfrm>
            <a:off x="448056" y="388800"/>
            <a:ext cx="5432044" cy="860400"/>
          </a:xfrm>
        </p:spPr>
        <p:txBody>
          <a:bodyPr anchor="b" anchorCtr="0">
            <a:normAutofit/>
          </a:bodyPr>
          <a:lstStyle>
            <a:lvl1pPr>
              <a:defRPr sz="4400"/>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B4BD8583-3FBE-444A-9F7E-DF7C6578E8D4}"/>
              </a:ext>
              <a:ext uri="{C183D7F6-B498-43B3-948B-1728B52AA6E4}">
                <adec:decorative xmlns:adec="http://schemas.microsoft.com/office/drawing/2017/decorative" val="1"/>
              </a:ext>
            </a:extLst>
          </p:cNvPr>
          <p:cNvCxnSpPr>
            <a:cxnSpLocks/>
          </p:cNvCxnSpPr>
          <p:nvPr userDrawn="1"/>
        </p:nvCxnSpPr>
        <p:spPr>
          <a:xfrm>
            <a:off x="450000" y="1609200"/>
            <a:ext cx="5434694"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74F115DF-54F8-4335-86CC-1875CD745008}"/>
              </a:ext>
            </a:extLst>
          </p:cNvPr>
          <p:cNvSpPr>
            <a:spLocks noGrp="1"/>
          </p:cNvSpPr>
          <p:nvPr>
            <p:ph idx="1"/>
          </p:nvPr>
        </p:nvSpPr>
        <p:spPr>
          <a:xfrm>
            <a:off x="448056" y="1944000"/>
            <a:ext cx="5432044" cy="4006800"/>
          </a:xfrm>
        </p:spPr>
        <p:txBody>
          <a:bodyPr>
            <a:normAutofit/>
          </a:bodyPr>
          <a:lstStyle>
            <a:lvl1pPr marL="1944" indent="0">
              <a:lnSpc>
                <a:spcPct val="100000"/>
              </a:lnSpc>
              <a:buNone/>
              <a:defRPr/>
            </a:lvl1pPr>
          </a:lstStyle>
          <a:p>
            <a:pPr lvl="0"/>
            <a:r>
              <a:rPr lang="en-US"/>
              <a:t>Click to edit Master text styles</a:t>
            </a:r>
          </a:p>
        </p:txBody>
      </p:sp>
      <p:sp>
        <p:nvSpPr>
          <p:cNvPr id="12" name="Picture Placeholder 10">
            <a:extLst>
              <a:ext uri="{FF2B5EF4-FFF2-40B4-BE49-F238E27FC236}">
                <a16:creationId xmlns:a16="http://schemas.microsoft.com/office/drawing/2014/main" id="{45F81656-BF34-4B85-ACD5-BFAE781919DA}"/>
              </a:ext>
            </a:extLst>
          </p:cNvPr>
          <p:cNvSpPr>
            <a:spLocks noGrp="1"/>
          </p:cNvSpPr>
          <p:nvPr>
            <p:ph type="pic" sz="quarter" idx="10" hasCustomPrompt="1"/>
          </p:nvPr>
        </p:nvSpPr>
        <p:spPr>
          <a:xfrm>
            <a:off x="6307138" y="449263"/>
            <a:ext cx="5432425" cy="5502275"/>
          </a:xfrm>
        </p:spPr>
        <p:txBody>
          <a:bodyPr/>
          <a:lstStyle>
            <a:lvl1pPr marL="1944" indent="0" algn="ctr">
              <a:buNone/>
              <a:defRPr/>
            </a:lvl1pPr>
          </a:lstStyle>
          <a:p>
            <a:r>
              <a:rPr lang="en-US" dirty="0"/>
              <a:t>Insert photo here</a:t>
            </a:r>
          </a:p>
        </p:txBody>
      </p:sp>
      <p:sp>
        <p:nvSpPr>
          <p:cNvPr id="7" name="Date Placeholder 5">
            <a:extLst>
              <a:ext uri="{FF2B5EF4-FFF2-40B4-BE49-F238E27FC236}">
                <a16:creationId xmlns:a16="http://schemas.microsoft.com/office/drawing/2014/main" id="{C54CC99A-1CCA-4711-9007-627C736BDDAB}"/>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8" name="Footer Placeholder 3">
            <a:extLst>
              <a:ext uri="{FF2B5EF4-FFF2-40B4-BE49-F238E27FC236}">
                <a16:creationId xmlns:a16="http://schemas.microsoft.com/office/drawing/2014/main" id="{E513F610-B150-40E5-A881-4F4F842123BF}"/>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13" name="Slide Number Placeholder 11">
            <a:extLst>
              <a:ext uri="{FF2B5EF4-FFF2-40B4-BE49-F238E27FC236}">
                <a16:creationId xmlns:a16="http://schemas.microsoft.com/office/drawing/2014/main" id="{9C7D98EF-127D-4092-9E0B-82F254B113F7}"/>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40836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10" name="Title 6">
            <a:extLst>
              <a:ext uri="{FF2B5EF4-FFF2-40B4-BE49-F238E27FC236}">
                <a16:creationId xmlns:a16="http://schemas.microsoft.com/office/drawing/2014/main" id="{8F9B17DB-D85A-4B5F-A44F-4BAD5975CB0B}"/>
              </a:ext>
            </a:extLst>
          </p:cNvPr>
          <p:cNvSpPr>
            <a:spLocks noGrp="1"/>
          </p:cNvSpPr>
          <p:nvPr>
            <p:ph type="ctrTitle"/>
          </p:nvPr>
        </p:nvSpPr>
        <p:spPr>
          <a:xfrm>
            <a:off x="4385412" y="448056"/>
            <a:ext cx="7355484" cy="3401568"/>
          </a:xfrm>
        </p:spPr>
        <p:txBody>
          <a:bodyPr>
            <a:normAutofit/>
          </a:bodyPr>
          <a:lstStyle>
            <a:lvl1pPr>
              <a:defRPr sz="4400"/>
            </a:lvl1pPr>
          </a:lstStyle>
          <a:p>
            <a:r>
              <a:rPr lang="en-US"/>
              <a:t>Click to edit Master title style</a:t>
            </a:r>
            <a:endParaRPr lang="en-US" dirty="0"/>
          </a:p>
        </p:txBody>
      </p:sp>
      <p:sp>
        <p:nvSpPr>
          <p:cNvPr id="15" name="Subtitle 7">
            <a:extLst>
              <a:ext uri="{FF2B5EF4-FFF2-40B4-BE49-F238E27FC236}">
                <a16:creationId xmlns:a16="http://schemas.microsoft.com/office/drawing/2014/main" id="{4582DBBD-4E7B-4825-A55A-B28211141C4D}"/>
              </a:ext>
            </a:extLst>
          </p:cNvPr>
          <p:cNvSpPr>
            <a:spLocks noGrp="1"/>
          </p:cNvSpPr>
          <p:nvPr>
            <p:ph type="subTitle" idx="1"/>
          </p:nvPr>
        </p:nvSpPr>
        <p:spPr>
          <a:xfrm>
            <a:off x="4385412" y="4471416"/>
            <a:ext cx="7355484" cy="1481328"/>
          </a:xfrm>
        </p:spPr>
        <p:txBody>
          <a:bodyPr>
            <a:normAutofit/>
          </a:bodyPr>
          <a:lstStyle>
            <a:lvl1pPr marL="1944" indent="0">
              <a:buNone/>
              <a:defRPr sz="2400"/>
            </a:lvl1pPr>
          </a:lstStyle>
          <a:p>
            <a:r>
              <a:rPr lang="en-US"/>
              <a:t>Click to edit Master subtitle style</a:t>
            </a:r>
            <a:endParaRPr lang="en-US" dirty="0"/>
          </a:p>
        </p:txBody>
      </p:sp>
      <p:cxnSp>
        <p:nvCxnSpPr>
          <p:cNvPr id="18" name="Straight Connector 17">
            <a:extLst>
              <a:ext uri="{FF2B5EF4-FFF2-40B4-BE49-F238E27FC236}">
                <a16:creationId xmlns:a16="http://schemas.microsoft.com/office/drawing/2014/main" id="{2E7AB31A-4165-4478-8B2E-0C5398550476}"/>
              </a:ext>
              <a:ext uri="{C183D7F6-B498-43B3-948B-1728B52AA6E4}">
                <adec:decorative xmlns:adec="http://schemas.microsoft.com/office/drawing/2017/decorative" val="1"/>
              </a:ext>
            </a:extLst>
          </p:cNvPr>
          <p:cNvCxnSpPr>
            <a:cxnSpLocks/>
          </p:cNvCxnSpPr>
          <p:nvPr userDrawn="1"/>
        </p:nvCxnSpPr>
        <p:spPr>
          <a:xfrm>
            <a:off x="4385412" y="4122000"/>
            <a:ext cx="7380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Picture Placeholder 2">
            <a:extLst>
              <a:ext uri="{FF2B5EF4-FFF2-40B4-BE49-F238E27FC236}">
                <a16:creationId xmlns:a16="http://schemas.microsoft.com/office/drawing/2014/main" id="{E2291097-923C-4C79-A2E1-C0C1C5F94393}"/>
              </a:ext>
            </a:extLst>
          </p:cNvPr>
          <p:cNvSpPr>
            <a:spLocks noGrp="1"/>
          </p:cNvSpPr>
          <p:nvPr>
            <p:ph type="pic" sz="quarter" idx="10" hasCustomPrompt="1"/>
          </p:nvPr>
        </p:nvSpPr>
        <p:spPr>
          <a:xfrm>
            <a:off x="449263" y="447675"/>
            <a:ext cx="3449637" cy="1727200"/>
          </a:xfrm>
        </p:spPr>
        <p:txBody>
          <a:bodyPr/>
          <a:lstStyle>
            <a:lvl1pPr marL="1944" indent="0" algn="ctr">
              <a:buNone/>
              <a:defRPr/>
            </a:lvl1pPr>
          </a:lstStyle>
          <a:p>
            <a:r>
              <a:rPr lang="en-US" dirty="0"/>
              <a:t>Insert photo here</a:t>
            </a:r>
          </a:p>
        </p:txBody>
      </p:sp>
      <p:sp>
        <p:nvSpPr>
          <p:cNvPr id="26" name="Picture Placeholder 4">
            <a:extLst>
              <a:ext uri="{FF2B5EF4-FFF2-40B4-BE49-F238E27FC236}">
                <a16:creationId xmlns:a16="http://schemas.microsoft.com/office/drawing/2014/main" id="{BD63B57D-B7E5-4B5F-BA72-251478B503AA}"/>
              </a:ext>
            </a:extLst>
          </p:cNvPr>
          <p:cNvSpPr>
            <a:spLocks noGrp="1"/>
          </p:cNvSpPr>
          <p:nvPr>
            <p:ph type="pic" sz="quarter" idx="11" hasCustomPrompt="1"/>
          </p:nvPr>
        </p:nvSpPr>
        <p:spPr>
          <a:xfrm>
            <a:off x="449263" y="2354263"/>
            <a:ext cx="3449637" cy="1727200"/>
          </a:xfrm>
        </p:spPr>
        <p:txBody>
          <a:bodyPr/>
          <a:lstStyle>
            <a:lvl1pPr marL="1944" indent="0" algn="ctr">
              <a:buNone/>
              <a:defRPr/>
            </a:lvl1pPr>
          </a:lstStyle>
          <a:p>
            <a:r>
              <a:rPr lang="en-US" dirty="0"/>
              <a:t>Insert photo here</a:t>
            </a:r>
          </a:p>
        </p:txBody>
      </p:sp>
      <p:sp>
        <p:nvSpPr>
          <p:cNvPr id="27" name="Picture Placeholder 6">
            <a:extLst>
              <a:ext uri="{FF2B5EF4-FFF2-40B4-BE49-F238E27FC236}">
                <a16:creationId xmlns:a16="http://schemas.microsoft.com/office/drawing/2014/main" id="{5C8C147E-814C-4008-8C13-0216089EF54B}"/>
              </a:ext>
            </a:extLst>
          </p:cNvPr>
          <p:cNvSpPr>
            <a:spLocks noGrp="1"/>
          </p:cNvSpPr>
          <p:nvPr>
            <p:ph type="pic" sz="quarter" idx="12" hasCustomPrompt="1"/>
          </p:nvPr>
        </p:nvSpPr>
        <p:spPr>
          <a:xfrm>
            <a:off x="449263" y="4260850"/>
            <a:ext cx="3449637" cy="1727200"/>
          </a:xfrm>
        </p:spPr>
        <p:txBody>
          <a:bodyPr/>
          <a:lstStyle>
            <a:lvl1pPr marL="1944" indent="0" algn="ctr">
              <a:buNone/>
              <a:defRPr/>
            </a:lvl1pPr>
          </a:lstStyle>
          <a:p>
            <a:r>
              <a:rPr lang="en-US" dirty="0"/>
              <a:t>Insert photo here</a:t>
            </a:r>
          </a:p>
        </p:txBody>
      </p:sp>
    </p:spTree>
    <p:extLst>
      <p:ext uri="{BB962C8B-B14F-4D97-AF65-F5344CB8AC3E}">
        <p14:creationId xmlns:p14="http://schemas.microsoft.com/office/powerpoint/2010/main" val="1365409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C472BA8-C86A-4A3E-BDE2-5B103B418B09}"/>
              </a:ext>
              <a:ext uri="{C183D7F6-B498-43B3-948B-1728B52AA6E4}">
                <adec:decorative xmlns:adec="http://schemas.microsoft.com/office/drawing/2017/decorative" val="1"/>
              </a:ext>
            </a:extLst>
          </p:cNvPr>
          <p:cNvCxnSpPr>
            <a:cxnSpLocks/>
          </p:cNvCxnSpPr>
          <p:nvPr userDrawn="1"/>
        </p:nvCxnSpPr>
        <p:spPr>
          <a:xfrm>
            <a:off x="449400" y="16092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A4C7BB06-8210-4B65-AD12-157991E7E36A}"/>
              </a:ext>
            </a:extLst>
          </p:cNvPr>
          <p:cNvSpPr>
            <a:spLocks noGrp="1"/>
          </p:cNvSpPr>
          <p:nvPr>
            <p:ph type="title" hasCustomPrompt="1"/>
          </p:nvPr>
        </p:nvSpPr>
        <p:spPr>
          <a:xfrm>
            <a:off x="437626" y="206916"/>
            <a:ext cx="11293199"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3" name="Content Placeholder 2">
            <a:extLst>
              <a:ext uri="{FF2B5EF4-FFF2-40B4-BE49-F238E27FC236}">
                <a16:creationId xmlns:a16="http://schemas.microsoft.com/office/drawing/2014/main" id="{3703CE44-6F04-4B27-8C13-AD0131E9211D}"/>
              </a:ext>
            </a:extLst>
          </p:cNvPr>
          <p:cNvSpPr>
            <a:spLocks noGrp="1"/>
          </p:cNvSpPr>
          <p:nvPr>
            <p:ph sz="quarter" idx="11" hasCustomPrompt="1"/>
          </p:nvPr>
        </p:nvSpPr>
        <p:spPr>
          <a:xfrm>
            <a:off x="436563" y="2017713"/>
            <a:ext cx="11312525" cy="3906837"/>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5" name="Date Placeholder 6">
            <a:extLst>
              <a:ext uri="{FF2B5EF4-FFF2-40B4-BE49-F238E27FC236}">
                <a16:creationId xmlns:a16="http://schemas.microsoft.com/office/drawing/2014/main" id="{4D71227A-06F0-4EDB-9BA6-C5AA4D028CFD}"/>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6" name="Footer Placeholder 7">
            <a:extLst>
              <a:ext uri="{FF2B5EF4-FFF2-40B4-BE49-F238E27FC236}">
                <a16:creationId xmlns:a16="http://schemas.microsoft.com/office/drawing/2014/main" id="{9F297A86-7B17-452A-9C74-D1F11ACBB1AE}"/>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8" name="Slide Number Placeholder 11">
            <a:extLst>
              <a:ext uri="{FF2B5EF4-FFF2-40B4-BE49-F238E27FC236}">
                <a16:creationId xmlns:a16="http://schemas.microsoft.com/office/drawing/2014/main" id="{5A51317C-59B0-4A35-8F79-F4AE3B59E4E9}"/>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13429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32E1050-6C12-4B39-8715-4D547243926E}"/>
              </a:ext>
              <a:ext uri="{C183D7F6-B498-43B3-948B-1728B52AA6E4}">
                <adec:decorative xmlns:adec="http://schemas.microsoft.com/office/drawing/2017/decorative" val="1"/>
              </a:ext>
            </a:extLst>
          </p:cNvPr>
          <p:cNvCxnSpPr>
            <a:cxnSpLocks/>
          </p:cNvCxnSpPr>
          <p:nvPr userDrawn="1"/>
        </p:nvCxnSpPr>
        <p:spPr>
          <a:xfrm>
            <a:off x="449400" y="16092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4E513D97-B9A8-4710-A599-E88B1669A73C}"/>
              </a:ext>
            </a:extLst>
          </p:cNvPr>
          <p:cNvSpPr>
            <a:spLocks noGrp="1"/>
          </p:cNvSpPr>
          <p:nvPr>
            <p:ph type="title" hasCustomPrompt="1"/>
          </p:nvPr>
        </p:nvSpPr>
        <p:spPr>
          <a:xfrm>
            <a:off x="437626" y="206916"/>
            <a:ext cx="11311461"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0" name="Content Placeholder 2">
            <a:extLst>
              <a:ext uri="{FF2B5EF4-FFF2-40B4-BE49-F238E27FC236}">
                <a16:creationId xmlns:a16="http://schemas.microsoft.com/office/drawing/2014/main" id="{8E769319-28CA-4E68-8E19-68C73CD16478}"/>
              </a:ext>
            </a:extLst>
          </p:cNvPr>
          <p:cNvSpPr>
            <a:spLocks noGrp="1"/>
          </p:cNvSpPr>
          <p:nvPr>
            <p:ph sz="quarter" idx="11" hasCustomPrompt="1"/>
          </p:nvPr>
        </p:nvSpPr>
        <p:spPr>
          <a:xfrm>
            <a:off x="436563" y="2210546"/>
            <a:ext cx="11312525" cy="3522363"/>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3" name="Date Placeholder 6">
            <a:extLst>
              <a:ext uri="{FF2B5EF4-FFF2-40B4-BE49-F238E27FC236}">
                <a16:creationId xmlns:a16="http://schemas.microsoft.com/office/drawing/2014/main" id="{7EBC5E34-0C82-438C-B5D6-3C1B0209B2C0}"/>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4" name="Footer Placeholder 7">
            <a:extLst>
              <a:ext uri="{FF2B5EF4-FFF2-40B4-BE49-F238E27FC236}">
                <a16:creationId xmlns:a16="http://schemas.microsoft.com/office/drawing/2014/main" id="{0BDEB4F1-6670-45BB-B9CB-C99C1EDB76C9}"/>
              </a:ext>
            </a:extLst>
          </p:cNvPr>
          <p:cNvSpPr>
            <a:spLocks noGrp="1"/>
          </p:cNvSpPr>
          <p:nvPr>
            <p:ph type="ftr" sz="quarter" idx="3"/>
          </p:nvPr>
        </p:nvSpPr>
        <p:spPr>
          <a:xfrm>
            <a:off x="4370832" y="6153912"/>
            <a:ext cx="5397056" cy="502920"/>
          </a:xfrm>
        </p:spPr>
        <p:txBody>
          <a:bodyPr/>
          <a:lstStyle>
            <a:lvl1pPr>
              <a:defRPr/>
            </a:lvl1pPr>
          </a:lstStyle>
          <a:p>
            <a:r>
              <a:rPr lang="en-US" dirty="0"/>
              <a:t>PRESENTATION TITLE</a:t>
            </a:r>
          </a:p>
        </p:txBody>
      </p:sp>
      <p:sp>
        <p:nvSpPr>
          <p:cNvPr id="8" name="Slide Number Placeholder 11">
            <a:extLst>
              <a:ext uri="{FF2B5EF4-FFF2-40B4-BE49-F238E27FC236}">
                <a16:creationId xmlns:a16="http://schemas.microsoft.com/office/drawing/2014/main" id="{1930349C-8BE0-47EA-B0BA-1F8A839CCB44}"/>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797781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5BE7201D-E29D-4C0F-8BDA-C31C7AD21FF9}"/>
              </a:ext>
            </a:extLst>
          </p:cNvPr>
          <p:cNvSpPr>
            <a:spLocks noGrp="1"/>
          </p:cNvSpPr>
          <p:nvPr>
            <p:ph type="pic" sz="quarter" idx="13" hasCustomPrompt="1"/>
          </p:nvPr>
        </p:nvSpPr>
        <p:spPr>
          <a:xfrm>
            <a:off x="0" y="0"/>
            <a:ext cx="12192000" cy="5949950"/>
          </a:xfrm>
          <a:solidFill>
            <a:schemeClr val="accent6">
              <a:lumMod val="40000"/>
              <a:lumOff val="60000"/>
            </a:schemeClr>
          </a:solidFill>
        </p:spPr>
        <p:txBody>
          <a:bodyPr anchor="ctr"/>
          <a:lstStyle>
            <a:lvl1pPr marL="1944" indent="0" algn="ctr">
              <a:buNone/>
              <a:defRPr/>
            </a:lvl1pPr>
          </a:lstStyle>
          <a:p>
            <a:r>
              <a:rPr lang="en-US" dirty="0"/>
              <a:t>Insert photo here</a:t>
            </a:r>
          </a:p>
        </p:txBody>
      </p:sp>
      <p:sp>
        <p:nvSpPr>
          <p:cNvPr id="6" name="Title 5">
            <a:extLst>
              <a:ext uri="{FF2B5EF4-FFF2-40B4-BE49-F238E27FC236}">
                <a16:creationId xmlns:a16="http://schemas.microsoft.com/office/drawing/2014/main" id="{5D76D068-9B81-43EB-8EF6-14A14B932F04}"/>
              </a:ext>
            </a:extLst>
          </p:cNvPr>
          <p:cNvSpPr>
            <a:spLocks noGrp="1"/>
          </p:cNvSpPr>
          <p:nvPr>
            <p:ph type="title"/>
          </p:nvPr>
        </p:nvSpPr>
        <p:spPr>
          <a:xfrm>
            <a:off x="6435830" y="388800"/>
            <a:ext cx="5314209" cy="4293732"/>
          </a:xfrm>
        </p:spPr>
        <p:txBody>
          <a:bodyPr anchor="t">
            <a:normAutofit/>
          </a:bodyPr>
          <a:lstStyle>
            <a:lvl1pPr algn="r">
              <a:lnSpc>
                <a:spcPct val="140000"/>
              </a:lnSpc>
              <a:spcBef>
                <a:spcPts val="1000"/>
              </a:spcBef>
              <a:defRPr sz="4800">
                <a:solidFill>
                  <a:schemeClr val="accent4"/>
                </a:solidFill>
              </a:defRPr>
            </a:lvl1pPr>
          </a:lstStyle>
          <a:p>
            <a:r>
              <a:rPr lang="en-US"/>
              <a:t>Click to edit Master title style</a:t>
            </a:r>
            <a:endParaRPr lang="en-US" dirty="0"/>
          </a:p>
        </p:txBody>
      </p:sp>
      <p:sp>
        <p:nvSpPr>
          <p:cNvPr id="13" name="Text Placeholder 9">
            <a:extLst>
              <a:ext uri="{FF2B5EF4-FFF2-40B4-BE49-F238E27FC236}">
                <a16:creationId xmlns:a16="http://schemas.microsoft.com/office/drawing/2014/main" id="{86ACD1FC-2042-4BBF-A15C-4CF09BE6FA72}"/>
              </a:ext>
            </a:extLst>
          </p:cNvPr>
          <p:cNvSpPr>
            <a:spLocks noGrp="1"/>
          </p:cNvSpPr>
          <p:nvPr>
            <p:ph type="body" sz="quarter" idx="17" hasCustomPrompt="1"/>
          </p:nvPr>
        </p:nvSpPr>
        <p:spPr>
          <a:xfrm>
            <a:off x="6435831" y="4787752"/>
            <a:ext cx="5313255" cy="882039"/>
          </a:xfrm>
        </p:spPr>
        <p:txBody>
          <a:bodyPr>
            <a:normAutofit/>
          </a:bodyPr>
          <a:lstStyle>
            <a:lvl1pPr marL="1944" indent="0" algn="r">
              <a:buNone/>
              <a:defRPr sz="2400" i="0">
                <a:solidFill>
                  <a:schemeClr val="accent4">
                    <a:alpha val="55000"/>
                  </a:schemeClr>
                </a:solidFill>
                <a:latin typeface="+mn-lt"/>
              </a:defRPr>
            </a:lvl1pPr>
          </a:lstStyle>
          <a:p>
            <a:pPr lvl="0"/>
            <a:r>
              <a:rPr lang="en-US" dirty="0"/>
              <a:t>Click to add subtitle</a:t>
            </a:r>
          </a:p>
        </p:txBody>
      </p:sp>
      <p:sp>
        <p:nvSpPr>
          <p:cNvPr id="2" name="Date Placeholder 3">
            <a:extLst>
              <a:ext uri="{FF2B5EF4-FFF2-40B4-BE49-F238E27FC236}">
                <a16:creationId xmlns:a16="http://schemas.microsoft.com/office/drawing/2014/main" id="{395F5207-FD4F-4EA3-B90A-38946525CC4C}"/>
              </a:ext>
            </a:extLst>
          </p:cNvPr>
          <p:cNvSpPr>
            <a:spLocks noGrp="1"/>
          </p:cNvSpPr>
          <p:nvPr>
            <p:ph type="dt" sz="half" idx="10"/>
          </p:nvPr>
        </p:nvSpPr>
        <p:spPr>
          <a:xfrm>
            <a:off x="438912" y="6153912"/>
            <a:ext cx="3456432" cy="502920"/>
          </a:xfrm>
        </p:spPr>
        <p:txBody>
          <a:bodyPr/>
          <a:lstStyle>
            <a:lvl1pPr>
              <a:defRPr/>
            </a:lvl1pPr>
          </a:lstStyle>
          <a:p>
            <a:r>
              <a:rPr lang="en-US"/>
              <a:t>2/2/20XX</a:t>
            </a:r>
            <a:endParaRPr lang="en-US" dirty="0"/>
          </a:p>
        </p:txBody>
      </p:sp>
      <p:sp>
        <p:nvSpPr>
          <p:cNvPr id="3" name="Footer Placeholder 4">
            <a:extLst>
              <a:ext uri="{FF2B5EF4-FFF2-40B4-BE49-F238E27FC236}">
                <a16:creationId xmlns:a16="http://schemas.microsoft.com/office/drawing/2014/main" id="{1B85A082-D2CF-4D9E-8B9A-4A4EC2FBF61D}"/>
              </a:ext>
            </a:extLst>
          </p:cNvPr>
          <p:cNvSpPr>
            <a:spLocks noGrp="1"/>
          </p:cNvSpPr>
          <p:nvPr>
            <p:ph type="ftr" sz="quarter" idx="11"/>
          </p:nvPr>
        </p:nvSpPr>
        <p:spPr>
          <a:xfrm>
            <a:off x="4370832" y="6153912"/>
            <a:ext cx="5397056" cy="502920"/>
          </a:xfrm>
        </p:spPr>
        <p:txBody>
          <a:bodyPr/>
          <a:lstStyle>
            <a:lvl1pPr>
              <a:defRPr/>
            </a:lvl1pPr>
          </a:lstStyle>
          <a:p>
            <a:r>
              <a:rPr lang="en-US" dirty="0"/>
              <a:t>PRESENTATION TITLE</a:t>
            </a:r>
          </a:p>
        </p:txBody>
      </p:sp>
      <p:sp>
        <p:nvSpPr>
          <p:cNvPr id="9" name="Slide Number Placeholder 11">
            <a:extLst>
              <a:ext uri="{FF2B5EF4-FFF2-40B4-BE49-F238E27FC236}">
                <a16:creationId xmlns:a16="http://schemas.microsoft.com/office/drawing/2014/main" id="{516C575C-EAC2-426D-8F27-9F19CCC0B951}"/>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604929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9800939-EE62-4A6F-8369-E0A2225C9ABA}"/>
              </a:ext>
            </a:extLst>
          </p:cNvPr>
          <p:cNvSpPr>
            <a:spLocks noGrp="1"/>
          </p:cNvSpPr>
          <p:nvPr>
            <p:ph type="title"/>
          </p:nvPr>
        </p:nvSpPr>
        <p:spPr>
          <a:xfrm>
            <a:off x="448056" y="388799"/>
            <a:ext cx="2854800" cy="5965199"/>
          </a:xfrm>
        </p:spPr>
        <p:txBody>
          <a:bodyPr>
            <a:normAutofit/>
          </a:bodyPr>
          <a:lstStyle>
            <a:lvl1pPr>
              <a:defRPr sz="4400"/>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88AD8766-64D5-4907-9387-55556E06B6B7}"/>
              </a:ext>
              <a:ext uri="{C183D7F6-B498-43B3-948B-1728B52AA6E4}">
                <adec:decorative xmlns:adec="http://schemas.microsoft.com/office/drawing/2017/decorative" val="1"/>
              </a:ext>
            </a:extLst>
          </p:cNvPr>
          <p:cNvCxnSpPr/>
          <p:nvPr userDrawn="1"/>
        </p:nvCxnSpPr>
        <p:spPr>
          <a:xfrm>
            <a:off x="37440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356A4E20-3710-4756-B5AA-0D9A3C386789}"/>
              </a:ext>
            </a:extLst>
          </p:cNvPr>
          <p:cNvSpPr>
            <a:spLocks noGrp="1"/>
          </p:cNvSpPr>
          <p:nvPr>
            <p:ph sz="quarter" idx="11" hasCustomPrompt="1"/>
          </p:nvPr>
        </p:nvSpPr>
        <p:spPr>
          <a:xfrm>
            <a:off x="4554400" y="386634"/>
            <a:ext cx="6269984" cy="6084732"/>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11" name="Date Placeholder 9">
            <a:extLst>
              <a:ext uri="{FF2B5EF4-FFF2-40B4-BE49-F238E27FC236}">
                <a16:creationId xmlns:a16="http://schemas.microsoft.com/office/drawing/2014/main" id="{90ACCA35-D6BC-4204-B1A6-C9F022F5F3A2}"/>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12" name="Footer Placeholder 10">
            <a:extLst>
              <a:ext uri="{FF2B5EF4-FFF2-40B4-BE49-F238E27FC236}">
                <a16:creationId xmlns:a16="http://schemas.microsoft.com/office/drawing/2014/main" id="{6B393FEE-25D9-48C7-B753-BE4F3F53B75B}"/>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3" name="Slide Number Placeholder 11">
            <a:extLst>
              <a:ext uri="{FF2B5EF4-FFF2-40B4-BE49-F238E27FC236}">
                <a16:creationId xmlns:a16="http://schemas.microsoft.com/office/drawing/2014/main" id="{6BB8704D-5CE8-4D94-A969-93FD48205583}"/>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4084229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0EC6A-9526-4F5D-831C-D05B6D208E91}"/>
              </a:ext>
            </a:extLst>
          </p:cNvPr>
          <p:cNvSpPr>
            <a:spLocks noGrp="1"/>
          </p:cNvSpPr>
          <p:nvPr>
            <p:ph type="title"/>
          </p:nvPr>
        </p:nvSpPr>
        <p:spPr>
          <a:xfrm>
            <a:off x="448056" y="388800"/>
            <a:ext cx="2854800" cy="5965200"/>
          </a:xfrm>
        </p:spPr>
        <p:txBody>
          <a:bodyPr>
            <a:normAutofit/>
          </a:bodyPr>
          <a:lstStyle>
            <a:lvl1pPr>
              <a:defRPr sz="4400"/>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2DBA2A15-3A0D-4FF2-946D-1A226AB2012C}"/>
              </a:ext>
              <a:ext uri="{C183D7F6-B498-43B3-948B-1728B52AA6E4}">
                <adec:decorative xmlns:adec="http://schemas.microsoft.com/office/drawing/2017/decorative" val="1"/>
              </a:ext>
            </a:extLst>
          </p:cNvPr>
          <p:cNvCxnSpPr/>
          <p:nvPr userDrawn="1"/>
        </p:nvCxnSpPr>
        <p:spPr>
          <a:xfrm>
            <a:off x="37440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3AD23B8B-A425-4CDA-8B08-F225F1A56BBC}"/>
              </a:ext>
            </a:extLst>
          </p:cNvPr>
          <p:cNvSpPr>
            <a:spLocks noGrp="1"/>
          </p:cNvSpPr>
          <p:nvPr>
            <p:ph sz="quarter" idx="11" hasCustomPrompt="1"/>
          </p:nvPr>
        </p:nvSpPr>
        <p:spPr>
          <a:xfrm>
            <a:off x="4171837" y="555337"/>
            <a:ext cx="6923815" cy="5747326"/>
          </a:xfrm>
        </p:spPr>
        <p:txBody>
          <a:bodyPr>
            <a:normAutofit/>
          </a:bodyPr>
          <a:lstStyle>
            <a:lvl1pPr marL="1944" indent="0">
              <a:buNone/>
              <a:defRPr sz="1600">
                <a:solidFill>
                  <a:schemeClr val="tx1">
                    <a:alpha val="55000"/>
                  </a:schemeClr>
                </a:solidFill>
              </a:defRPr>
            </a:lvl1pPr>
            <a:lvl2pPr marL="451944" indent="0">
              <a:buNone/>
              <a:defRPr sz="1600">
                <a:solidFill>
                  <a:schemeClr val="tx1">
                    <a:alpha val="55000"/>
                  </a:schemeClr>
                </a:solidFill>
              </a:defRPr>
            </a:lvl2pPr>
            <a:lvl3pPr marL="901944" indent="0">
              <a:buNone/>
              <a:defRPr sz="1600">
                <a:solidFill>
                  <a:schemeClr val="tx1">
                    <a:alpha val="55000"/>
                  </a:schemeClr>
                </a:solidFill>
              </a:defRPr>
            </a:lvl3pPr>
            <a:lvl4pPr marL="1351944" indent="0">
              <a:buNone/>
              <a:defRPr sz="1600">
                <a:solidFill>
                  <a:schemeClr val="tx1">
                    <a:alpha val="55000"/>
                  </a:schemeClr>
                </a:solidFill>
              </a:defRPr>
            </a:lvl4pPr>
            <a:lvl5pPr marL="1801944" indent="0">
              <a:buNone/>
              <a:defRPr sz="1600">
                <a:solidFill>
                  <a:schemeClr val="tx1">
                    <a:alpha val="55000"/>
                  </a:schemeClr>
                </a:solidFill>
              </a:defRPr>
            </a:lvl5pPr>
          </a:lstStyle>
          <a:p>
            <a:pPr lvl="0"/>
            <a:r>
              <a:rPr lang="en-US" dirty="0"/>
              <a:t>Click to add content</a:t>
            </a:r>
          </a:p>
        </p:txBody>
      </p:sp>
      <p:sp>
        <p:nvSpPr>
          <p:cNvPr id="12" name="Date Placeholder 9">
            <a:extLst>
              <a:ext uri="{FF2B5EF4-FFF2-40B4-BE49-F238E27FC236}">
                <a16:creationId xmlns:a16="http://schemas.microsoft.com/office/drawing/2014/main" id="{148B844A-8E38-4D22-9A7F-A95D22C1EDBC}"/>
              </a:ext>
            </a:extLst>
          </p:cNvPr>
          <p:cNvSpPr>
            <a:spLocks noGrp="1"/>
          </p:cNvSpPr>
          <p:nvPr>
            <p:ph type="dt" sz="half" idx="2"/>
          </p:nvPr>
        </p:nvSpPr>
        <p:spPr>
          <a:xfrm rot="5400000">
            <a:off x="10299675" y="1584976"/>
            <a:ext cx="2772000" cy="502920"/>
          </a:xfrm>
        </p:spPr>
        <p:txBody>
          <a:bodyPr tIns="180000" rIns="180000" bIns="180000"/>
          <a:lstStyle>
            <a:lvl1pPr>
              <a:defRPr/>
            </a:lvl1pPr>
          </a:lstStyle>
          <a:p>
            <a:r>
              <a:rPr lang="en-US"/>
              <a:t>2/2/20XX</a:t>
            </a:r>
            <a:endParaRPr lang="en-US" dirty="0"/>
          </a:p>
        </p:txBody>
      </p:sp>
      <p:sp>
        <p:nvSpPr>
          <p:cNvPr id="13" name="Footer Placeholder 10">
            <a:extLst>
              <a:ext uri="{FF2B5EF4-FFF2-40B4-BE49-F238E27FC236}">
                <a16:creationId xmlns:a16="http://schemas.microsoft.com/office/drawing/2014/main" id="{9EE6E96B-321F-4070-8AB9-69F8498B1731}"/>
              </a:ext>
            </a:extLst>
          </p:cNvPr>
          <p:cNvSpPr>
            <a:spLocks noGrp="1"/>
          </p:cNvSpPr>
          <p:nvPr>
            <p:ph type="ftr" sz="quarter" idx="3"/>
          </p:nvPr>
        </p:nvSpPr>
        <p:spPr>
          <a:xfrm rot="5400000">
            <a:off x="10216875" y="4439775"/>
            <a:ext cx="2937600" cy="502920"/>
          </a:xfrm>
        </p:spPr>
        <p:txBody>
          <a:bodyPr tIns="180000" rIns="180000" bIns="180000"/>
          <a:lstStyle/>
          <a:p>
            <a:r>
              <a:rPr lang="en-US" spc="200" dirty="0"/>
              <a:t>PRESENTATION TITLE</a:t>
            </a:r>
          </a:p>
        </p:txBody>
      </p:sp>
      <p:sp>
        <p:nvSpPr>
          <p:cNvPr id="15" name="Slide Number Placeholder 11">
            <a:extLst>
              <a:ext uri="{FF2B5EF4-FFF2-40B4-BE49-F238E27FC236}">
                <a16:creationId xmlns:a16="http://schemas.microsoft.com/office/drawing/2014/main" id="{B6CC3AFC-1429-49C6-B3ED-9B5C629A5260}"/>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1368967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1B910F38-F46F-4019-9892-577986F9591C}"/>
              </a:ext>
              <a:ext uri="{C183D7F6-B498-43B3-948B-1728B52AA6E4}">
                <adec:decorative xmlns:adec="http://schemas.microsoft.com/office/drawing/2017/decorative" val="1"/>
              </a:ext>
            </a:extLst>
          </p:cNvPr>
          <p:cNvCxnSpPr>
            <a:cxnSpLocks/>
          </p:cNvCxnSpPr>
          <p:nvPr userDrawn="1"/>
        </p:nvCxnSpPr>
        <p:spPr>
          <a:xfrm>
            <a:off x="450000" y="1609200"/>
            <a:ext cx="113004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3A88BA19-45C7-493D-8685-D06EBEFD2DBC}"/>
              </a:ext>
            </a:extLst>
          </p:cNvPr>
          <p:cNvSpPr>
            <a:spLocks noGrp="1"/>
          </p:cNvSpPr>
          <p:nvPr>
            <p:ph type="title" hasCustomPrompt="1"/>
          </p:nvPr>
        </p:nvSpPr>
        <p:spPr>
          <a:xfrm>
            <a:off x="448798" y="380872"/>
            <a:ext cx="11300290"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1" name="Text Placeholder 10">
            <a:extLst>
              <a:ext uri="{FF2B5EF4-FFF2-40B4-BE49-F238E27FC236}">
                <a16:creationId xmlns:a16="http://schemas.microsoft.com/office/drawing/2014/main" id="{D0F824DF-992F-4E18-9BC2-56F1D60AF53B}"/>
              </a:ext>
            </a:extLst>
          </p:cNvPr>
          <p:cNvSpPr>
            <a:spLocks noGrp="1"/>
          </p:cNvSpPr>
          <p:nvPr>
            <p:ph type="body" sz="quarter" idx="10" hasCustomPrompt="1"/>
          </p:nvPr>
        </p:nvSpPr>
        <p:spPr>
          <a:xfrm>
            <a:off x="1289837" y="1941031"/>
            <a:ext cx="4632053"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3" name="Text Placeholder 12">
            <a:extLst>
              <a:ext uri="{FF2B5EF4-FFF2-40B4-BE49-F238E27FC236}">
                <a16:creationId xmlns:a16="http://schemas.microsoft.com/office/drawing/2014/main" id="{CA14A543-CB0B-4FE3-82CE-0C8B0F6F6DD6}"/>
              </a:ext>
            </a:extLst>
          </p:cNvPr>
          <p:cNvSpPr>
            <a:spLocks noGrp="1"/>
          </p:cNvSpPr>
          <p:nvPr>
            <p:ph type="body" sz="quarter" idx="11" hasCustomPrompt="1"/>
          </p:nvPr>
        </p:nvSpPr>
        <p:spPr>
          <a:xfrm>
            <a:off x="1287987" y="2837529"/>
            <a:ext cx="4633419" cy="2547938"/>
          </a:xfrm>
        </p:spPr>
        <p:txBody>
          <a:bodyPr/>
          <a:lstStyle>
            <a:lvl1pPr>
              <a:lnSpc>
                <a:spcPct val="100000"/>
              </a:lnSpc>
              <a:buClr>
                <a:schemeClr val="tx2"/>
              </a:buClr>
              <a:defRPr>
                <a:solidFill>
                  <a:schemeClr val="tx2">
                    <a:alpha val="46000"/>
                  </a:schemeClr>
                </a:solidFill>
              </a:defRPr>
            </a:lvl1pPr>
          </a:lstStyle>
          <a:p>
            <a:pPr lvl="0"/>
            <a:r>
              <a:rPr lang="en-US" dirty="0"/>
              <a:t>Click to add text here</a:t>
            </a:r>
          </a:p>
        </p:txBody>
      </p:sp>
      <p:sp>
        <p:nvSpPr>
          <p:cNvPr id="18" name="Text Placeholder 10">
            <a:extLst>
              <a:ext uri="{FF2B5EF4-FFF2-40B4-BE49-F238E27FC236}">
                <a16:creationId xmlns:a16="http://schemas.microsoft.com/office/drawing/2014/main" id="{B6B6DB95-B3AD-4954-8725-DCAA8F716A99}"/>
              </a:ext>
            </a:extLst>
          </p:cNvPr>
          <p:cNvSpPr>
            <a:spLocks noGrp="1"/>
          </p:cNvSpPr>
          <p:nvPr>
            <p:ph type="body" sz="quarter" idx="12" hasCustomPrompt="1"/>
          </p:nvPr>
        </p:nvSpPr>
        <p:spPr>
          <a:xfrm>
            <a:off x="6262812" y="1941031"/>
            <a:ext cx="4632053"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9" name="Text Placeholder 12">
            <a:extLst>
              <a:ext uri="{FF2B5EF4-FFF2-40B4-BE49-F238E27FC236}">
                <a16:creationId xmlns:a16="http://schemas.microsoft.com/office/drawing/2014/main" id="{EBF18AD6-49AE-45E3-AFDB-53684AB6EC28}"/>
              </a:ext>
            </a:extLst>
          </p:cNvPr>
          <p:cNvSpPr>
            <a:spLocks noGrp="1"/>
          </p:cNvSpPr>
          <p:nvPr>
            <p:ph type="body" sz="quarter" idx="13" hasCustomPrompt="1"/>
          </p:nvPr>
        </p:nvSpPr>
        <p:spPr>
          <a:xfrm>
            <a:off x="6260962" y="2837529"/>
            <a:ext cx="4633419" cy="2547938"/>
          </a:xfrm>
        </p:spPr>
        <p:txBody>
          <a:bodyPr/>
          <a:lstStyle>
            <a:lvl1pPr>
              <a:lnSpc>
                <a:spcPct val="100000"/>
              </a:lnSpc>
              <a:buClr>
                <a:schemeClr val="tx2"/>
              </a:buClr>
              <a:defRPr>
                <a:solidFill>
                  <a:schemeClr val="tx2">
                    <a:alpha val="46000"/>
                  </a:schemeClr>
                </a:solidFill>
              </a:defRPr>
            </a:lvl1pPr>
          </a:lstStyle>
          <a:p>
            <a:pPr lvl="0"/>
            <a:r>
              <a:rPr lang="en-US" dirty="0"/>
              <a:t>Click to add text here</a:t>
            </a:r>
          </a:p>
        </p:txBody>
      </p:sp>
      <p:sp>
        <p:nvSpPr>
          <p:cNvPr id="7" name="Date Placeholder 5">
            <a:extLst>
              <a:ext uri="{FF2B5EF4-FFF2-40B4-BE49-F238E27FC236}">
                <a16:creationId xmlns:a16="http://schemas.microsoft.com/office/drawing/2014/main" id="{AD8C32FD-06A2-49E2-A54A-FB7C7AFFE2F2}"/>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8" name="Footer Placeholder 3">
            <a:extLst>
              <a:ext uri="{FF2B5EF4-FFF2-40B4-BE49-F238E27FC236}">
                <a16:creationId xmlns:a16="http://schemas.microsoft.com/office/drawing/2014/main" id="{7D13BE1A-DE3C-489C-A627-116679A00B86}"/>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CE15B7AC-26DD-48DA-88A0-A231BF5D1E44}"/>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803286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E78D948-F2B9-4EE0-B830-36F103C218D5}"/>
              </a:ext>
              <a:ext uri="{C183D7F6-B498-43B3-948B-1728B52AA6E4}">
                <adec:decorative xmlns:adec="http://schemas.microsoft.com/office/drawing/2017/decorative" val="1"/>
              </a:ext>
            </a:extLst>
          </p:cNvPr>
          <p:cNvCxnSpPr>
            <a:cxnSpLocks/>
          </p:cNvCxnSpPr>
          <p:nvPr userDrawn="1"/>
        </p:nvCxnSpPr>
        <p:spPr>
          <a:xfrm>
            <a:off x="450000" y="1609200"/>
            <a:ext cx="113004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6B9A2D2-0473-4F46-BFCE-D626532960A5}"/>
              </a:ext>
            </a:extLst>
          </p:cNvPr>
          <p:cNvSpPr>
            <a:spLocks noGrp="1"/>
          </p:cNvSpPr>
          <p:nvPr>
            <p:ph type="title" hasCustomPrompt="1"/>
          </p:nvPr>
        </p:nvSpPr>
        <p:spPr>
          <a:xfrm>
            <a:off x="456170" y="368717"/>
            <a:ext cx="11300400"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6" name="Text Placeholder 10">
            <a:extLst>
              <a:ext uri="{FF2B5EF4-FFF2-40B4-BE49-F238E27FC236}">
                <a16:creationId xmlns:a16="http://schemas.microsoft.com/office/drawing/2014/main" id="{C7203DC6-5779-4D18-8EDA-B417CE1CC346}"/>
              </a:ext>
            </a:extLst>
          </p:cNvPr>
          <p:cNvSpPr>
            <a:spLocks noGrp="1"/>
          </p:cNvSpPr>
          <p:nvPr>
            <p:ph type="body" sz="quarter" idx="10" hasCustomPrompt="1"/>
          </p:nvPr>
        </p:nvSpPr>
        <p:spPr>
          <a:xfrm>
            <a:off x="451850" y="1941031"/>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7" name="Text Placeholder 12">
            <a:extLst>
              <a:ext uri="{FF2B5EF4-FFF2-40B4-BE49-F238E27FC236}">
                <a16:creationId xmlns:a16="http://schemas.microsoft.com/office/drawing/2014/main" id="{65286B5D-8C3D-49BC-A56B-54C3D0FBC782}"/>
              </a:ext>
            </a:extLst>
          </p:cNvPr>
          <p:cNvSpPr>
            <a:spLocks noGrp="1"/>
          </p:cNvSpPr>
          <p:nvPr>
            <p:ph type="body" sz="quarter" idx="11" hasCustomPrompt="1"/>
          </p:nvPr>
        </p:nvSpPr>
        <p:spPr>
          <a:xfrm>
            <a:off x="450000" y="2837528"/>
            <a:ext cx="345757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15" name="Text Placeholder 10">
            <a:extLst>
              <a:ext uri="{FF2B5EF4-FFF2-40B4-BE49-F238E27FC236}">
                <a16:creationId xmlns:a16="http://schemas.microsoft.com/office/drawing/2014/main" id="{9C8FA9F2-E665-4A1C-AB30-847F4A2000E9}"/>
              </a:ext>
            </a:extLst>
          </p:cNvPr>
          <p:cNvSpPr>
            <a:spLocks noGrp="1"/>
          </p:cNvSpPr>
          <p:nvPr>
            <p:ph type="body" sz="quarter" idx="15" hasCustomPrompt="1"/>
          </p:nvPr>
        </p:nvSpPr>
        <p:spPr>
          <a:xfrm>
            <a:off x="4364947" y="1941031"/>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6" name="Text Placeholder 12">
            <a:extLst>
              <a:ext uri="{FF2B5EF4-FFF2-40B4-BE49-F238E27FC236}">
                <a16:creationId xmlns:a16="http://schemas.microsoft.com/office/drawing/2014/main" id="{3C54263D-50A7-43A8-A3BC-BE063187A830}"/>
              </a:ext>
            </a:extLst>
          </p:cNvPr>
          <p:cNvSpPr>
            <a:spLocks noGrp="1"/>
          </p:cNvSpPr>
          <p:nvPr>
            <p:ph type="body" sz="quarter" idx="16" hasCustomPrompt="1"/>
          </p:nvPr>
        </p:nvSpPr>
        <p:spPr>
          <a:xfrm>
            <a:off x="4363097" y="2837528"/>
            <a:ext cx="345757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17" name="Text Placeholder 10">
            <a:extLst>
              <a:ext uri="{FF2B5EF4-FFF2-40B4-BE49-F238E27FC236}">
                <a16:creationId xmlns:a16="http://schemas.microsoft.com/office/drawing/2014/main" id="{6DD25081-6CEB-4E5B-A7E5-8100DE67323D}"/>
              </a:ext>
            </a:extLst>
          </p:cNvPr>
          <p:cNvSpPr>
            <a:spLocks noGrp="1"/>
          </p:cNvSpPr>
          <p:nvPr>
            <p:ph type="body" sz="quarter" idx="17" hasCustomPrompt="1"/>
          </p:nvPr>
        </p:nvSpPr>
        <p:spPr>
          <a:xfrm>
            <a:off x="8283594" y="1939364"/>
            <a:ext cx="3456556" cy="869888"/>
          </a:xfrm>
        </p:spPr>
        <p:txBody>
          <a:bodyPr>
            <a:normAutofit/>
          </a:bodyPr>
          <a:lstStyle>
            <a:lvl1pPr marL="1944" indent="0">
              <a:buNone/>
              <a:defRPr sz="2400">
                <a:solidFill>
                  <a:schemeClr val="accent1"/>
                </a:solidFill>
                <a:latin typeface="+mj-lt"/>
              </a:defRPr>
            </a:lvl1pPr>
          </a:lstStyle>
          <a:p>
            <a:pPr lvl="0"/>
            <a:r>
              <a:rPr lang="en-US" dirty="0"/>
              <a:t>Click to insert subtitle</a:t>
            </a:r>
          </a:p>
        </p:txBody>
      </p:sp>
      <p:sp>
        <p:nvSpPr>
          <p:cNvPr id="18" name="Text Placeholder 12">
            <a:extLst>
              <a:ext uri="{FF2B5EF4-FFF2-40B4-BE49-F238E27FC236}">
                <a16:creationId xmlns:a16="http://schemas.microsoft.com/office/drawing/2014/main" id="{B40E43BE-19E7-4C92-A02A-A747188A1130}"/>
              </a:ext>
            </a:extLst>
          </p:cNvPr>
          <p:cNvSpPr>
            <a:spLocks noGrp="1"/>
          </p:cNvSpPr>
          <p:nvPr>
            <p:ph type="body" sz="quarter" idx="18" hasCustomPrompt="1"/>
          </p:nvPr>
        </p:nvSpPr>
        <p:spPr>
          <a:xfrm>
            <a:off x="8282764" y="2835861"/>
            <a:ext cx="3456556" cy="2986221"/>
          </a:xfrm>
        </p:spPr>
        <p:txBody>
          <a:bodyPr/>
          <a:lstStyle>
            <a:lvl1pPr marL="457200" indent="-457200">
              <a:lnSpc>
                <a:spcPct val="110000"/>
              </a:lnSpc>
              <a:buClr>
                <a:schemeClr val="tx2"/>
              </a:buClr>
              <a:defRPr>
                <a:solidFill>
                  <a:schemeClr val="tx2">
                    <a:alpha val="46000"/>
                  </a:schemeClr>
                </a:solidFill>
              </a:defRPr>
            </a:lvl1pPr>
          </a:lstStyle>
          <a:p>
            <a:pPr lvl="0"/>
            <a:r>
              <a:rPr lang="en-US" dirty="0"/>
              <a:t>Click to add text here</a:t>
            </a:r>
          </a:p>
        </p:txBody>
      </p:sp>
      <p:sp>
        <p:nvSpPr>
          <p:cNvPr id="3" name="Date Placeholder 5">
            <a:extLst>
              <a:ext uri="{FF2B5EF4-FFF2-40B4-BE49-F238E27FC236}">
                <a16:creationId xmlns:a16="http://schemas.microsoft.com/office/drawing/2014/main" id="{0364CC8C-A596-4C30-BE97-FF78E042451D}"/>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4" name="Footer Placeholder 3">
            <a:extLst>
              <a:ext uri="{FF2B5EF4-FFF2-40B4-BE49-F238E27FC236}">
                <a16:creationId xmlns:a16="http://schemas.microsoft.com/office/drawing/2014/main" id="{716E94F2-5327-4ECE-B9D6-26CA834459B1}"/>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F9BB08CB-1C70-40D7-A67C-2EF5BFFEF9C3}"/>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78382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787F79D-9EFD-4F24-B92B-3DEF507C6FC1}"/>
              </a:ext>
              <a:ext uri="{C183D7F6-B498-43B3-948B-1728B52AA6E4}">
                <adec:decorative xmlns:adec="http://schemas.microsoft.com/office/drawing/2017/decorative" val="1"/>
              </a:ext>
            </a:extLst>
          </p:cNvPr>
          <p:cNvCxnSpPr>
            <a:cxnSpLocks/>
          </p:cNvCxnSpPr>
          <p:nvPr userDrawn="1"/>
        </p:nvCxnSpPr>
        <p:spPr>
          <a:xfrm>
            <a:off x="450000" y="4500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2758C89-0197-4B72-BA43-2CC4DE73F747}"/>
              </a:ext>
            </a:extLst>
          </p:cNvPr>
          <p:cNvSpPr>
            <a:spLocks noGrp="1"/>
          </p:cNvSpPr>
          <p:nvPr>
            <p:ph type="title" hasCustomPrompt="1"/>
          </p:nvPr>
        </p:nvSpPr>
        <p:spPr>
          <a:xfrm>
            <a:off x="440969" y="647377"/>
            <a:ext cx="11316056" cy="1026572"/>
          </a:xfrm>
        </p:spPr>
        <p:txBody>
          <a:bodyPr anchor="ctr">
            <a:normAutofit/>
          </a:bodyPr>
          <a:lstStyle>
            <a:lvl1pPr>
              <a:spcBef>
                <a:spcPts val="1000"/>
              </a:spcBef>
              <a:defRPr sz="4400">
                <a:solidFill>
                  <a:schemeClr val="tx1"/>
                </a:solidFill>
              </a:defRPr>
            </a:lvl1pPr>
          </a:lstStyle>
          <a:p>
            <a:r>
              <a:rPr lang="en-US" dirty="0"/>
              <a:t>Click to add title</a:t>
            </a:r>
          </a:p>
        </p:txBody>
      </p:sp>
      <p:sp>
        <p:nvSpPr>
          <p:cNvPr id="16" name="Text Placeholder 13">
            <a:extLst>
              <a:ext uri="{FF2B5EF4-FFF2-40B4-BE49-F238E27FC236}">
                <a16:creationId xmlns:a16="http://schemas.microsoft.com/office/drawing/2014/main" id="{37D2E7B5-A506-45AA-881E-1EF6A0EB07CC}"/>
              </a:ext>
            </a:extLst>
          </p:cNvPr>
          <p:cNvSpPr>
            <a:spLocks noGrp="1"/>
          </p:cNvSpPr>
          <p:nvPr>
            <p:ph type="body" sz="quarter" idx="11" hasCustomPrompt="1"/>
          </p:nvPr>
        </p:nvSpPr>
        <p:spPr>
          <a:xfrm>
            <a:off x="440968" y="1692923"/>
            <a:ext cx="11300287" cy="1001712"/>
          </a:xfrm>
        </p:spPr>
        <p:txBody>
          <a:bodyPr>
            <a:normAutofit/>
          </a:bodyPr>
          <a:lstStyle>
            <a:lvl1pPr marL="1944" indent="0">
              <a:buNone/>
              <a:defRPr sz="2400" i="0">
                <a:solidFill>
                  <a:schemeClr val="tx1">
                    <a:alpha val="55000"/>
                  </a:schemeClr>
                </a:solidFill>
                <a:latin typeface="+mn-lt"/>
              </a:defRPr>
            </a:lvl1pPr>
          </a:lstStyle>
          <a:p>
            <a:pPr lvl="0"/>
            <a:r>
              <a:rPr lang="en-US" dirty="0"/>
              <a:t>Click to add text</a:t>
            </a:r>
          </a:p>
        </p:txBody>
      </p:sp>
      <p:sp>
        <p:nvSpPr>
          <p:cNvPr id="25" name="Picture Placeholder 17">
            <a:extLst>
              <a:ext uri="{FF2B5EF4-FFF2-40B4-BE49-F238E27FC236}">
                <a16:creationId xmlns:a16="http://schemas.microsoft.com/office/drawing/2014/main" id="{751E77E5-BC2E-4851-A46B-1081DBFEE180}"/>
              </a:ext>
            </a:extLst>
          </p:cNvPr>
          <p:cNvSpPr>
            <a:spLocks noGrp="1"/>
          </p:cNvSpPr>
          <p:nvPr>
            <p:ph type="pic" sz="quarter" idx="12" hasCustomPrompt="1"/>
          </p:nvPr>
        </p:nvSpPr>
        <p:spPr>
          <a:xfrm>
            <a:off x="441325" y="2959100"/>
            <a:ext cx="2698750" cy="2987675"/>
          </a:xfrm>
        </p:spPr>
        <p:txBody>
          <a:bodyPr/>
          <a:lstStyle>
            <a:lvl1pPr marL="1944" indent="0" algn="ctr">
              <a:buNone/>
              <a:defRPr/>
            </a:lvl1pPr>
          </a:lstStyle>
          <a:p>
            <a:r>
              <a:rPr lang="en-US" dirty="0"/>
              <a:t>Insert photo here</a:t>
            </a:r>
          </a:p>
        </p:txBody>
      </p:sp>
      <p:sp>
        <p:nvSpPr>
          <p:cNvPr id="26" name="Picture Placeholder 19">
            <a:extLst>
              <a:ext uri="{FF2B5EF4-FFF2-40B4-BE49-F238E27FC236}">
                <a16:creationId xmlns:a16="http://schemas.microsoft.com/office/drawing/2014/main" id="{5ADD8D61-5FF6-4FF8-A853-94978CE2BF08}"/>
              </a:ext>
            </a:extLst>
          </p:cNvPr>
          <p:cNvSpPr>
            <a:spLocks noGrp="1"/>
          </p:cNvSpPr>
          <p:nvPr>
            <p:ph type="pic" sz="quarter" idx="13" hasCustomPrompt="1"/>
          </p:nvPr>
        </p:nvSpPr>
        <p:spPr>
          <a:xfrm>
            <a:off x="3319463" y="2959100"/>
            <a:ext cx="2690812" cy="2987675"/>
          </a:xfrm>
        </p:spPr>
        <p:txBody>
          <a:bodyPr/>
          <a:lstStyle>
            <a:lvl1pPr marL="1944" indent="0" algn="ctr">
              <a:buNone/>
              <a:defRPr/>
            </a:lvl1pPr>
          </a:lstStyle>
          <a:p>
            <a:r>
              <a:rPr lang="en-US" dirty="0"/>
              <a:t>Insert photo here</a:t>
            </a:r>
          </a:p>
        </p:txBody>
      </p:sp>
      <p:sp>
        <p:nvSpPr>
          <p:cNvPr id="27" name="Picture Placeholder 21">
            <a:extLst>
              <a:ext uri="{FF2B5EF4-FFF2-40B4-BE49-F238E27FC236}">
                <a16:creationId xmlns:a16="http://schemas.microsoft.com/office/drawing/2014/main" id="{7217B0CF-D153-4F21-B2F3-3736BFEE8B20}"/>
              </a:ext>
            </a:extLst>
          </p:cNvPr>
          <p:cNvSpPr>
            <a:spLocks noGrp="1"/>
          </p:cNvSpPr>
          <p:nvPr>
            <p:ph type="pic" sz="quarter" idx="14" hasCustomPrompt="1"/>
          </p:nvPr>
        </p:nvSpPr>
        <p:spPr>
          <a:xfrm>
            <a:off x="6189663" y="2959100"/>
            <a:ext cx="2689225" cy="2987675"/>
          </a:xfrm>
        </p:spPr>
        <p:txBody>
          <a:bodyPr/>
          <a:lstStyle>
            <a:lvl1pPr marL="1944" indent="0" algn="ctr">
              <a:buNone/>
              <a:defRPr/>
            </a:lvl1pPr>
          </a:lstStyle>
          <a:p>
            <a:r>
              <a:rPr lang="en-US" dirty="0"/>
              <a:t>Insert photo here</a:t>
            </a:r>
          </a:p>
        </p:txBody>
      </p:sp>
      <p:sp>
        <p:nvSpPr>
          <p:cNvPr id="28" name="Picture Placeholder 23">
            <a:extLst>
              <a:ext uri="{FF2B5EF4-FFF2-40B4-BE49-F238E27FC236}">
                <a16:creationId xmlns:a16="http://schemas.microsoft.com/office/drawing/2014/main" id="{46C9A6A5-13C0-4A42-B695-F3511DCA96A4}"/>
              </a:ext>
            </a:extLst>
          </p:cNvPr>
          <p:cNvSpPr>
            <a:spLocks noGrp="1"/>
          </p:cNvSpPr>
          <p:nvPr>
            <p:ph type="pic" sz="quarter" idx="15" hasCustomPrompt="1"/>
          </p:nvPr>
        </p:nvSpPr>
        <p:spPr>
          <a:xfrm>
            <a:off x="9058275" y="2959100"/>
            <a:ext cx="2698750" cy="2987675"/>
          </a:xfrm>
        </p:spPr>
        <p:txBody>
          <a:bodyPr/>
          <a:lstStyle>
            <a:lvl1pPr marL="1944" indent="0" algn="ctr">
              <a:buNone/>
              <a:defRPr/>
            </a:lvl1pPr>
          </a:lstStyle>
          <a:p>
            <a:r>
              <a:rPr lang="en-US" dirty="0"/>
              <a:t>Insert photo here</a:t>
            </a:r>
          </a:p>
        </p:txBody>
      </p:sp>
      <p:sp>
        <p:nvSpPr>
          <p:cNvPr id="10" name="Date Placeholder 5">
            <a:extLst>
              <a:ext uri="{FF2B5EF4-FFF2-40B4-BE49-F238E27FC236}">
                <a16:creationId xmlns:a16="http://schemas.microsoft.com/office/drawing/2014/main" id="{DD1D6B44-0E3B-4C46-B068-14568BF01DF7}"/>
              </a:ext>
            </a:extLst>
          </p:cNvPr>
          <p:cNvSpPr>
            <a:spLocks noGrp="1"/>
          </p:cNvSpPr>
          <p:nvPr>
            <p:ph type="dt" sz="half" idx="2"/>
          </p:nvPr>
        </p:nvSpPr>
        <p:spPr>
          <a:xfrm>
            <a:off x="442912" y="6152968"/>
            <a:ext cx="3457576" cy="502920"/>
          </a:xfrm>
        </p:spPr>
        <p:txBody>
          <a:bodyPr/>
          <a:lstStyle>
            <a:lvl1pPr>
              <a:defRPr/>
            </a:lvl1pPr>
          </a:lstStyle>
          <a:p>
            <a:r>
              <a:rPr lang="en-US"/>
              <a:t>2/2/20XX</a:t>
            </a:r>
            <a:endParaRPr lang="en-US" dirty="0"/>
          </a:p>
        </p:txBody>
      </p:sp>
      <p:sp>
        <p:nvSpPr>
          <p:cNvPr id="11" name="Footer Placeholder 3">
            <a:extLst>
              <a:ext uri="{FF2B5EF4-FFF2-40B4-BE49-F238E27FC236}">
                <a16:creationId xmlns:a16="http://schemas.microsoft.com/office/drawing/2014/main" id="{FB72C5E2-290F-4D02-842B-932296C10DF0}"/>
              </a:ext>
            </a:extLst>
          </p:cNvPr>
          <p:cNvSpPr>
            <a:spLocks noGrp="1"/>
          </p:cNvSpPr>
          <p:nvPr>
            <p:ph type="ftr" sz="quarter" idx="3"/>
          </p:nvPr>
        </p:nvSpPr>
        <p:spPr>
          <a:xfrm>
            <a:off x="4370832" y="6153912"/>
            <a:ext cx="5397056" cy="502920"/>
          </a:xfrm>
        </p:spPr>
        <p:txBody>
          <a:bodyPr/>
          <a:lstStyle/>
          <a:p>
            <a:r>
              <a:rPr lang="en-US" spc="200" dirty="0"/>
              <a:t>PRESENTATION TITLE</a:t>
            </a:r>
          </a:p>
        </p:txBody>
      </p:sp>
      <p:sp>
        <p:nvSpPr>
          <p:cNvPr id="14" name="Slide Number Placeholder 11">
            <a:extLst>
              <a:ext uri="{FF2B5EF4-FFF2-40B4-BE49-F238E27FC236}">
                <a16:creationId xmlns:a16="http://schemas.microsoft.com/office/drawing/2014/main" id="{E3152744-4FDB-4426-90C5-B204EE645EFA}"/>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2386323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21818-E75A-458F-AC5B-0E9A2C76B835}"/>
              </a:ext>
            </a:extLst>
          </p:cNvPr>
          <p:cNvSpPr>
            <a:spLocks noGrp="1"/>
          </p:cNvSpPr>
          <p:nvPr>
            <p:ph type="ctrTitle"/>
          </p:nvPr>
        </p:nvSpPr>
        <p:spPr>
          <a:xfrm>
            <a:off x="448056" y="448056"/>
            <a:ext cx="11292840" cy="3401568"/>
          </a:xfrm>
        </p:spPr>
        <p:txBody>
          <a:bodyPr anchor="b">
            <a:normAutofit/>
          </a:bodyPr>
          <a:lstStyle>
            <a:lvl1pPr algn="l">
              <a:defRPr sz="64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6EE64DE-978B-4F95-BB3C-D027D8008748}"/>
              </a:ext>
            </a:extLst>
          </p:cNvPr>
          <p:cNvSpPr>
            <a:spLocks noGrp="1"/>
          </p:cNvSpPr>
          <p:nvPr>
            <p:ph type="subTitle" idx="1"/>
          </p:nvPr>
        </p:nvSpPr>
        <p:spPr>
          <a:xfrm>
            <a:off x="448056" y="4471416"/>
            <a:ext cx="11292840" cy="1481328"/>
          </a:xfrm>
        </p:spPr>
        <p:txBody>
          <a:bodyPr/>
          <a:lstStyle>
            <a:lvl1pPr marL="0" indent="0" algn="l">
              <a:lnSpc>
                <a:spcPct val="120000"/>
              </a:lnSpc>
              <a:buNone/>
              <a:defRPr sz="2400">
                <a:solidFill>
                  <a:schemeClr val="tx2">
                    <a:alpha val="5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3">
            <a:extLst>
              <a:ext uri="{FF2B5EF4-FFF2-40B4-BE49-F238E27FC236}">
                <a16:creationId xmlns:a16="http://schemas.microsoft.com/office/drawing/2014/main" id="{16BC76EC-3453-4CE0-A71D-BD21940757B4}"/>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r>
              <a:rPr lang="en-US"/>
              <a:t>2/2/20XX</a:t>
            </a:r>
            <a:endParaRPr lang="en-US" dirty="0"/>
          </a:p>
        </p:txBody>
      </p:sp>
      <p:sp>
        <p:nvSpPr>
          <p:cNvPr id="9" name="Footer Placeholder 4">
            <a:extLst>
              <a:ext uri="{FF2B5EF4-FFF2-40B4-BE49-F238E27FC236}">
                <a16:creationId xmlns:a16="http://schemas.microsoft.com/office/drawing/2014/main" id="{896B5700-AA45-4E20-8BE5-27620411303F}"/>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PRESENTATION TITLE</a:t>
            </a:r>
          </a:p>
        </p:txBody>
      </p:sp>
      <p:sp>
        <p:nvSpPr>
          <p:cNvPr id="7" name="Slide Number Placeholder 11">
            <a:extLst>
              <a:ext uri="{FF2B5EF4-FFF2-40B4-BE49-F238E27FC236}">
                <a16:creationId xmlns:a16="http://schemas.microsoft.com/office/drawing/2014/main" id="{A7C3E5E6-3D65-419E-9CE7-1BEC4CB37EA2}"/>
              </a:ext>
            </a:extLst>
          </p:cNvPr>
          <p:cNvSpPr>
            <a:spLocks noGrp="1"/>
          </p:cNvSpPr>
          <p:nvPr>
            <p:ph type="sldNum" sz="quarter" idx="4"/>
          </p:nvPr>
        </p:nvSpPr>
        <p:spPr>
          <a:xfrm>
            <a:off x="11241025" y="6153912"/>
            <a:ext cx="502920" cy="502920"/>
          </a:xfrm>
        </p:spPr>
        <p:txBody>
          <a:bodyPr tIns="180000" bIns="180000"/>
          <a:lstStyle>
            <a:lvl1pPr algn="r">
              <a:defRPr/>
            </a:lvl1pPr>
          </a:lstStyle>
          <a:p>
            <a:fld id="{0D309695-DEC3-40DA-9DF5-330280C9D0E8}" type="slidenum">
              <a:rPr lang="en-US" smtClean="0"/>
              <a:pPr/>
              <a:t>‹#›</a:t>
            </a:fld>
            <a:endParaRPr lang="en-US" dirty="0"/>
          </a:p>
        </p:txBody>
      </p:sp>
    </p:spTree>
    <p:extLst>
      <p:ext uri="{BB962C8B-B14F-4D97-AF65-F5344CB8AC3E}">
        <p14:creationId xmlns:p14="http://schemas.microsoft.com/office/powerpoint/2010/main" val="3814441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DDBCE8-F60C-4E3A-83C0-BDE8DD2DE1FD}"/>
              </a:ext>
            </a:extLst>
          </p:cNvPr>
          <p:cNvSpPr>
            <a:spLocks noGrp="1"/>
          </p:cNvSpPr>
          <p:nvPr>
            <p:ph type="title"/>
          </p:nvPr>
        </p:nvSpPr>
        <p:spPr>
          <a:xfrm>
            <a:off x="448056" y="388800"/>
            <a:ext cx="11301984" cy="1141200"/>
          </a:xfrm>
          <a:prstGeom prst="rect">
            <a:avLst/>
          </a:prstGeom>
        </p:spPr>
        <p:txBody>
          <a:bodyPr vert="horz" lIns="0" tIns="0" rIns="0" bIns="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BBC57F-72F2-48BC-B1EE-1F2C6155D72E}"/>
              </a:ext>
            </a:extLst>
          </p:cNvPr>
          <p:cNvSpPr>
            <a:spLocks noGrp="1"/>
          </p:cNvSpPr>
          <p:nvPr>
            <p:ph type="body" idx="1"/>
          </p:nvPr>
        </p:nvSpPr>
        <p:spPr>
          <a:xfrm>
            <a:off x="448056" y="1733550"/>
            <a:ext cx="11293200" cy="3783013"/>
          </a:xfrm>
          <a:prstGeom prst="rect">
            <a:avLst/>
          </a:prstGeom>
        </p:spPr>
        <p:txBody>
          <a:bodyPr vert="horz" lIns="0" tIns="0" rIns="9144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930FBC45-A4BC-4EE5-82B1-8BC79122559A}"/>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PRESENTATION TITLE</a:t>
            </a:r>
          </a:p>
        </p:txBody>
      </p:sp>
      <p:sp>
        <p:nvSpPr>
          <p:cNvPr id="6" name="Slide Number Placeholder 5">
            <a:extLst>
              <a:ext uri="{FF2B5EF4-FFF2-40B4-BE49-F238E27FC236}">
                <a16:creationId xmlns:a16="http://schemas.microsoft.com/office/drawing/2014/main" id="{725E1300-1995-409E-B058-59180872B694}"/>
              </a:ext>
            </a:extLst>
          </p:cNvPr>
          <p:cNvSpPr>
            <a:spLocks noGrp="1"/>
          </p:cNvSpPr>
          <p:nvPr>
            <p:ph type="sldNum" sz="quarter" idx="4"/>
          </p:nvPr>
        </p:nvSpPr>
        <p:spPr>
          <a:xfrm>
            <a:off x="10238232" y="6153912"/>
            <a:ext cx="1510856" cy="502920"/>
          </a:xfrm>
          <a:prstGeom prst="rect">
            <a:avLst/>
          </a:prstGeom>
        </p:spPr>
        <p:txBody>
          <a:bodyPr vert="horz" lIns="0" tIns="0" rIns="0" bIns="0" rtlCol="0" anchor="ctr"/>
          <a:lstStyle>
            <a:lvl1pPr algn="r">
              <a:defRPr sz="900">
                <a:solidFill>
                  <a:schemeClr val="tx2">
                    <a:alpha val="55000"/>
                  </a:schemeClr>
                </a:solidFill>
              </a:defRPr>
            </a:lvl1pPr>
          </a:lstStyle>
          <a:p>
            <a:fld id="{0D309695-DEC3-40DA-9DF5-330280C9D0E8}" type="slidenum">
              <a:rPr lang="en-US" smtClean="0"/>
              <a:pPr/>
              <a:t>‹#›</a:t>
            </a:fld>
            <a:endParaRPr lang="en-US" dirty="0"/>
          </a:p>
        </p:txBody>
      </p:sp>
      <p:sp>
        <p:nvSpPr>
          <p:cNvPr id="10" name="Date Placeholder 3">
            <a:extLst>
              <a:ext uri="{FF2B5EF4-FFF2-40B4-BE49-F238E27FC236}">
                <a16:creationId xmlns:a16="http://schemas.microsoft.com/office/drawing/2014/main" id="{639030E9-7F3B-403F-96B2-7C2C627C30A0}"/>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r>
              <a:rPr lang="en-US"/>
              <a:t>2/2/20XX</a:t>
            </a:r>
            <a:endParaRPr lang="en-US" dirty="0"/>
          </a:p>
        </p:txBody>
      </p:sp>
    </p:spTree>
    <p:extLst>
      <p:ext uri="{BB962C8B-B14F-4D97-AF65-F5344CB8AC3E}">
        <p14:creationId xmlns:p14="http://schemas.microsoft.com/office/powerpoint/2010/main" val="62311258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 id="2147483674" r:id="rId13"/>
  </p:sldLayoutIdLst>
  <p:hf hdr="0"/>
  <p:txStyles>
    <p:titleStyle>
      <a:lvl1pPr algn="l" defTabSz="914400" rtl="0" eaLnBrk="1" latinLnBrk="0" hangingPunct="1">
        <a:lnSpc>
          <a:spcPct val="100000"/>
        </a:lnSpc>
        <a:spcBef>
          <a:spcPct val="0"/>
        </a:spcBef>
        <a:buNone/>
        <a:defRPr sz="2800" i="1" kern="1200">
          <a:solidFill>
            <a:schemeClr val="tx2"/>
          </a:solidFill>
          <a:latin typeface="+mj-lt"/>
          <a:ea typeface="+mj-ea"/>
          <a:cs typeface="+mj-cs"/>
        </a:defRPr>
      </a:lvl1pPr>
    </p:titleStyle>
    <p:bodyStyle>
      <a:lvl1pPr marL="450000" indent="-448056" algn="l" defTabSz="914400" rtl="0" eaLnBrk="1" latinLnBrk="0" hangingPunct="1">
        <a:lnSpc>
          <a:spcPct val="140000"/>
        </a:lnSpc>
        <a:spcBef>
          <a:spcPts val="10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1pPr>
      <a:lvl2pPr marL="90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2pPr>
      <a:lvl3pPr marL="135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3pPr>
      <a:lvl4pPr marL="180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4pPr>
      <a:lvl5pPr marL="2250000" indent="-448056" algn="l" defTabSz="914400" rtl="0" eaLnBrk="1" latinLnBrk="0" hangingPunct="1">
        <a:lnSpc>
          <a:spcPct val="140000"/>
        </a:lnSpc>
        <a:spcBef>
          <a:spcPts val="500"/>
        </a:spcBef>
        <a:buClr>
          <a:schemeClr val="tx2">
            <a:lumMod val="75000"/>
          </a:schemeClr>
        </a:buClr>
        <a:buFont typeface="Calibri Light" panose="020F0302020204030204" pitchFamily="34" charset="0"/>
        <a:buChar char="→"/>
        <a:defRPr sz="1800" kern="1200">
          <a:solidFill>
            <a:schemeClr val="tx2">
              <a:alpha val="5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48">
          <p15:clr>
            <a:srgbClr val="F26B43"/>
          </p15:clr>
        </p15:guide>
        <p15:guide id="2" pos="279">
          <p15:clr>
            <a:srgbClr val="F26B43"/>
          </p15:clr>
        </p15:guide>
        <p15:guide id="3" pos="1232">
          <p15:clr>
            <a:srgbClr val="5ACBF0"/>
          </p15:clr>
        </p15:guide>
        <p15:guide id="4" pos="1527">
          <p15:clr>
            <a:srgbClr val="5ACBF0"/>
          </p15:clr>
        </p15:guide>
        <p15:guide id="5" pos="2457">
          <p15:clr>
            <a:srgbClr val="5ACBF0"/>
          </p15:clr>
        </p15:guide>
        <p15:guide id="6" pos="2751">
          <p15:clr>
            <a:srgbClr val="5ACBF0"/>
          </p15:clr>
        </p15:guide>
        <p15:guide id="7" pos="3704">
          <p15:clr>
            <a:srgbClr val="5ACBF0"/>
          </p15:clr>
        </p15:guide>
        <p15:guide id="8" pos="3976">
          <p15:clr>
            <a:srgbClr val="5ACBF0"/>
          </p15:clr>
        </p15:guide>
        <p15:guide id="9" pos="4929">
          <p15:clr>
            <a:srgbClr val="5ACBF0"/>
          </p15:clr>
        </p15:guide>
        <p15:guide id="10" pos="5201">
          <p15:clr>
            <a:srgbClr val="5ACBF0"/>
          </p15:clr>
        </p15:guide>
        <p15:guide id="11" pos="6153">
          <p15:clr>
            <a:srgbClr val="5ACBF0"/>
          </p15:clr>
        </p15:guide>
        <p15:guide id="12" pos="6448">
          <p15:clr>
            <a:srgbClr val="5ACBF0"/>
          </p15:clr>
        </p15:guide>
        <p15:guide id="13" pos="7401">
          <p15:clr>
            <a:srgbClr val="F26B43"/>
          </p15:clr>
        </p15:guide>
        <p15:guide id="14" orient="horz" pos="3475">
          <p15:clr>
            <a:srgbClr val="F26B43"/>
          </p15:clr>
        </p15:guide>
        <p15:guide id="15" orient="horz" pos="278">
          <p15:clr>
            <a:srgbClr val="F26B43"/>
          </p15:clr>
        </p15:guide>
        <p15:guide id="16" orient="horz" pos="2886">
          <p15:clr>
            <a:srgbClr val="5ACBF0"/>
          </p15:clr>
        </p15:guide>
        <p15:guide id="17" orient="horz" pos="2591">
          <p15:clr>
            <a:srgbClr val="5ACBF0"/>
          </p15:clr>
        </p15:guide>
        <p15:guide id="18" orient="horz" pos="2024">
          <p15:clr>
            <a:srgbClr val="5ACBF0"/>
          </p15:clr>
        </p15:guide>
        <p15:guide id="19" orient="horz" pos="1729">
          <p15:clr>
            <a:srgbClr val="5ACBF0"/>
          </p15:clr>
        </p15:guide>
        <p15:guide id="20" orient="horz" pos="1162">
          <p15:clr>
            <a:srgbClr val="5ACBF0"/>
          </p15:clr>
        </p15:guide>
        <p15:guide id="21" orient="horz" pos="867">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530845D-8585-DF76-6DD1-CF17A074C7F7}"/>
              </a:ext>
            </a:extLst>
          </p:cNvPr>
          <p:cNvPicPr>
            <a:picLocks noGrp="1" noChangeAspect="1"/>
          </p:cNvPicPr>
          <p:nvPr>
            <p:ph type="pic" sz="quarter" idx="10"/>
          </p:nvPr>
        </p:nvPicPr>
        <p:blipFill>
          <a:blip r:embed="rId2"/>
          <a:srcRect l="19403" r="19403"/>
          <a:stretch>
            <a:fillRect/>
          </a:stretch>
        </p:blipFill>
        <p:spPr>
          <a:xfrm>
            <a:off x="-1" y="0"/>
            <a:ext cx="4457701" cy="6857999"/>
          </a:xfrm>
        </p:spPr>
      </p:pic>
      <p:sp>
        <p:nvSpPr>
          <p:cNvPr id="4" name="Title 3">
            <a:extLst>
              <a:ext uri="{FF2B5EF4-FFF2-40B4-BE49-F238E27FC236}">
                <a16:creationId xmlns:a16="http://schemas.microsoft.com/office/drawing/2014/main" id="{4A21F7C9-5828-4AED-834A-87AEA2281531}"/>
              </a:ext>
            </a:extLst>
          </p:cNvPr>
          <p:cNvSpPr>
            <a:spLocks noGrp="1"/>
          </p:cNvSpPr>
          <p:nvPr>
            <p:ph type="ctrTitle"/>
          </p:nvPr>
        </p:nvSpPr>
        <p:spPr>
          <a:xfrm>
            <a:off x="7160000" y="1026173"/>
            <a:ext cx="4047689" cy="2668749"/>
          </a:xfrm>
        </p:spPr>
        <p:txBody>
          <a:bodyPr>
            <a:normAutofit/>
          </a:bodyPr>
          <a:lstStyle/>
          <a:p>
            <a:pPr algn="r"/>
            <a:r>
              <a:rPr lang="en-US" sz="4800" dirty="0">
                <a:solidFill>
                  <a:schemeClr val="tx1"/>
                </a:solidFill>
              </a:rPr>
              <a:t>Obscurantist Epistemic</a:t>
            </a:r>
            <a:br>
              <a:rPr lang="en-US" sz="4800" dirty="0">
                <a:solidFill>
                  <a:schemeClr val="tx1"/>
                </a:solidFill>
              </a:rPr>
            </a:br>
            <a:r>
              <a:rPr lang="en-US" sz="4800" dirty="0">
                <a:solidFill>
                  <a:schemeClr val="tx1"/>
                </a:solidFill>
              </a:rPr>
              <a:t>Manipulation</a:t>
            </a:r>
          </a:p>
        </p:txBody>
      </p:sp>
      <p:sp>
        <p:nvSpPr>
          <p:cNvPr id="5" name="Subtitle 4">
            <a:extLst>
              <a:ext uri="{FF2B5EF4-FFF2-40B4-BE49-F238E27FC236}">
                <a16:creationId xmlns:a16="http://schemas.microsoft.com/office/drawing/2014/main" id="{6B2940A3-1B97-4EDD-B073-C632DA7FF7C2}"/>
              </a:ext>
            </a:extLst>
          </p:cNvPr>
          <p:cNvSpPr>
            <a:spLocks noGrp="1"/>
          </p:cNvSpPr>
          <p:nvPr>
            <p:ph type="subTitle" idx="1"/>
          </p:nvPr>
        </p:nvSpPr>
        <p:spPr>
          <a:xfrm>
            <a:off x="4457700" y="4415432"/>
            <a:ext cx="7734997" cy="2442567"/>
          </a:xfrm>
        </p:spPr>
        <p:txBody>
          <a:bodyPr>
            <a:noAutofit/>
          </a:bodyPr>
          <a:lstStyle/>
          <a:p>
            <a:r>
              <a:rPr lang="en-US" b="1" dirty="0">
                <a:solidFill>
                  <a:schemeClr val="tx1"/>
                </a:solidFill>
                <a:latin typeface="+mj-lt"/>
              </a:rPr>
              <a:t>Benjamin Winokur (University of Macau)</a:t>
            </a:r>
          </a:p>
          <a:p>
            <a:r>
              <a:rPr lang="en-US" b="1" dirty="0">
                <a:solidFill>
                  <a:schemeClr val="tx1"/>
                </a:solidFill>
                <a:latin typeface="+mj-lt"/>
              </a:rPr>
              <a:t>NZAP 2024, University of Otago</a:t>
            </a:r>
          </a:p>
          <a:p>
            <a:r>
              <a:rPr lang="en-US" b="1" dirty="0">
                <a:solidFill>
                  <a:schemeClr val="tx1"/>
                </a:solidFill>
                <a:latin typeface="+mj-lt"/>
              </a:rPr>
              <a:t>December 4</a:t>
            </a:r>
            <a:r>
              <a:rPr lang="en-US" b="1" baseline="30000" dirty="0">
                <a:solidFill>
                  <a:schemeClr val="tx1"/>
                </a:solidFill>
                <a:latin typeface="+mj-lt"/>
              </a:rPr>
              <a:t>th</a:t>
            </a:r>
            <a:r>
              <a:rPr lang="en-US" b="1" dirty="0">
                <a:solidFill>
                  <a:schemeClr val="tx1"/>
                </a:solidFill>
                <a:latin typeface="+mj-lt"/>
              </a:rPr>
              <a:t>, 2024</a:t>
            </a:r>
          </a:p>
        </p:txBody>
      </p:sp>
    </p:spTree>
    <p:extLst>
      <p:ext uri="{BB962C8B-B14F-4D97-AF65-F5344CB8AC3E}">
        <p14:creationId xmlns:p14="http://schemas.microsoft.com/office/powerpoint/2010/main" val="1325035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DC237-853C-B84C-F5C7-104C77E21A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D9D7CF-FEAF-FD5E-1040-1B9A795B7E19}"/>
              </a:ext>
            </a:extLst>
          </p:cNvPr>
          <p:cNvSpPr>
            <a:spLocks noGrp="1"/>
          </p:cNvSpPr>
          <p:nvPr>
            <p:ph type="title"/>
          </p:nvPr>
        </p:nvSpPr>
        <p:spPr/>
        <p:txBody>
          <a:bodyPr>
            <a:normAutofit/>
          </a:bodyPr>
          <a:lstStyle/>
          <a:p>
            <a:pPr algn="ctr"/>
            <a:r>
              <a:rPr lang="en-US" i="0" dirty="0"/>
              <a:t>A (Familiar?) Scenario</a:t>
            </a:r>
            <a:endParaRPr lang="en-CA" i="0" dirty="0"/>
          </a:p>
        </p:txBody>
      </p:sp>
      <p:sp>
        <p:nvSpPr>
          <p:cNvPr id="3" name="Text Placeholder 2">
            <a:extLst>
              <a:ext uri="{FF2B5EF4-FFF2-40B4-BE49-F238E27FC236}">
                <a16:creationId xmlns:a16="http://schemas.microsoft.com/office/drawing/2014/main" id="{12C83A31-C0B9-6BE0-4F72-A2B8E26710AC}"/>
              </a:ext>
            </a:extLst>
          </p:cNvPr>
          <p:cNvSpPr>
            <a:spLocks noGrp="1"/>
          </p:cNvSpPr>
          <p:nvPr>
            <p:ph type="body" sz="quarter" idx="11"/>
          </p:nvPr>
        </p:nvSpPr>
        <p:spPr>
          <a:xfrm>
            <a:off x="313457" y="1673949"/>
            <a:ext cx="11565086" cy="4479019"/>
          </a:xfrm>
        </p:spPr>
        <p:txBody>
          <a:bodyPr>
            <a:normAutofit/>
          </a:bodyPr>
          <a:lstStyle/>
          <a:p>
            <a:pPr>
              <a:lnSpc>
                <a:spcPct val="110000"/>
              </a:lnSpc>
              <a:spcBef>
                <a:spcPts val="0"/>
              </a:spcBef>
            </a:pPr>
            <a:r>
              <a:rPr lang="en-US" dirty="0">
                <a:solidFill>
                  <a:srgbClr val="FFFF00"/>
                </a:solidFill>
              </a:rPr>
              <a:t>Janet is curious about Timothy’s desire to write a doctoral thesis on Ancient Greek metaphysics, and she asks him to explain his thesis proposal. </a:t>
            </a:r>
          </a:p>
          <a:p>
            <a:pPr>
              <a:lnSpc>
                <a:spcPct val="110000"/>
              </a:lnSpc>
              <a:spcBef>
                <a:spcPts val="0"/>
              </a:spcBef>
            </a:pPr>
            <a:endParaRPr lang="en-US" dirty="0">
              <a:solidFill>
                <a:srgbClr val="FFFF00"/>
              </a:solidFill>
            </a:endParaRPr>
          </a:p>
          <a:p>
            <a:pPr>
              <a:lnSpc>
                <a:spcPct val="110000"/>
              </a:lnSpc>
              <a:spcBef>
                <a:spcPts val="0"/>
              </a:spcBef>
            </a:pPr>
            <a:r>
              <a:rPr lang="en-US" dirty="0">
                <a:solidFill>
                  <a:srgbClr val="FFFF00"/>
                </a:solidFill>
              </a:rPr>
              <a:t>Timothy has not really thought about the proposal enough, but he does not want to admit it. </a:t>
            </a:r>
          </a:p>
          <a:p>
            <a:pPr>
              <a:lnSpc>
                <a:spcPct val="110000"/>
              </a:lnSpc>
              <a:spcBef>
                <a:spcPts val="0"/>
              </a:spcBef>
            </a:pPr>
            <a:endParaRPr lang="en-US" dirty="0">
              <a:solidFill>
                <a:srgbClr val="FFFF00"/>
              </a:solidFill>
            </a:endParaRPr>
          </a:p>
          <a:p>
            <a:pPr>
              <a:lnSpc>
                <a:spcPct val="110000"/>
              </a:lnSpc>
              <a:spcBef>
                <a:spcPts val="0"/>
              </a:spcBef>
            </a:pPr>
            <a:r>
              <a:rPr lang="en-US" dirty="0">
                <a:solidFill>
                  <a:srgbClr val="FFFF00"/>
                </a:solidFill>
              </a:rPr>
              <a:t>So he responds to Janet with vague, fancy-sounding words. What he says seems significant to Janet, but she can’t understand him. </a:t>
            </a:r>
          </a:p>
          <a:p>
            <a:pPr>
              <a:lnSpc>
                <a:spcPct val="110000"/>
              </a:lnSpc>
              <a:spcBef>
                <a:spcPts val="0"/>
              </a:spcBef>
            </a:pPr>
            <a:endParaRPr lang="en-US" dirty="0">
              <a:solidFill>
                <a:srgbClr val="FFFF00"/>
              </a:solidFill>
            </a:endParaRPr>
          </a:p>
          <a:p>
            <a:pPr>
              <a:lnSpc>
                <a:spcPct val="110000"/>
              </a:lnSpc>
              <a:spcBef>
                <a:spcPts val="0"/>
              </a:spcBef>
            </a:pPr>
            <a:r>
              <a:rPr lang="en-US" dirty="0">
                <a:solidFill>
                  <a:srgbClr val="FFFF00"/>
                </a:solidFill>
              </a:rPr>
              <a:t>Janet thinks to herself “I can’t figure out what he means…I guess Timothy understands Ancient Greek metaphysics more deeply than I do.”</a:t>
            </a:r>
            <a:endParaRPr lang="en-US" sz="2000" dirty="0"/>
          </a:p>
        </p:txBody>
      </p:sp>
      <p:sp>
        <p:nvSpPr>
          <p:cNvPr id="8" name="Date Placeholder 7">
            <a:extLst>
              <a:ext uri="{FF2B5EF4-FFF2-40B4-BE49-F238E27FC236}">
                <a16:creationId xmlns:a16="http://schemas.microsoft.com/office/drawing/2014/main" id="{6775737D-B992-3029-AA23-E0430AC21F8E}"/>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FC81C61A-BF05-44DC-9465-B7AB8CB8B6A5}"/>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74E21EC5-FEA8-3FFF-3316-A25D9564A617}"/>
              </a:ext>
            </a:extLst>
          </p:cNvPr>
          <p:cNvSpPr>
            <a:spLocks noGrp="1"/>
          </p:cNvSpPr>
          <p:nvPr>
            <p:ph type="sldNum" sz="quarter" idx="4"/>
          </p:nvPr>
        </p:nvSpPr>
        <p:spPr/>
        <p:txBody>
          <a:bodyPr/>
          <a:lstStyle/>
          <a:p>
            <a:fld id="{0D309695-DEC3-40DA-9DF5-330280C9D0E8}" type="slidenum">
              <a:rPr lang="en-US" smtClean="0"/>
              <a:pPr/>
              <a:t>2</a:t>
            </a:fld>
            <a:endParaRPr lang="en-US" dirty="0"/>
          </a:p>
        </p:txBody>
      </p:sp>
    </p:spTree>
    <p:extLst>
      <p:ext uri="{BB962C8B-B14F-4D97-AF65-F5344CB8AC3E}">
        <p14:creationId xmlns:p14="http://schemas.microsoft.com/office/powerpoint/2010/main" val="1560334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Obscurantism as Epistemic Manipulation</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nSpc>
                <a:spcPct val="110000"/>
              </a:lnSpc>
              <a:spcBef>
                <a:spcPts val="0"/>
              </a:spcBef>
            </a:pPr>
            <a:r>
              <a:rPr lang="en-US" dirty="0">
                <a:solidFill>
                  <a:srgbClr val="FFFF00"/>
                </a:solidFill>
              </a:rPr>
              <a:t>Timothy may be guilty of </a:t>
            </a:r>
            <a:r>
              <a:rPr lang="en-US" b="1" dirty="0">
                <a:solidFill>
                  <a:srgbClr val="FFFF00"/>
                </a:solidFill>
              </a:rPr>
              <a:t>epistemic manipulation</a:t>
            </a:r>
            <a:r>
              <a:rPr lang="en-US" dirty="0">
                <a:solidFill>
                  <a:srgbClr val="FFFF00"/>
                </a:solidFill>
              </a:rPr>
              <a:t>.</a:t>
            </a:r>
            <a:endParaRPr lang="en-US" b="1" dirty="0">
              <a:solidFill>
                <a:srgbClr val="FFFF00"/>
              </a:solidFill>
            </a:endParaRPr>
          </a:p>
          <a:p>
            <a:pPr>
              <a:lnSpc>
                <a:spcPct val="110000"/>
              </a:lnSpc>
              <a:spcBef>
                <a:spcPts val="0"/>
              </a:spcBef>
            </a:pPr>
            <a:endParaRPr lang="en-US" b="1" dirty="0">
              <a:solidFill>
                <a:srgbClr val="FFFF00"/>
              </a:solidFill>
            </a:endParaRPr>
          </a:p>
          <a:p>
            <a:pPr>
              <a:lnSpc>
                <a:spcPct val="110000"/>
              </a:lnSpc>
              <a:spcBef>
                <a:spcPts val="0"/>
              </a:spcBef>
            </a:pPr>
            <a:r>
              <a:rPr lang="en-US" dirty="0">
                <a:solidFill>
                  <a:srgbClr val="FFFF00"/>
                </a:solidFill>
              </a:rPr>
              <a:t>But what sort of epistemic manipulation? I propose the label: </a:t>
            </a:r>
            <a:r>
              <a:rPr lang="en-US" b="1" dirty="0">
                <a:solidFill>
                  <a:srgbClr val="FFFF00"/>
                </a:solidFill>
              </a:rPr>
              <a:t>obscurantism.</a:t>
            </a:r>
          </a:p>
          <a:p>
            <a:pPr>
              <a:lnSpc>
                <a:spcPct val="110000"/>
              </a:lnSpc>
              <a:spcBef>
                <a:spcPts val="0"/>
              </a:spcBef>
            </a:pPr>
            <a:endParaRPr lang="en-US" b="1" dirty="0">
              <a:solidFill>
                <a:srgbClr val="FFFF00"/>
              </a:solidFill>
            </a:endParaRPr>
          </a:p>
          <a:p>
            <a:pPr>
              <a:lnSpc>
                <a:spcPct val="110000"/>
              </a:lnSpc>
              <a:spcBef>
                <a:spcPts val="0"/>
              </a:spcBef>
            </a:pPr>
            <a:r>
              <a:rPr lang="en-US" dirty="0">
                <a:solidFill>
                  <a:srgbClr val="FFFF00"/>
                </a:solidFill>
              </a:rPr>
              <a:t>On my usage, an </a:t>
            </a:r>
            <a:r>
              <a:rPr lang="en-US" b="1" dirty="0">
                <a:solidFill>
                  <a:srgbClr val="FFFF00"/>
                </a:solidFill>
              </a:rPr>
              <a:t>obscurantist</a:t>
            </a:r>
            <a:r>
              <a:rPr lang="en-US" dirty="0">
                <a:solidFill>
                  <a:srgbClr val="FFFF00"/>
                </a:solidFill>
              </a:rPr>
              <a:t> epistemically manipulates their victim to:</a:t>
            </a:r>
          </a:p>
          <a:p>
            <a:pPr>
              <a:lnSpc>
                <a:spcPct val="110000"/>
              </a:lnSpc>
              <a:spcBef>
                <a:spcPts val="0"/>
              </a:spcBef>
            </a:pPr>
            <a:endParaRPr lang="en-US" dirty="0">
              <a:solidFill>
                <a:srgbClr val="FFFF00"/>
              </a:solidFill>
            </a:endParaRPr>
          </a:p>
          <a:p>
            <a:pPr marL="1357200" lvl="1" indent="-457200">
              <a:lnSpc>
                <a:spcPct val="110000"/>
              </a:lnSpc>
              <a:spcBef>
                <a:spcPts val="0"/>
              </a:spcBef>
              <a:buFont typeface="+mj-lt"/>
              <a:buAutoNum type="arabicPeriod"/>
            </a:pPr>
            <a:r>
              <a:rPr lang="en-US" sz="2400" dirty="0">
                <a:solidFill>
                  <a:srgbClr val="FFFF00"/>
                </a:solidFill>
              </a:rPr>
              <a:t>See herself as hermeneutically incompetent within at least some domain of inquiry (</a:t>
            </a:r>
            <a:r>
              <a:rPr lang="en-US" sz="2400" b="1" dirty="0">
                <a:solidFill>
                  <a:srgbClr val="FFFF00"/>
                </a:solidFill>
              </a:rPr>
              <a:t>manipulated</a:t>
            </a:r>
            <a:r>
              <a:rPr lang="en-US" sz="2400" dirty="0">
                <a:solidFill>
                  <a:srgbClr val="FFFF00"/>
                </a:solidFill>
              </a:rPr>
              <a:t> </a:t>
            </a:r>
            <a:r>
              <a:rPr lang="en-US" sz="2400" b="1" dirty="0">
                <a:solidFill>
                  <a:srgbClr val="FFFF00"/>
                </a:solidFill>
              </a:rPr>
              <a:t>epistemic self-doubt</a:t>
            </a:r>
            <a:r>
              <a:rPr lang="en-US" sz="2400" dirty="0">
                <a:solidFill>
                  <a:srgbClr val="FFFF00"/>
                </a:solidFill>
              </a:rPr>
              <a:t>)</a:t>
            </a:r>
          </a:p>
          <a:p>
            <a:pPr marL="1357200" lvl="1" indent="-457200">
              <a:lnSpc>
                <a:spcPct val="110000"/>
              </a:lnSpc>
              <a:spcBef>
                <a:spcPts val="0"/>
              </a:spcBef>
              <a:buFont typeface="+mj-lt"/>
              <a:buAutoNum type="arabicPeriod"/>
            </a:pPr>
            <a:r>
              <a:rPr lang="en-US" sz="2400" dirty="0">
                <a:solidFill>
                  <a:srgbClr val="FFFF00"/>
                </a:solidFill>
              </a:rPr>
              <a:t>See the obscurantist as having superior hermeneutical competence in a domain of inquiry (</a:t>
            </a:r>
            <a:r>
              <a:rPr lang="en-US" sz="2400" b="1" dirty="0">
                <a:solidFill>
                  <a:srgbClr val="FFFF00"/>
                </a:solidFill>
              </a:rPr>
              <a:t>manipulated</a:t>
            </a:r>
            <a:r>
              <a:rPr lang="en-US" sz="2400" dirty="0">
                <a:solidFill>
                  <a:srgbClr val="FFFF00"/>
                </a:solidFill>
              </a:rPr>
              <a:t> </a:t>
            </a:r>
            <a:r>
              <a:rPr lang="en-US" sz="2400" b="1" dirty="0">
                <a:solidFill>
                  <a:srgbClr val="FFFF00"/>
                </a:solidFill>
              </a:rPr>
              <a:t>epistemic deference</a:t>
            </a:r>
            <a:r>
              <a:rPr lang="en-US" sz="2400" dirty="0">
                <a:solidFill>
                  <a:srgbClr val="FFFF00"/>
                </a:solidFill>
              </a:rPr>
              <a:t>)</a:t>
            </a:r>
          </a:p>
          <a:p>
            <a:pPr lvl="1" indent="0">
              <a:lnSpc>
                <a:spcPct val="110000"/>
              </a:lnSpc>
              <a:spcBef>
                <a:spcPts val="0"/>
              </a:spcBef>
              <a:buNone/>
            </a:pPr>
            <a:endParaRPr lang="en-US" sz="2000" dirty="0">
              <a:solidFill>
                <a:srgbClr val="FFFF00"/>
              </a:solidFill>
            </a:endParaRPr>
          </a:p>
          <a:p>
            <a:pPr lvl="1" indent="0">
              <a:lnSpc>
                <a:spcPct val="110000"/>
              </a:lnSpc>
              <a:spcBef>
                <a:spcPts val="0"/>
              </a:spcBef>
              <a:buNone/>
            </a:pPr>
            <a:endParaRPr lang="en-US" sz="2000"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3</a:t>
            </a:fld>
            <a:endParaRPr lang="en-US" dirty="0"/>
          </a:p>
        </p:txBody>
      </p:sp>
    </p:spTree>
    <p:extLst>
      <p:ext uri="{BB962C8B-B14F-4D97-AF65-F5344CB8AC3E}">
        <p14:creationId xmlns:p14="http://schemas.microsoft.com/office/powerpoint/2010/main" val="238313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fontScale="90000"/>
          </a:bodyPr>
          <a:lstStyle/>
          <a:p>
            <a:pPr algn="ctr"/>
            <a:r>
              <a:rPr lang="en-US" i="0" dirty="0"/>
              <a:t>Obscurantist Epistemic Manipulation: </a:t>
            </a:r>
            <a:br>
              <a:rPr lang="en-US" i="0" dirty="0"/>
            </a:br>
            <a:r>
              <a:rPr lang="en-US" i="0" dirty="0"/>
              <a:t>A Kind, and a Mechanism</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2130804"/>
            <a:ext cx="11565086" cy="4022164"/>
          </a:xfrm>
        </p:spPr>
        <p:txBody>
          <a:bodyPr>
            <a:normAutofit/>
          </a:bodyPr>
          <a:lstStyle/>
          <a:p>
            <a:pPr marL="451944" lvl="1" indent="0">
              <a:lnSpc>
                <a:spcPct val="110000"/>
              </a:lnSpc>
              <a:spcBef>
                <a:spcPts val="0"/>
              </a:spcBef>
              <a:buNone/>
            </a:pPr>
            <a:endParaRPr lang="en-US" sz="2800" b="1" dirty="0">
              <a:solidFill>
                <a:srgbClr val="FFFF00"/>
              </a:solidFill>
            </a:endParaRPr>
          </a:p>
          <a:p>
            <a:pPr marL="451944" lvl="1" indent="0">
              <a:lnSpc>
                <a:spcPct val="110000"/>
              </a:lnSpc>
              <a:spcBef>
                <a:spcPts val="0"/>
              </a:spcBef>
              <a:buNone/>
            </a:pPr>
            <a:r>
              <a:rPr lang="en-US" sz="2800" b="1" dirty="0">
                <a:solidFill>
                  <a:srgbClr val="FFFF00"/>
                </a:solidFill>
              </a:rPr>
              <a:t>Obscurantist epistemic manipulation (of a kind): obscurantist epistemic manipulators inflict manipulated epistemic self-doubt and manipulated epistemic deference… </a:t>
            </a:r>
          </a:p>
          <a:p>
            <a:pPr marL="451944" lvl="1" indent="0">
              <a:lnSpc>
                <a:spcPct val="110000"/>
              </a:lnSpc>
              <a:spcBef>
                <a:spcPts val="0"/>
              </a:spcBef>
              <a:buNone/>
            </a:pPr>
            <a:endParaRPr lang="en-US" sz="2800" b="1" dirty="0">
              <a:solidFill>
                <a:srgbClr val="FFFF00"/>
              </a:solidFill>
            </a:endParaRPr>
          </a:p>
          <a:p>
            <a:pPr marL="451944" lvl="1" indent="0">
              <a:lnSpc>
                <a:spcPct val="110000"/>
              </a:lnSpc>
              <a:spcBef>
                <a:spcPts val="0"/>
              </a:spcBef>
              <a:buNone/>
            </a:pPr>
            <a:r>
              <a:rPr lang="en-US" sz="2800" b="1" dirty="0">
                <a:solidFill>
                  <a:srgbClr val="FFFF00"/>
                </a:solidFill>
              </a:rPr>
              <a:t>An obscurantist mechanism: seductively unclear speech/text</a:t>
            </a:r>
            <a:endParaRPr lang="en-US" sz="2800" dirty="0">
              <a:solidFill>
                <a:srgbClr val="FFFF00"/>
              </a:solidFill>
            </a:endParaRP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4</a:t>
            </a:fld>
            <a:endParaRPr lang="en-US" dirty="0"/>
          </a:p>
        </p:txBody>
      </p:sp>
    </p:spTree>
    <p:extLst>
      <p:ext uri="{BB962C8B-B14F-4D97-AF65-F5344CB8AC3E}">
        <p14:creationId xmlns:p14="http://schemas.microsoft.com/office/powerpoint/2010/main" val="257322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Ground Clearing: Obscurantism &amp; Bullshit</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nSpc>
                <a:spcPct val="110000"/>
              </a:lnSpc>
              <a:spcBef>
                <a:spcPts val="0"/>
              </a:spcBef>
            </a:pPr>
            <a:r>
              <a:rPr lang="en-US" dirty="0">
                <a:solidFill>
                  <a:srgbClr val="FFFF00"/>
                </a:solidFill>
              </a:rPr>
              <a:t>Is obscurantism bullshit? </a:t>
            </a:r>
          </a:p>
          <a:p>
            <a:pPr>
              <a:lnSpc>
                <a:spcPct val="110000"/>
              </a:lnSpc>
              <a:spcBef>
                <a:spcPts val="0"/>
              </a:spcBef>
            </a:pPr>
            <a:endParaRPr lang="en-US" dirty="0">
              <a:solidFill>
                <a:srgbClr val="FFFF00"/>
              </a:solidFill>
            </a:endParaRPr>
          </a:p>
          <a:p>
            <a:pPr>
              <a:lnSpc>
                <a:spcPct val="110000"/>
              </a:lnSpc>
              <a:spcBef>
                <a:spcPts val="0"/>
              </a:spcBef>
            </a:pPr>
            <a:r>
              <a:rPr lang="en-US" dirty="0">
                <a:solidFill>
                  <a:srgbClr val="FFFF00"/>
                </a:solidFill>
              </a:rPr>
              <a:t>One does find talk of “</a:t>
            </a:r>
            <a:r>
              <a:rPr lang="en-US" dirty="0">
                <a:solidFill>
                  <a:srgbClr val="FFC000"/>
                </a:solidFill>
              </a:rPr>
              <a:t>obscurantist bullshit</a:t>
            </a:r>
            <a:r>
              <a:rPr lang="en-US" dirty="0">
                <a:solidFill>
                  <a:srgbClr val="FFFF00"/>
                </a:solidFill>
              </a:rPr>
              <a:t>” / “</a:t>
            </a:r>
            <a:r>
              <a:rPr lang="en-US" dirty="0">
                <a:solidFill>
                  <a:srgbClr val="FFC000"/>
                </a:solidFill>
              </a:rPr>
              <a:t>obscurantist bullshitters</a:t>
            </a:r>
            <a:r>
              <a:rPr lang="en-US" dirty="0">
                <a:solidFill>
                  <a:srgbClr val="FFFF00"/>
                </a:solidFill>
              </a:rPr>
              <a:t>” in epistemological literature (Bien 2021)</a:t>
            </a:r>
          </a:p>
          <a:p>
            <a:pPr>
              <a:lnSpc>
                <a:spcPct val="110000"/>
              </a:lnSpc>
              <a:spcBef>
                <a:spcPts val="0"/>
              </a:spcBef>
            </a:pPr>
            <a:endParaRPr lang="en-US" dirty="0">
              <a:solidFill>
                <a:srgbClr val="FFFF00"/>
              </a:solidFill>
            </a:endParaRPr>
          </a:p>
          <a:p>
            <a:pPr>
              <a:lnSpc>
                <a:spcPct val="110000"/>
              </a:lnSpc>
              <a:spcBef>
                <a:spcPts val="0"/>
              </a:spcBef>
            </a:pPr>
            <a:r>
              <a:rPr lang="en-US" dirty="0">
                <a:solidFill>
                  <a:srgbClr val="FFFF00"/>
                </a:solidFill>
              </a:rPr>
              <a:t>One reason for caution: the obscurantist “may be dazzling us on purpose” rather than just speaking with alethic indifference (</a:t>
            </a:r>
            <a:r>
              <a:rPr lang="en-US" dirty="0" err="1">
                <a:solidFill>
                  <a:srgbClr val="FFFF00"/>
                </a:solidFill>
              </a:rPr>
              <a:t>Buekens</a:t>
            </a:r>
            <a:r>
              <a:rPr lang="en-US" dirty="0">
                <a:solidFill>
                  <a:srgbClr val="FFFF00"/>
                </a:solidFill>
              </a:rPr>
              <a:t> &amp; </a:t>
            </a:r>
            <a:r>
              <a:rPr lang="en-US" dirty="0" err="1">
                <a:solidFill>
                  <a:srgbClr val="FFFF00"/>
                </a:solidFill>
              </a:rPr>
              <a:t>Boudry</a:t>
            </a:r>
            <a:r>
              <a:rPr lang="en-US" dirty="0">
                <a:solidFill>
                  <a:srgbClr val="FFFF00"/>
                </a:solidFill>
              </a:rPr>
              <a:t> 2014: 2)</a:t>
            </a:r>
          </a:p>
          <a:p>
            <a:pPr>
              <a:lnSpc>
                <a:spcPct val="110000"/>
              </a:lnSpc>
              <a:spcBef>
                <a:spcPts val="0"/>
              </a:spcBef>
            </a:pPr>
            <a:endParaRPr lang="en-US" dirty="0">
              <a:solidFill>
                <a:srgbClr val="FFFF00"/>
              </a:solidFill>
            </a:endParaRPr>
          </a:p>
          <a:p>
            <a:pPr>
              <a:lnSpc>
                <a:spcPct val="110000"/>
              </a:lnSpc>
              <a:spcBef>
                <a:spcPts val="0"/>
              </a:spcBef>
            </a:pPr>
            <a:r>
              <a:rPr lang="en-US" dirty="0">
                <a:solidFill>
                  <a:srgbClr val="FFFF00"/>
                </a:solidFill>
              </a:rPr>
              <a:t>Moreover, while there are many obscurantist products / speech acts, I am interested here in the manipulative use of </a:t>
            </a:r>
            <a:r>
              <a:rPr lang="en-US" i="1" dirty="0" err="1">
                <a:solidFill>
                  <a:srgbClr val="FFFF00"/>
                </a:solidFill>
              </a:rPr>
              <a:t>unclarifiabilia</a:t>
            </a:r>
            <a:r>
              <a:rPr lang="en-US" dirty="0">
                <a:solidFill>
                  <a:srgbClr val="FFFF00"/>
                </a:solidFill>
              </a:rPr>
              <a:t> (Cohen 2002” 323)</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5</a:t>
            </a:fld>
            <a:endParaRPr lang="en-US" dirty="0"/>
          </a:p>
        </p:txBody>
      </p:sp>
    </p:spTree>
    <p:extLst>
      <p:ext uri="{BB962C8B-B14F-4D97-AF65-F5344CB8AC3E}">
        <p14:creationId xmlns:p14="http://schemas.microsoft.com/office/powerpoint/2010/main" val="197483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BE341-4B63-4625-1173-C5FE687C8A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EE208D-62F4-F325-7697-5C9DC2939D0D}"/>
              </a:ext>
            </a:extLst>
          </p:cNvPr>
          <p:cNvSpPr>
            <a:spLocks noGrp="1"/>
          </p:cNvSpPr>
          <p:nvPr>
            <p:ph type="title"/>
          </p:nvPr>
        </p:nvSpPr>
        <p:spPr/>
        <p:txBody>
          <a:bodyPr>
            <a:normAutofit fontScale="90000"/>
          </a:bodyPr>
          <a:lstStyle/>
          <a:p>
            <a:pPr algn="ctr"/>
            <a:r>
              <a:rPr lang="en-US" i="0" dirty="0"/>
              <a:t>Ground Clearing: Obscurantism &amp; Gaslighting</a:t>
            </a:r>
            <a:endParaRPr lang="en-CA" i="0" dirty="0"/>
          </a:p>
        </p:txBody>
      </p:sp>
      <p:sp>
        <p:nvSpPr>
          <p:cNvPr id="3" name="Text Placeholder 2">
            <a:extLst>
              <a:ext uri="{FF2B5EF4-FFF2-40B4-BE49-F238E27FC236}">
                <a16:creationId xmlns:a16="http://schemas.microsoft.com/office/drawing/2014/main" id="{DBB35078-5D9C-6DE1-6B56-828D214327C9}"/>
              </a:ext>
            </a:extLst>
          </p:cNvPr>
          <p:cNvSpPr>
            <a:spLocks noGrp="1"/>
          </p:cNvSpPr>
          <p:nvPr>
            <p:ph type="body" sz="quarter" idx="11"/>
          </p:nvPr>
        </p:nvSpPr>
        <p:spPr>
          <a:xfrm>
            <a:off x="313457" y="1673949"/>
            <a:ext cx="11565086" cy="4479019"/>
          </a:xfrm>
        </p:spPr>
        <p:txBody>
          <a:bodyPr>
            <a:normAutofit fontScale="85000" lnSpcReduction="20000"/>
          </a:bodyPr>
          <a:lstStyle/>
          <a:p>
            <a:pPr>
              <a:lnSpc>
                <a:spcPct val="110000"/>
              </a:lnSpc>
              <a:spcBef>
                <a:spcPts val="0"/>
              </a:spcBef>
            </a:pPr>
            <a:r>
              <a:rPr lang="en-US" sz="3300" dirty="0">
                <a:solidFill>
                  <a:srgbClr val="FFFF00"/>
                </a:solidFill>
              </a:rPr>
              <a:t>Is obscurantism a kind of gaslighting? </a:t>
            </a:r>
          </a:p>
          <a:p>
            <a:pPr>
              <a:lnSpc>
                <a:spcPct val="110000"/>
              </a:lnSpc>
              <a:spcBef>
                <a:spcPts val="0"/>
              </a:spcBef>
            </a:pPr>
            <a:endParaRPr lang="en-US" dirty="0">
              <a:solidFill>
                <a:srgbClr val="FFFF00"/>
              </a:solidFill>
            </a:endParaRPr>
          </a:p>
          <a:p>
            <a:pPr lvl="1">
              <a:lnSpc>
                <a:spcPct val="110000"/>
              </a:lnSpc>
              <a:spcBef>
                <a:spcPts val="0"/>
              </a:spcBef>
            </a:pPr>
            <a:r>
              <a:rPr lang="en-US" sz="2400" dirty="0">
                <a:solidFill>
                  <a:srgbClr val="FFFF00"/>
                </a:solidFill>
              </a:rPr>
              <a:t>Consider: “communicative gaslighting occurs when </a:t>
            </a:r>
            <a:r>
              <a:rPr lang="en-US" sz="2400" dirty="0">
                <a:solidFill>
                  <a:srgbClr val="FFC000"/>
                </a:solidFill>
              </a:rPr>
              <a:t>“a person …intentionally misrepresents the communicative properties of an utterance in a way which functions to induce self-doubt in the target about her abilities to use and interpret language”</a:t>
            </a:r>
            <a:r>
              <a:rPr lang="en-US" sz="2400" dirty="0">
                <a:solidFill>
                  <a:srgbClr val="FFFF00"/>
                </a:solidFill>
              </a:rPr>
              <a:t> (McDonald 2024: 2).</a:t>
            </a:r>
          </a:p>
          <a:p>
            <a:pPr>
              <a:lnSpc>
                <a:spcPct val="110000"/>
              </a:lnSpc>
              <a:spcBef>
                <a:spcPts val="0"/>
              </a:spcBef>
            </a:pPr>
            <a:endParaRPr lang="en-US" dirty="0">
              <a:solidFill>
                <a:srgbClr val="FFFF00"/>
              </a:solidFill>
            </a:endParaRPr>
          </a:p>
          <a:p>
            <a:pPr marL="344844" indent="-342900">
              <a:lnSpc>
                <a:spcPct val="110000"/>
              </a:lnSpc>
              <a:spcBef>
                <a:spcPts val="0"/>
              </a:spcBef>
              <a:buFont typeface="Arial" panose="020B0604020202020204" pitchFamily="34" charset="0"/>
              <a:buChar char="•"/>
            </a:pPr>
            <a:r>
              <a:rPr lang="en-US" sz="2600" dirty="0">
                <a:solidFill>
                  <a:srgbClr val="FFFF00"/>
                </a:solidFill>
              </a:rPr>
              <a:t>Paradigmatically, communicative gaslighting functions to make the interpreter think she has failed to understand something that is, in fact, understood</a:t>
            </a:r>
          </a:p>
          <a:p>
            <a:pPr marL="1242900" lvl="1" indent="-342900">
              <a:lnSpc>
                <a:spcPct val="110000"/>
              </a:lnSpc>
              <a:spcBef>
                <a:spcPts val="0"/>
              </a:spcBef>
              <a:buFont typeface="Arial" panose="020B0604020202020204" pitchFamily="34" charset="0"/>
              <a:buChar char="•"/>
            </a:pPr>
            <a:endParaRPr lang="en-US" sz="2600" dirty="0">
              <a:solidFill>
                <a:srgbClr val="FFFF00"/>
              </a:solidFill>
            </a:endParaRPr>
          </a:p>
          <a:p>
            <a:pPr marL="1242900" lvl="1" indent="-342900">
              <a:lnSpc>
                <a:spcPct val="110000"/>
              </a:lnSpc>
              <a:spcBef>
                <a:spcPts val="0"/>
              </a:spcBef>
              <a:buFont typeface="Arial" panose="020B0604020202020204" pitchFamily="34" charset="0"/>
              <a:buChar char="•"/>
            </a:pPr>
            <a:r>
              <a:rPr lang="en-US" sz="2600" dirty="0">
                <a:solidFill>
                  <a:srgbClr val="FFFF00"/>
                </a:solidFill>
              </a:rPr>
              <a:t>Contrariwise, obscurantist epistemic manipulation functions to make the interpret think that she has failed to understand something that is, in fact, not understanding-apt</a:t>
            </a:r>
          </a:p>
          <a:p>
            <a:pPr marL="1242900" lvl="1" indent="-342900">
              <a:lnSpc>
                <a:spcPct val="110000"/>
              </a:lnSpc>
              <a:spcBef>
                <a:spcPts val="0"/>
              </a:spcBef>
              <a:buFont typeface="Arial" panose="020B0604020202020204" pitchFamily="34" charset="0"/>
              <a:buChar char="•"/>
            </a:pPr>
            <a:r>
              <a:rPr lang="en-US" sz="2600" dirty="0">
                <a:solidFill>
                  <a:srgbClr val="FFFF00"/>
                </a:solidFill>
              </a:rPr>
              <a:t>Moreover, communicative </a:t>
            </a:r>
            <a:r>
              <a:rPr lang="en-US" sz="2600" dirty="0" err="1">
                <a:solidFill>
                  <a:srgbClr val="FFFF00"/>
                </a:solidFill>
              </a:rPr>
              <a:t>gaslighters</a:t>
            </a:r>
            <a:r>
              <a:rPr lang="en-US" sz="2600" dirty="0">
                <a:solidFill>
                  <a:srgbClr val="FFFF00"/>
                </a:solidFill>
              </a:rPr>
              <a:t> may not easily appear as possessing understanding beyond the interpreter’s ken</a:t>
            </a:r>
          </a:p>
        </p:txBody>
      </p:sp>
      <p:sp>
        <p:nvSpPr>
          <p:cNvPr id="8" name="Date Placeholder 7">
            <a:extLst>
              <a:ext uri="{FF2B5EF4-FFF2-40B4-BE49-F238E27FC236}">
                <a16:creationId xmlns:a16="http://schemas.microsoft.com/office/drawing/2014/main" id="{E583D1EC-659D-1DE5-2B53-2BB505508B1F}"/>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1954A2DD-C090-8843-EADE-E38BF36FB342}"/>
              </a:ext>
            </a:extLst>
          </p:cNvPr>
          <p:cNvSpPr>
            <a:spLocks noGrp="1"/>
          </p:cNvSpPr>
          <p:nvPr>
            <p:ph type="ftr" sz="quarter" idx="3"/>
          </p:nvPr>
        </p:nvSpPr>
        <p:spPr/>
        <p:txBody>
          <a:bodyPr/>
          <a:lstStyle/>
          <a:p>
            <a:r>
              <a:rPr lang="en-US" spc="200" dirty="0"/>
              <a:t>Obscurantist Obfuscation</a:t>
            </a:r>
          </a:p>
        </p:txBody>
      </p:sp>
      <p:sp>
        <p:nvSpPr>
          <p:cNvPr id="10" name="Slide Number Placeholder 9">
            <a:extLst>
              <a:ext uri="{FF2B5EF4-FFF2-40B4-BE49-F238E27FC236}">
                <a16:creationId xmlns:a16="http://schemas.microsoft.com/office/drawing/2014/main" id="{28B78C0E-91C7-3BBA-F1DF-660C2A71C432}"/>
              </a:ext>
            </a:extLst>
          </p:cNvPr>
          <p:cNvSpPr>
            <a:spLocks noGrp="1"/>
          </p:cNvSpPr>
          <p:nvPr>
            <p:ph type="sldNum" sz="quarter" idx="4"/>
          </p:nvPr>
        </p:nvSpPr>
        <p:spPr/>
        <p:txBody>
          <a:bodyPr/>
          <a:lstStyle/>
          <a:p>
            <a:fld id="{0D309695-DEC3-40DA-9DF5-330280C9D0E8}" type="slidenum">
              <a:rPr lang="en-US" smtClean="0"/>
              <a:pPr/>
              <a:t>6</a:t>
            </a:fld>
            <a:endParaRPr lang="en-US" dirty="0"/>
          </a:p>
        </p:txBody>
      </p:sp>
    </p:spTree>
    <p:extLst>
      <p:ext uri="{BB962C8B-B14F-4D97-AF65-F5344CB8AC3E}">
        <p14:creationId xmlns:p14="http://schemas.microsoft.com/office/powerpoint/2010/main" val="356826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Obscurantism: Extant Takes (1)</a:t>
            </a:r>
            <a:endParaRPr lang="en-CA" i="0"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7</a:t>
            </a:fld>
            <a:endParaRPr lang="en-US" dirty="0"/>
          </a:p>
        </p:txBody>
      </p:sp>
      <p:sp>
        <p:nvSpPr>
          <p:cNvPr id="14" name="TextBox 13">
            <a:extLst>
              <a:ext uri="{FF2B5EF4-FFF2-40B4-BE49-F238E27FC236}">
                <a16:creationId xmlns:a16="http://schemas.microsoft.com/office/drawing/2014/main" id="{D0533F94-2477-BD50-69F3-9D133115FE7C}"/>
              </a:ext>
            </a:extLst>
          </p:cNvPr>
          <p:cNvSpPr txBox="1"/>
          <p:nvPr/>
        </p:nvSpPr>
        <p:spPr>
          <a:xfrm>
            <a:off x="440969" y="2020161"/>
            <a:ext cx="11416623" cy="3416320"/>
          </a:xfrm>
          <a:prstGeom prst="rect">
            <a:avLst/>
          </a:prstGeom>
          <a:noFill/>
        </p:spPr>
        <p:txBody>
          <a:bodyPr wrap="square">
            <a:spAutoFit/>
          </a:bodyPr>
          <a:lstStyle/>
          <a:p>
            <a:pPr algn="ctr"/>
            <a:r>
              <a:rPr lang="en-CA" sz="2400" dirty="0">
                <a:solidFill>
                  <a:srgbClr val="FFC000"/>
                </a:solidFill>
              </a:rPr>
              <a:t>“[O]</a:t>
            </a:r>
            <a:r>
              <a:rPr lang="en-CA" sz="2400" dirty="0" err="1">
                <a:solidFill>
                  <a:srgbClr val="FFC000"/>
                </a:solidFill>
              </a:rPr>
              <a:t>bscurantism</a:t>
            </a:r>
            <a:r>
              <a:rPr lang="en-CA" sz="2400" dirty="0">
                <a:solidFill>
                  <a:srgbClr val="FFC000"/>
                </a:solidFill>
              </a:rPr>
              <a:t> works by seducing readers into seeking hidden truths in a text and thereby binding them to pronouncements by getting them engaged in an endless hermeneutic struggle to “understand” the deeper meanings conveyed by the obscurantist”</a:t>
            </a:r>
            <a:r>
              <a:rPr lang="en-CA" sz="2400" dirty="0">
                <a:solidFill>
                  <a:srgbClr val="FFFF00"/>
                </a:solidFill>
              </a:rPr>
              <a:t> (</a:t>
            </a:r>
            <a:r>
              <a:rPr lang="en-CA" sz="2400" dirty="0" err="1">
                <a:solidFill>
                  <a:srgbClr val="FFFF00"/>
                </a:solidFill>
              </a:rPr>
              <a:t>Buekens</a:t>
            </a:r>
            <a:r>
              <a:rPr lang="en-CA" sz="2400" dirty="0">
                <a:solidFill>
                  <a:srgbClr val="FFFF00"/>
                </a:solidFill>
              </a:rPr>
              <a:t> and </a:t>
            </a:r>
            <a:r>
              <a:rPr lang="en-CA" sz="2400" dirty="0" err="1">
                <a:solidFill>
                  <a:srgbClr val="FFFF00"/>
                </a:solidFill>
              </a:rPr>
              <a:t>Boudry</a:t>
            </a:r>
            <a:r>
              <a:rPr lang="en-CA" sz="2400" dirty="0">
                <a:solidFill>
                  <a:srgbClr val="FFFF00"/>
                </a:solidFill>
              </a:rPr>
              <a:t> 2014, pp. 2-3). </a:t>
            </a:r>
          </a:p>
          <a:p>
            <a:endParaRPr lang="en-CA" sz="2400" dirty="0">
              <a:solidFill>
                <a:srgbClr val="FFFF00"/>
              </a:solidFill>
            </a:endParaRPr>
          </a:p>
          <a:p>
            <a:pPr marL="342900" indent="-342900">
              <a:buFont typeface="Arial" panose="020B0604020202020204" pitchFamily="34" charset="0"/>
              <a:buChar char="•"/>
            </a:pPr>
            <a:r>
              <a:rPr lang="en-CA" sz="2400" dirty="0">
                <a:solidFill>
                  <a:srgbClr val="FFFF00"/>
                </a:solidFill>
              </a:rPr>
              <a:t>Obscurantist activity: seducing interpreters into serious hermeneutical engagement </a:t>
            </a:r>
          </a:p>
          <a:p>
            <a:pPr marL="342900" indent="-342900">
              <a:buFont typeface="Arial" panose="020B0604020202020204" pitchFamily="34" charset="0"/>
              <a:buChar char="•"/>
            </a:pPr>
            <a:r>
              <a:rPr lang="en-CA" sz="2400" dirty="0">
                <a:solidFill>
                  <a:srgbClr val="FFFF00"/>
                </a:solidFill>
              </a:rPr>
              <a:t>Consequence of successful obscurantism: endless hermeneutical struggle </a:t>
            </a:r>
          </a:p>
          <a:p>
            <a:pPr marL="342900" indent="-342900">
              <a:buFont typeface="Arial" panose="020B0604020202020204" pitchFamily="34" charset="0"/>
              <a:buChar char="•"/>
            </a:pPr>
            <a:r>
              <a:rPr lang="en-CA" sz="2400" dirty="0">
                <a:solidFill>
                  <a:srgbClr val="FFFF00"/>
                </a:solidFill>
              </a:rPr>
              <a:t>Obscurantist content: no analysis here</a:t>
            </a:r>
          </a:p>
        </p:txBody>
      </p:sp>
    </p:spTree>
    <p:extLst>
      <p:ext uri="{BB962C8B-B14F-4D97-AF65-F5344CB8AC3E}">
        <p14:creationId xmlns:p14="http://schemas.microsoft.com/office/powerpoint/2010/main" val="4280378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Obscurantism: Extant Takes (2)</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gn="ctr">
              <a:lnSpc>
                <a:spcPct val="110000"/>
              </a:lnSpc>
              <a:spcBef>
                <a:spcPts val="0"/>
              </a:spcBef>
            </a:pPr>
            <a:r>
              <a:rPr lang="en-US" dirty="0">
                <a:solidFill>
                  <a:srgbClr val="FFC000"/>
                </a:solidFill>
              </a:rPr>
              <a:t>Hegel, installed from above, by the powers that be, as the certified Great Philosopher, was a flat-headed, insipid, nauseating, illiterate charlatan, who reached the pinnacle of audacity in scribbling together and dishing up the craziest mystifying nonsense. This nonsense has been noisily proclaimed as immortal wisdom by mercenary followers and readily accepted as such by all fools, who thus joined into as perfect a chorus of admiration as had ever been heard before…</a:t>
            </a:r>
            <a:r>
              <a:rPr lang="en-US" dirty="0">
                <a:solidFill>
                  <a:srgbClr val="FFFF00"/>
                </a:solidFill>
              </a:rPr>
              <a:t>(Schopenhauer 1888)</a:t>
            </a:r>
          </a:p>
          <a:p>
            <a:pPr algn="ctr">
              <a:lnSpc>
                <a:spcPct val="110000"/>
              </a:lnSpc>
              <a:spcBef>
                <a:spcPts val="0"/>
              </a:spcBef>
            </a:pPr>
            <a:endParaRPr lang="en-US" dirty="0">
              <a:solidFill>
                <a:srgbClr val="FFFF00"/>
              </a:solidFill>
            </a:endParaRPr>
          </a:p>
          <a:p>
            <a:pPr marL="1242900" lvl="1" indent="-342900">
              <a:lnSpc>
                <a:spcPct val="110000"/>
              </a:lnSpc>
              <a:spcBef>
                <a:spcPts val="0"/>
              </a:spcBef>
              <a:buFont typeface="Arial" panose="020B0604020202020204" pitchFamily="34" charset="0"/>
              <a:buChar char="•"/>
            </a:pPr>
            <a:r>
              <a:rPr lang="en-US" sz="2400" dirty="0">
                <a:solidFill>
                  <a:srgbClr val="FFFF00"/>
                </a:solidFill>
              </a:rPr>
              <a:t>Obscurantist content: a kind of </a:t>
            </a:r>
            <a:r>
              <a:rPr lang="en-US" sz="2400" i="1" dirty="0">
                <a:solidFill>
                  <a:srgbClr val="FFFF00"/>
                </a:solidFill>
              </a:rPr>
              <a:t>seductive nonsense</a:t>
            </a:r>
            <a:endParaRPr lang="en-US" sz="2400" dirty="0">
              <a:solidFill>
                <a:srgbClr val="FFFF00"/>
              </a:solidFill>
            </a:endParaRPr>
          </a:p>
          <a:p>
            <a:pPr marL="1242900" lvl="1" indent="-342900">
              <a:lnSpc>
                <a:spcPct val="110000"/>
              </a:lnSpc>
              <a:spcBef>
                <a:spcPts val="0"/>
              </a:spcBef>
              <a:buFont typeface="Arial" panose="020B0604020202020204" pitchFamily="34" charset="0"/>
              <a:buChar char="•"/>
            </a:pPr>
            <a:r>
              <a:rPr lang="en-US" sz="2400" dirty="0">
                <a:solidFill>
                  <a:srgbClr val="FFFF00"/>
                </a:solidFill>
              </a:rPr>
              <a:t>Consequence of successful obscurantism: admiration/deference</a:t>
            </a:r>
            <a:endParaRPr lang="en-US" dirty="0">
              <a:solidFill>
                <a:srgbClr val="FFFF00"/>
              </a:solidFill>
            </a:endParaRP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8</a:t>
            </a:fld>
            <a:endParaRPr lang="en-US" dirty="0"/>
          </a:p>
        </p:txBody>
      </p:sp>
    </p:spTree>
    <p:extLst>
      <p:ext uri="{BB962C8B-B14F-4D97-AF65-F5344CB8AC3E}">
        <p14:creationId xmlns:p14="http://schemas.microsoft.com/office/powerpoint/2010/main" val="144810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Obscurantism: Extant Takes (3)</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fontScale="92500" lnSpcReduction="10000"/>
          </a:bodyPr>
          <a:lstStyle/>
          <a:p>
            <a:pPr algn="ctr">
              <a:lnSpc>
                <a:spcPct val="110000"/>
              </a:lnSpc>
              <a:spcBef>
                <a:spcPts val="0"/>
              </a:spcBef>
            </a:pPr>
            <a:r>
              <a:rPr lang="en-US" dirty="0">
                <a:solidFill>
                  <a:srgbClr val="FFC000"/>
                </a:solidFill>
              </a:rPr>
              <a:t>“Subservient to the oracular voice of Butler’s text, and dazzled by its patina of high-concept abstractness, the imagined reader poses few questions, requests no arguments and no clear definitions of terms…obscurity creates an aura of importance. It also serves another related purpose. It bullies the reader into granting that, since one cannot figure out what is going on, there must be something significant going on, some complexity of thought, where in reality there are often familiar or even shopworn notions, addressed too simply and too casually to add any new dimension of understanding.”</a:t>
            </a:r>
            <a:r>
              <a:rPr lang="en-US" dirty="0">
                <a:solidFill>
                  <a:srgbClr val="FFFF00"/>
                </a:solidFill>
              </a:rPr>
              <a:t> (Nussbaum 1999)</a:t>
            </a:r>
          </a:p>
          <a:p>
            <a:pPr algn="ctr">
              <a:lnSpc>
                <a:spcPct val="110000"/>
              </a:lnSpc>
              <a:spcBef>
                <a:spcPts val="0"/>
              </a:spcBef>
            </a:pPr>
            <a:endParaRPr lang="en-US" dirty="0">
              <a:solidFill>
                <a:srgbClr val="FFFF00"/>
              </a:solidFill>
            </a:endParaRPr>
          </a:p>
          <a:p>
            <a:pPr marL="1242900" lvl="1" indent="-342900">
              <a:lnSpc>
                <a:spcPct val="110000"/>
              </a:lnSpc>
              <a:spcBef>
                <a:spcPts val="0"/>
              </a:spcBef>
              <a:buFont typeface="Arial" panose="020B0604020202020204" pitchFamily="34" charset="0"/>
              <a:buChar char="•"/>
            </a:pPr>
            <a:r>
              <a:rPr lang="en-US" sz="2600" dirty="0">
                <a:solidFill>
                  <a:srgbClr val="FFFF00"/>
                </a:solidFill>
              </a:rPr>
              <a:t>Obscurantist activity: ???</a:t>
            </a:r>
          </a:p>
          <a:p>
            <a:pPr marL="1242900" lvl="1" indent="-342900">
              <a:lnSpc>
                <a:spcPct val="110000"/>
              </a:lnSpc>
              <a:spcBef>
                <a:spcPts val="0"/>
              </a:spcBef>
              <a:buFont typeface="Arial" panose="020B0604020202020204" pitchFamily="34" charset="0"/>
              <a:buChar char="•"/>
            </a:pPr>
            <a:r>
              <a:rPr lang="en-US" sz="2600" dirty="0">
                <a:solidFill>
                  <a:srgbClr val="FFFF00"/>
                </a:solidFill>
              </a:rPr>
              <a:t>Obscurantist content: disguised </a:t>
            </a:r>
            <a:r>
              <a:rPr lang="en-US" sz="2600" dirty="0" err="1">
                <a:solidFill>
                  <a:srgbClr val="FFFF00"/>
                </a:solidFill>
              </a:rPr>
              <a:t>unoriginalities</a:t>
            </a:r>
            <a:r>
              <a:rPr lang="en-US" sz="2600" dirty="0">
                <a:solidFill>
                  <a:srgbClr val="FFFF00"/>
                </a:solidFill>
              </a:rPr>
              <a:t> / simplicities</a:t>
            </a:r>
          </a:p>
          <a:p>
            <a:pPr marL="1242900" lvl="1" indent="-342900">
              <a:lnSpc>
                <a:spcPct val="110000"/>
              </a:lnSpc>
              <a:spcBef>
                <a:spcPts val="0"/>
              </a:spcBef>
              <a:buFont typeface="Arial" panose="020B0604020202020204" pitchFamily="34" charset="0"/>
              <a:buChar char="•"/>
            </a:pPr>
            <a:r>
              <a:rPr lang="en-US" sz="2600" dirty="0">
                <a:solidFill>
                  <a:srgbClr val="FFFF00"/>
                </a:solidFill>
              </a:rPr>
              <a:t>Consequence of obscurantism: </a:t>
            </a:r>
            <a:r>
              <a:rPr lang="en-US" sz="2600" i="1" dirty="0">
                <a:solidFill>
                  <a:srgbClr val="FFFF00"/>
                </a:solidFill>
              </a:rPr>
              <a:t>hermeneutical exasperation</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9</a:t>
            </a:fld>
            <a:endParaRPr lang="en-US" dirty="0"/>
          </a:p>
        </p:txBody>
      </p:sp>
    </p:spTree>
    <p:extLst>
      <p:ext uri="{BB962C8B-B14F-4D97-AF65-F5344CB8AC3E}">
        <p14:creationId xmlns:p14="http://schemas.microsoft.com/office/powerpoint/2010/main" val="1141866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US" i="0" dirty="0"/>
              <a:t>3 Obscurantist Components</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a:bodyPr>
          <a:lstStyle/>
          <a:p>
            <a:pPr>
              <a:lnSpc>
                <a:spcPct val="110000"/>
              </a:lnSpc>
              <a:spcBef>
                <a:spcPts val="0"/>
              </a:spcBef>
            </a:pPr>
            <a:r>
              <a:rPr lang="en-US" dirty="0">
                <a:solidFill>
                  <a:srgbClr val="FFFF00"/>
                </a:solidFill>
              </a:rPr>
              <a:t>I propose to discuss obscurantism with the following components:</a:t>
            </a:r>
          </a:p>
          <a:p>
            <a:pPr>
              <a:lnSpc>
                <a:spcPct val="110000"/>
              </a:lnSpc>
              <a:spcBef>
                <a:spcPts val="0"/>
              </a:spcBef>
            </a:pPr>
            <a:endParaRPr lang="en-US" dirty="0">
              <a:solidFill>
                <a:srgbClr val="FFFF00"/>
              </a:solidFill>
            </a:endParaRPr>
          </a:p>
          <a:p>
            <a:pPr marL="451944" lvl="1" indent="0">
              <a:lnSpc>
                <a:spcPct val="110000"/>
              </a:lnSpc>
              <a:spcBef>
                <a:spcPts val="0"/>
              </a:spcBef>
              <a:buNone/>
            </a:pPr>
            <a:r>
              <a:rPr lang="en-US" sz="2400" b="1" dirty="0" err="1">
                <a:solidFill>
                  <a:srgbClr val="FFFF00"/>
                </a:solidFill>
              </a:rPr>
              <a:t>Obscurantism</a:t>
            </a:r>
            <a:r>
              <a:rPr lang="en-US" sz="2400" b="1" baseline="-25000" dirty="0" err="1">
                <a:solidFill>
                  <a:srgbClr val="FFFF00"/>
                </a:solidFill>
              </a:rPr>
              <a:t>activity</a:t>
            </a:r>
            <a:r>
              <a:rPr lang="en-US" sz="2400" dirty="0">
                <a:solidFill>
                  <a:srgbClr val="FFFF00"/>
                </a:solidFill>
              </a:rPr>
              <a:t>: the use of obscurantist content to draw hermeneutical engagement from interpreters (</a:t>
            </a:r>
            <a:r>
              <a:rPr lang="en-US" sz="2400" dirty="0" err="1">
                <a:solidFill>
                  <a:srgbClr val="FFFF00"/>
                </a:solidFill>
              </a:rPr>
              <a:t>Buekens</a:t>
            </a:r>
            <a:r>
              <a:rPr lang="en-US" sz="2400" dirty="0">
                <a:solidFill>
                  <a:srgbClr val="FFFF00"/>
                </a:solidFill>
              </a:rPr>
              <a:t>, </a:t>
            </a:r>
            <a:r>
              <a:rPr lang="en-US" sz="2400" dirty="0" err="1">
                <a:solidFill>
                  <a:srgbClr val="FFFF00"/>
                </a:solidFill>
              </a:rPr>
              <a:t>Boudry</a:t>
            </a:r>
            <a:r>
              <a:rPr lang="en-US" sz="2400" dirty="0">
                <a:solidFill>
                  <a:srgbClr val="FFFF00"/>
                </a:solidFill>
              </a:rPr>
              <a:t>, Nussbaum[?])</a:t>
            </a:r>
          </a:p>
          <a:p>
            <a:pPr marL="451944" lvl="1" indent="0">
              <a:lnSpc>
                <a:spcPct val="110000"/>
              </a:lnSpc>
              <a:spcBef>
                <a:spcPts val="0"/>
              </a:spcBef>
              <a:buNone/>
            </a:pPr>
            <a:endParaRPr lang="en-US" sz="2400" b="1" dirty="0">
              <a:solidFill>
                <a:srgbClr val="FFFF00"/>
              </a:solidFill>
            </a:endParaRPr>
          </a:p>
          <a:p>
            <a:pPr marL="451944" lvl="1" indent="0">
              <a:lnSpc>
                <a:spcPct val="110000"/>
              </a:lnSpc>
              <a:spcBef>
                <a:spcPts val="0"/>
              </a:spcBef>
              <a:buNone/>
            </a:pPr>
            <a:r>
              <a:rPr lang="en-US" sz="2400" b="1" dirty="0" err="1">
                <a:solidFill>
                  <a:srgbClr val="FFFF00"/>
                </a:solidFill>
              </a:rPr>
              <a:t>Obscurantism</a:t>
            </a:r>
            <a:r>
              <a:rPr lang="en-US" sz="2400" b="1" baseline="-25000" dirty="0" err="1">
                <a:solidFill>
                  <a:srgbClr val="FFFF00"/>
                </a:solidFill>
              </a:rPr>
              <a:t>content</a:t>
            </a:r>
            <a:r>
              <a:rPr lang="en-US" sz="2400" dirty="0">
                <a:solidFill>
                  <a:srgbClr val="FFFF00"/>
                </a:solidFill>
              </a:rPr>
              <a:t>: a kind of </a:t>
            </a:r>
            <a:r>
              <a:rPr lang="en-US" sz="2400" i="1" dirty="0">
                <a:solidFill>
                  <a:srgbClr val="FFFF00"/>
                </a:solidFill>
              </a:rPr>
              <a:t>seductive nonsense </a:t>
            </a:r>
            <a:r>
              <a:rPr lang="en-US" sz="2400" dirty="0">
                <a:solidFill>
                  <a:srgbClr val="FFFF00"/>
                </a:solidFill>
              </a:rPr>
              <a:t>(Schopenhauer)</a:t>
            </a:r>
          </a:p>
          <a:p>
            <a:pPr marL="451944" lvl="1" indent="0">
              <a:lnSpc>
                <a:spcPct val="110000"/>
              </a:lnSpc>
              <a:spcBef>
                <a:spcPts val="0"/>
              </a:spcBef>
              <a:buNone/>
            </a:pPr>
            <a:endParaRPr lang="en-US" sz="2400" b="1" dirty="0">
              <a:solidFill>
                <a:srgbClr val="FFFF00"/>
              </a:solidFill>
            </a:endParaRPr>
          </a:p>
          <a:p>
            <a:pPr marL="451944" lvl="1" indent="0">
              <a:lnSpc>
                <a:spcPct val="110000"/>
              </a:lnSpc>
              <a:spcBef>
                <a:spcPts val="0"/>
              </a:spcBef>
              <a:buNone/>
            </a:pPr>
            <a:r>
              <a:rPr lang="en-US" sz="2400" b="1" dirty="0" err="1">
                <a:solidFill>
                  <a:srgbClr val="FFFF00"/>
                </a:solidFill>
              </a:rPr>
              <a:t>Obscurantism</a:t>
            </a:r>
            <a:r>
              <a:rPr lang="en-US" sz="2400" b="1" baseline="-25000" dirty="0" err="1">
                <a:solidFill>
                  <a:srgbClr val="FFFF00"/>
                </a:solidFill>
              </a:rPr>
              <a:t>consequence</a:t>
            </a:r>
            <a:r>
              <a:rPr lang="en-US" sz="2400" dirty="0">
                <a:solidFill>
                  <a:srgbClr val="FFFF00"/>
                </a:solidFill>
              </a:rPr>
              <a:t>: a state of</a:t>
            </a:r>
            <a:r>
              <a:rPr lang="en-US" sz="2400" i="1" dirty="0">
                <a:solidFill>
                  <a:srgbClr val="FFFF00"/>
                </a:solidFill>
              </a:rPr>
              <a:t> hermeneutical exasperation and admiration </a:t>
            </a:r>
            <a:r>
              <a:rPr lang="en-US" sz="2400" dirty="0">
                <a:solidFill>
                  <a:srgbClr val="FFFF00"/>
                </a:solidFill>
              </a:rPr>
              <a:t>(Schopenhauer, Nussbaum)</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10</a:t>
            </a:fld>
            <a:endParaRPr lang="en-US" dirty="0"/>
          </a:p>
        </p:txBody>
      </p:sp>
    </p:spTree>
    <p:extLst>
      <p:ext uri="{BB962C8B-B14F-4D97-AF65-F5344CB8AC3E}">
        <p14:creationId xmlns:p14="http://schemas.microsoft.com/office/powerpoint/2010/main" val="180710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fontScale="90000"/>
          </a:bodyPr>
          <a:lstStyle/>
          <a:p>
            <a:pPr algn="ctr"/>
            <a:r>
              <a:rPr lang="en-US" i="0" dirty="0"/>
              <a:t>Obscurantist Content: </a:t>
            </a:r>
            <a:br>
              <a:rPr lang="en-US" i="0" dirty="0"/>
            </a:br>
            <a:r>
              <a:rPr lang="en-US" i="0" dirty="0" err="1"/>
              <a:t>Jargonifications</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0" y="2030136"/>
            <a:ext cx="12192000" cy="4102216"/>
          </a:xfrm>
        </p:spPr>
        <p:txBody>
          <a:bodyPr>
            <a:noAutofit/>
          </a:bodyPr>
          <a:lstStyle/>
          <a:p>
            <a:pPr>
              <a:lnSpc>
                <a:spcPct val="100000"/>
              </a:lnSpc>
              <a:spcBef>
                <a:spcPts val="0"/>
              </a:spcBef>
            </a:pPr>
            <a:r>
              <a:rPr lang="en-US" dirty="0">
                <a:solidFill>
                  <a:srgbClr val="FFFF00"/>
                </a:solidFill>
              </a:rPr>
              <a:t>Law (2011, p. 164) describes “</a:t>
            </a:r>
            <a:r>
              <a:rPr lang="en-US" dirty="0" err="1">
                <a:solidFill>
                  <a:srgbClr val="FFFF00"/>
                </a:solidFill>
              </a:rPr>
              <a:t>jargonification</a:t>
            </a:r>
            <a:r>
              <a:rPr lang="en-US" dirty="0">
                <a:solidFill>
                  <a:srgbClr val="FFFF00"/>
                </a:solidFill>
              </a:rPr>
              <a:t>”, a process by which simple sentences are transformed more complex ones without added cognitive value. </a:t>
            </a:r>
          </a:p>
          <a:p>
            <a:pPr>
              <a:lnSpc>
                <a:spcPct val="100000"/>
              </a:lnSpc>
              <a:spcBef>
                <a:spcPts val="0"/>
              </a:spcBef>
            </a:pPr>
            <a:endParaRPr lang="en-US" dirty="0">
              <a:solidFill>
                <a:srgbClr val="FFFF00"/>
              </a:solidFill>
            </a:endParaRPr>
          </a:p>
          <a:p>
            <a:pPr marL="1242900" lvl="1" indent="-342900">
              <a:lnSpc>
                <a:spcPct val="100000"/>
              </a:lnSpc>
              <a:spcBef>
                <a:spcPts val="0"/>
              </a:spcBef>
              <a:buFont typeface="Arial" panose="020B0604020202020204" pitchFamily="34" charset="0"/>
              <a:buChar char="•"/>
            </a:pPr>
            <a:r>
              <a:rPr lang="en-US" sz="2400" b="1" dirty="0">
                <a:solidFill>
                  <a:srgbClr val="FFFF00"/>
                </a:solidFill>
              </a:rPr>
              <a:t>Simple sentence</a:t>
            </a:r>
            <a:r>
              <a:rPr lang="en-US" sz="2400" dirty="0">
                <a:solidFill>
                  <a:srgbClr val="FFFF00"/>
                </a:solidFill>
              </a:rPr>
              <a:t>: “happy people make other people happy”</a:t>
            </a:r>
          </a:p>
          <a:p>
            <a:pPr marL="1242900" lvl="1" indent="-342900">
              <a:lnSpc>
                <a:spcPct val="100000"/>
              </a:lnSpc>
              <a:spcBef>
                <a:spcPts val="0"/>
              </a:spcBef>
              <a:buFont typeface="Arial" panose="020B0604020202020204" pitchFamily="34" charset="0"/>
              <a:buChar char="•"/>
            </a:pPr>
            <a:r>
              <a:rPr lang="en-US" sz="2400" b="1" dirty="0" err="1">
                <a:solidFill>
                  <a:srgbClr val="FFFF00"/>
                </a:solidFill>
              </a:rPr>
              <a:t>Jargonified</a:t>
            </a:r>
            <a:r>
              <a:rPr lang="en-US" sz="2400" b="1" dirty="0">
                <a:solidFill>
                  <a:srgbClr val="FFFF00"/>
                </a:solidFill>
              </a:rPr>
              <a:t> sentence</a:t>
            </a:r>
            <a:r>
              <a:rPr lang="en-US" sz="2400" dirty="0">
                <a:solidFill>
                  <a:srgbClr val="FFFF00"/>
                </a:solidFill>
              </a:rPr>
              <a:t>: “positive attitudinal orientations have high transferability”</a:t>
            </a:r>
          </a:p>
          <a:p>
            <a:pPr lvl="1" indent="0">
              <a:lnSpc>
                <a:spcPct val="100000"/>
              </a:lnSpc>
              <a:spcBef>
                <a:spcPts val="0"/>
              </a:spcBef>
              <a:buNone/>
            </a:pPr>
            <a:endParaRPr lang="en-US" dirty="0">
              <a:solidFill>
                <a:srgbClr val="FFFF00"/>
              </a:solidFill>
            </a:endParaRPr>
          </a:p>
          <a:p>
            <a:pPr lvl="1" indent="0">
              <a:lnSpc>
                <a:spcPct val="100000"/>
              </a:lnSpc>
              <a:spcBef>
                <a:spcPts val="0"/>
              </a:spcBef>
              <a:buNone/>
            </a:pPr>
            <a:r>
              <a:rPr lang="en-US" sz="2400" dirty="0" err="1">
                <a:solidFill>
                  <a:srgbClr val="FFFF00"/>
                </a:solidFill>
              </a:rPr>
              <a:t>Jargonification</a:t>
            </a:r>
            <a:r>
              <a:rPr lang="en-US" sz="2400" dirty="0">
                <a:solidFill>
                  <a:srgbClr val="FFFF00"/>
                </a:solidFill>
              </a:rPr>
              <a:t> is related to my interest. However, the </a:t>
            </a:r>
            <a:r>
              <a:rPr lang="en-US" sz="2400" dirty="0" err="1">
                <a:solidFill>
                  <a:srgbClr val="FFFF00"/>
                </a:solidFill>
              </a:rPr>
              <a:t>jargonified</a:t>
            </a:r>
            <a:r>
              <a:rPr lang="en-US" sz="2400" dirty="0">
                <a:solidFill>
                  <a:srgbClr val="FFFF00"/>
                </a:solidFill>
              </a:rPr>
              <a:t> sentence is not nonsense, because the simple sentence is not nonsense.</a:t>
            </a:r>
            <a:endParaRPr lang="en-US" sz="2400" i="1" dirty="0">
              <a:solidFill>
                <a:srgbClr val="FFFF00"/>
              </a:solidFill>
            </a:endParaRPr>
          </a:p>
          <a:p>
            <a:pPr lvl="1" indent="0">
              <a:lnSpc>
                <a:spcPct val="100000"/>
              </a:lnSpc>
              <a:spcBef>
                <a:spcPts val="0"/>
              </a:spcBef>
              <a:buNone/>
            </a:pPr>
            <a:endParaRPr lang="en-US" sz="2000" i="1" dirty="0">
              <a:solidFill>
                <a:srgbClr val="FFFF00"/>
              </a:solidFill>
            </a:endParaRPr>
          </a:p>
          <a:p>
            <a:pPr lvl="1" indent="0">
              <a:lnSpc>
                <a:spcPct val="100000"/>
              </a:lnSpc>
              <a:spcBef>
                <a:spcPts val="0"/>
              </a:spcBef>
              <a:buNone/>
            </a:pPr>
            <a:r>
              <a:rPr lang="en-US" sz="2400" i="1" dirty="0">
                <a:solidFill>
                  <a:srgbClr val="FFFF00"/>
                </a:solidFill>
              </a:rPr>
              <a:t>All else being equal, hermeneutical exasperation seems more likely when a piece of speech / text is ultimately nonsensical.</a:t>
            </a:r>
          </a:p>
          <a:p>
            <a:pPr lvl="1" indent="0">
              <a:lnSpc>
                <a:spcPct val="100000"/>
              </a:lnSpc>
              <a:spcBef>
                <a:spcPts val="0"/>
              </a:spcBef>
              <a:buNone/>
            </a:pPr>
            <a:endParaRPr lang="en-US" sz="2400" i="1" dirty="0">
              <a:solidFill>
                <a:srgbClr val="FFFF00"/>
              </a:solidFill>
            </a:endParaRP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a:xfrm>
            <a:off x="448055" y="6278201"/>
            <a:ext cx="3457576" cy="502920"/>
          </a:xfrm>
        </p:spPr>
        <p:txBody>
          <a:bodyPr/>
          <a:lstStyle/>
          <a:p>
            <a:r>
              <a:rPr lang="en-US" dirty="0"/>
              <a:t>04/12/2024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a:xfrm>
            <a:off x="4370832" y="6278201"/>
            <a:ext cx="5397056" cy="502920"/>
          </a:xfrm>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a:xfrm>
            <a:off x="11241025" y="6237079"/>
            <a:ext cx="502920" cy="502920"/>
          </a:xfrm>
        </p:spPr>
        <p:txBody>
          <a:bodyPr/>
          <a:lstStyle/>
          <a:p>
            <a:fld id="{0D309695-DEC3-40DA-9DF5-330280C9D0E8}" type="slidenum">
              <a:rPr lang="en-US" smtClean="0"/>
              <a:pPr/>
              <a:t>11</a:t>
            </a:fld>
            <a:endParaRPr lang="en-US" dirty="0"/>
          </a:p>
        </p:txBody>
      </p:sp>
    </p:spTree>
    <p:extLst>
      <p:ext uri="{BB962C8B-B14F-4D97-AF65-F5344CB8AC3E}">
        <p14:creationId xmlns:p14="http://schemas.microsoft.com/office/powerpoint/2010/main" val="354340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Meet Twinray – Twinray">
            <a:extLst>
              <a:ext uri="{FF2B5EF4-FFF2-40B4-BE49-F238E27FC236}">
                <a16:creationId xmlns:a16="http://schemas.microsoft.com/office/drawing/2014/main" id="{F7AF3F26-5A56-94F9-A4B2-25825BF935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 y="1673949"/>
            <a:ext cx="5614155" cy="447901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Seductive Nonsense: A Case Study?</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5628443" y="1673949"/>
            <a:ext cx="6250099" cy="4479019"/>
          </a:xfrm>
          <a:ln>
            <a:solidFill>
              <a:srgbClr val="FF0000"/>
            </a:solidFill>
          </a:ln>
        </p:spPr>
        <p:txBody>
          <a:bodyPr>
            <a:noAutofit/>
          </a:bodyPr>
          <a:lstStyle/>
          <a:p>
            <a:pPr algn="ctr">
              <a:lnSpc>
                <a:spcPct val="100000"/>
              </a:lnSpc>
              <a:spcBef>
                <a:spcPts val="0"/>
              </a:spcBef>
            </a:pPr>
            <a:r>
              <a:rPr lang="en-US" i="1" dirty="0">
                <a:solidFill>
                  <a:srgbClr val="FFC000"/>
                </a:solidFill>
              </a:rPr>
              <a:t>“Harmony time is a powerful transmission of a whole new brain wave state and this brain wave has to oscillate into full brain conscious awareness and connection to the heart. If you can’t make that connection, then one will experience dissonance. This can look like heavy emotions. If you can make the connection with the heart and mind together, there can be a powerful life force in the cellular network to allow one to open up to different dimensional blends.”</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12</a:t>
            </a:fld>
            <a:endParaRPr lang="en-US" dirty="0"/>
          </a:p>
        </p:txBody>
      </p:sp>
    </p:spTree>
    <p:extLst>
      <p:ext uri="{BB962C8B-B14F-4D97-AF65-F5344CB8AC3E}">
        <p14:creationId xmlns:p14="http://schemas.microsoft.com/office/powerpoint/2010/main" val="1716262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err="1"/>
              <a:t>Twinray’s</a:t>
            </a:r>
            <a:r>
              <a:rPr lang="en-US" i="0" dirty="0"/>
              <a:t> Seductive Nonsense</a:t>
            </a:r>
            <a:endParaRPr lang="en-CA" i="0" dirty="0"/>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13</a:t>
            </a:fld>
            <a:endParaRPr lang="en-US" dirty="0"/>
          </a:p>
        </p:txBody>
      </p:sp>
      <p:sp>
        <p:nvSpPr>
          <p:cNvPr id="4" name="Text Placeholder 2">
            <a:extLst>
              <a:ext uri="{FF2B5EF4-FFF2-40B4-BE49-F238E27FC236}">
                <a16:creationId xmlns:a16="http://schemas.microsoft.com/office/drawing/2014/main" id="{D780804C-2D8A-9626-B0F4-564AC037E8A3}"/>
              </a:ext>
            </a:extLst>
          </p:cNvPr>
          <p:cNvSpPr>
            <a:spLocks noGrp="1"/>
          </p:cNvSpPr>
          <p:nvPr>
            <p:ph type="body" sz="quarter" idx="11"/>
          </p:nvPr>
        </p:nvSpPr>
        <p:spPr>
          <a:xfrm>
            <a:off x="271604" y="1673225"/>
            <a:ext cx="11669917" cy="4479925"/>
          </a:xfrm>
          <a:ln>
            <a:solidFill>
              <a:schemeClr val="bg1"/>
            </a:solidFill>
          </a:ln>
        </p:spPr>
        <p:txBody>
          <a:bodyPr>
            <a:normAutofit lnSpcReduction="10000"/>
          </a:bodyPr>
          <a:lstStyle/>
          <a:p>
            <a:pPr algn="ctr">
              <a:lnSpc>
                <a:spcPct val="110000"/>
              </a:lnSpc>
              <a:spcBef>
                <a:spcPts val="0"/>
              </a:spcBef>
            </a:pPr>
            <a:r>
              <a:rPr lang="en-US" dirty="0">
                <a:solidFill>
                  <a:srgbClr val="FFC000"/>
                </a:solidFill>
              </a:rPr>
              <a:t>“Harmony time is a powerful transmission of a whole new brain wave state and this brain wave has to oscillate into full brain conscious awareness and connection to the heart. If you can’t make that connection, then one will experience dissonance. This can look like heavy emotions. If you can make the connection with the heart and mind together, there can be a powerful life force in the cellular network to allow one to open up to different dimensional blends.”</a:t>
            </a:r>
            <a:endParaRPr lang="en-US" dirty="0">
              <a:solidFill>
                <a:srgbClr val="FFC000">
                  <a:alpha val="55000"/>
                </a:srgbClr>
              </a:solidFill>
            </a:endParaRPr>
          </a:p>
          <a:p>
            <a:pPr algn="ctr">
              <a:lnSpc>
                <a:spcPct val="110000"/>
              </a:lnSpc>
              <a:spcBef>
                <a:spcPts val="0"/>
              </a:spcBef>
            </a:pPr>
            <a:endParaRPr lang="en-US" i="1" dirty="0">
              <a:solidFill>
                <a:srgbClr val="FFC000">
                  <a:alpha val="55000"/>
                </a:srgbClr>
              </a:solidFill>
            </a:endParaRPr>
          </a:p>
          <a:p>
            <a:pPr marL="344844" indent="-342900">
              <a:lnSpc>
                <a:spcPct val="110000"/>
              </a:lnSpc>
              <a:spcBef>
                <a:spcPts val="0"/>
              </a:spcBef>
              <a:buFont typeface="Arial" panose="020B0604020202020204" pitchFamily="34" charset="0"/>
              <a:buChar char="•"/>
            </a:pPr>
            <a:r>
              <a:rPr lang="en-US" dirty="0">
                <a:solidFill>
                  <a:srgbClr val="FFFF00"/>
                </a:solidFill>
              </a:rPr>
              <a:t>My claim: the passage has </a:t>
            </a:r>
            <a:r>
              <a:rPr lang="en-US" i="1" dirty="0">
                <a:solidFill>
                  <a:srgbClr val="FFFF00"/>
                </a:solidFill>
              </a:rPr>
              <a:t>no</a:t>
            </a:r>
            <a:r>
              <a:rPr lang="en-US" dirty="0">
                <a:solidFill>
                  <a:srgbClr val="FFFF00"/>
                </a:solidFill>
              </a:rPr>
              <a:t> apt interpretation: it does not merely disguise series of disguised simplicities, trivialities, </a:t>
            </a:r>
            <a:r>
              <a:rPr lang="en-US" dirty="0" err="1">
                <a:solidFill>
                  <a:srgbClr val="FFFF00"/>
                </a:solidFill>
              </a:rPr>
              <a:t>unoriginalities</a:t>
            </a:r>
            <a:r>
              <a:rPr lang="en-US" dirty="0">
                <a:solidFill>
                  <a:srgbClr val="FFFF00"/>
                </a:solidFill>
              </a:rPr>
              <a:t>, or falsehoods </a:t>
            </a:r>
          </a:p>
          <a:p>
            <a:pPr marL="1242900" lvl="1" indent="-342900">
              <a:lnSpc>
                <a:spcPct val="110000"/>
              </a:lnSpc>
              <a:spcBef>
                <a:spcPts val="0"/>
              </a:spcBef>
              <a:buFont typeface="Arial" panose="020B0604020202020204" pitchFamily="34" charset="0"/>
              <a:buChar char="•"/>
            </a:pPr>
            <a:r>
              <a:rPr lang="en-US" sz="2400" dirty="0">
                <a:solidFill>
                  <a:srgbClr val="FFFF00"/>
                </a:solidFill>
              </a:rPr>
              <a:t>Ceteris paribus, disguised nonsense is especially apt to cause hermeneutical exasperation</a:t>
            </a:r>
          </a:p>
          <a:p>
            <a:pPr marL="344844" indent="-342900">
              <a:lnSpc>
                <a:spcPct val="110000"/>
              </a:lnSpc>
              <a:spcBef>
                <a:spcPts val="0"/>
              </a:spcBef>
              <a:buFont typeface="Arial" panose="020B0604020202020204" pitchFamily="34" charset="0"/>
              <a:buChar char="•"/>
            </a:pPr>
            <a:r>
              <a:rPr lang="en-US" dirty="0">
                <a:solidFill>
                  <a:srgbClr val="FFFF00"/>
                </a:solidFill>
              </a:rPr>
              <a:t>But what makes disguised nonsense </a:t>
            </a:r>
            <a:r>
              <a:rPr lang="en-US" i="1" dirty="0">
                <a:solidFill>
                  <a:srgbClr val="FFFF00"/>
                </a:solidFill>
              </a:rPr>
              <a:t>seductive</a:t>
            </a:r>
            <a:r>
              <a:rPr lang="en-US" dirty="0">
                <a:solidFill>
                  <a:srgbClr val="FFFF00"/>
                </a:solidFill>
              </a:rPr>
              <a:t>?</a:t>
            </a:r>
          </a:p>
        </p:txBody>
      </p:sp>
    </p:spTree>
    <p:extLst>
      <p:ext uri="{BB962C8B-B14F-4D97-AF65-F5344CB8AC3E}">
        <p14:creationId xmlns:p14="http://schemas.microsoft.com/office/powerpoint/2010/main" val="1438839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Plain versus Seductive Nonsense</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11565086" cy="4479019"/>
          </a:xfrm>
        </p:spPr>
        <p:txBody>
          <a:bodyPr>
            <a:normAutofit lnSpcReduction="10000"/>
          </a:bodyPr>
          <a:lstStyle/>
          <a:p>
            <a:pPr>
              <a:lnSpc>
                <a:spcPct val="110000"/>
              </a:lnSpc>
              <a:spcBef>
                <a:spcPts val="0"/>
              </a:spcBef>
            </a:pPr>
            <a:r>
              <a:rPr lang="en-US" sz="2800" dirty="0">
                <a:solidFill>
                  <a:srgbClr val="FFFF00"/>
                </a:solidFill>
              </a:rPr>
              <a:t>If </a:t>
            </a:r>
            <a:r>
              <a:rPr lang="en-US" sz="2800" dirty="0" err="1">
                <a:solidFill>
                  <a:srgbClr val="FFFF00"/>
                </a:solidFill>
              </a:rPr>
              <a:t>Twinray</a:t>
            </a:r>
            <a:r>
              <a:rPr lang="en-US" sz="2800" dirty="0">
                <a:solidFill>
                  <a:srgbClr val="FFFF00"/>
                </a:solidFill>
              </a:rPr>
              <a:t> are peddlers of nonsense, they are not peddlers of </a:t>
            </a:r>
            <a:r>
              <a:rPr lang="en-US" sz="2800" i="1" dirty="0">
                <a:solidFill>
                  <a:srgbClr val="FFFF00"/>
                </a:solidFill>
              </a:rPr>
              <a:t>plain </a:t>
            </a:r>
            <a:r>
              <a:rPr lang="en-US" sz="2800" dirty="0">
                <a:solidFill>
                  <a:srgbClr val="FFFF00"/>
                </a:solidFill>
              </a:rPr>
              <a:t>nonsense.</a:t>
            </a:r>
          </a:p>
          <a:p>
            <a:pPr>
              <a:lnSpc>
                <a:spcPct val="110000"/>
              </a:lnSpc>
              <a:spcBef>
                <a:spcPts val="0"/>
              </a:spcBef>
            </a:pPr>
            <a:endParaRPr lang="en-US" sz="2800" dirty="0">
              <a:solidFill>
                <a:srgbClr val="FFFF00"/>
              </a:solidFill>
            </a:endParaRPr>
          </a:p>
          <a:p>
            <a:pPr>
              <a:lnSpc>
                <a:spcPct val="110000"/>
              </a:lnSpc>
              <a:spcBef>
                <a:spcPts val="0"/>
              </a:spcBef>
            </a:pPr>
            <a:r>
              <a:rPr lang="en-US" sz="2800" dirty="0">
                <a:solidFill>
                  <a:srgbClr val="FFFF00"/>
                </a:solidFill>
              </a:rPr>
              <a:t>Compare:</a:t>
            </a:r>
          </a:p>
          <a:p>
            <a:pPr>
              <a:lnSpc>
                <a:spcPct val="110000"/>
              </a:lnSpc>
              <a:spcBef>
                <a:spcPts val="0"/>
              </a:spcBef>
            </a:pPr>
            <a:endParaRPr lang="en-US" sz="2800" dirty="0">
              <a:solidFill>
                <a:srgbClr val="FFFF00"/>
              </a:solidFill>
            </a:endParaRPr>
          </a:p>
          <a:p>
            <a:pPr marL="1357200" lvl="1" indent="-457200">
              <a:lnSpc>
                <a:spcPct val="110000"/>
              </a:lnSpc>
              <a:spcBef>
                <a:spcPts val="0"/>
              </a:spcBef>
              <a:buFont typeface="+mj-lt"/>
              <a:buAutoNum type="arabicPeriod"/>
            </a:pPr>
            <a:r>
              <a:rPr lang="en-US" sz="2400" dirty="0">
                <a:solidFill>
                  <a:srgbClr val="FFC000"/>
                </a:solidFill>
              </a:rPr>
              <a:t>“Colorless green ideas sleep furiously”</a:t>
            </a:r>
            <a:r>
              <a:rPr lang="en-US" sz="2400" dirty="0">
                <a:solidFill>
                  <a:srgbClr val="FFFF00"/>
                </a:solidFill>
              </a:rPr>
              <a:t> (Chomsky 1957, p. 15)</a:t>
            </a:r>
          </a:p>
          <a:p>
            <a:pPr marL="1357200" lvl="1" indent="-457200">
              <a:lnSpc>
                <a:spcPct val="110000"/>
              </a:lnSpc>
              <a:spcBef>
                <a:spcPts val="0"/>
              </a:spcBef>
              <a:buFont typeface="+mj-lt"/>
              <a:buAutoNum type="arabicPeriod"/>
            </a:pPr>
            <a:r>
              <a:rPr lang="en-US" sz="2400" dirty="0">
                <a:solidFill>
                  <a:srgbClr val="FFC000"/>
                </a:solidFill>
              </a:rPr>
              <a:t>“Harmony time is a powerful transmission of a whole new brain wave state and this brain wave has to oscillate into full brain conscious awareness and connection to the heart.”</a:t>
            </a:r>
            <a:r>
              <a:rPr lang="en-US" sz="2400" dirty="0">
                <a:solidFill>
                  <a:srgbClr val="FFFF00"/>
                </a:solidFill>
              </a:rPr>
              <a:t> (</a:t>
            </a:r>
            <a:r>
              <a:rPr lang="en-US" sz="2400" dirty="0" err="1">
                <a:solidFill>
                  <a:srgbClr val="FFFF00"/>
                </a:solidFill>
              </a:rPr>
              <a:t>Twinray</a:t>
            </a:r>
            <a:r>
              <a:rPr lang="en-US" sz="2400" dirty="0">
                <a:solidFill>
                  <a:srgbClr val="FFFF00"/>
                </a:solidFill>
              </a:rPr>
              <a:t>)</a:t>
            </a:r>
          </a:p>
          <a:p>
            <a:pPr lvl="1" indent="0">
              <a:lnSpc>
                <a:spcPct val="110000"/>
              </a:lnSpc>
              <a:spcBef>
                <a:spcPts val="0"/>
              </a:spcBef>
              <a:buNone/>
            </a:pPr>
            <a:endParaRPr lang="en-US" sz="2400" dirty="0">
              <a:solidFill>
                <a:srgbClr val="FFFF00"/>
              </a:solidFill>
            </a:endParaRPr>
          </a:p>
          <a:p>
            <a:pPr lvl="1" indent="0">
              <a:lnSpc>
                <a:spcPct val="110000"/>
              </a:lnSpc>
              <a:spcBef>
                <a:spcPts val="0"/>
              </a:spcBef>
              <a:buNone/>
            </a:pPr>
            <a:r>
              <a:rPr lang="en-US" sz="2400" i="1" dirty="0">
                <a:solidFill>
                  <a:srgbClr val="FFFF00"/>
                </a:solidFill>
              </a:rPr>
              <a:t>Why does (1) seem more obviously nonsensical than (2)?</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14</a:t>
            </a:fld>
            <a:endParaRPr lang="en-US" dirty="0"/>
          </a:p>
        </p:txBody>
      </p:sp>
    </p:spTree>
    <p:extLst>
      <p:ext uri="{BB962C8B-B14F-4D97-AF65-F5344CB8AC3E}">
        <p14:creationId xmlns:p14="http://schemas.microsoft.com/office/powerpoint/2010/main" val="242860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B3225-2B9D-5D38-F250-BAC5458E14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F06773-DB04-E9F0-D990-4726FD1C573D}"/>
              </a:ext>
            </a:extLst>
          </p:cNvPr>
          <p:cNvSpPr>
            <a:spLocks noGrp="1"/>
          </p:cNvSpPr>
          <p:nvPr>
            <p:ph type="title"/>
          </p:nvPr>
        </p:nvSpPr>
        <p:spPr/>
        <p:txBody>
          <a:bodyPr/>
          <a:lstStyle/>
          <a:p>
            <a:pPr algn="ctr"/>
            <a:r>
              <a:rPr lang="en-US" i="0" dirty="0"/>
              <a:t>Associative Richness</a:t>
            </a:r>
            <a:endParaRPr lang="en-CA" i="0" dirty="0"/>
          </a:p>
        </p:txBody>
      </p:sp>
      <p:sp>
        <p:nvSpPr>
          <p:cNvPr id="3" name="Text Placeholder 2">
            <a:extLst>
              <a:ext uri="{FF2B5EF4-FFF2-40B4-BE49-F238E27FC236}">
                <a16:creationId xmlns:a16="http://schemas.microsoft.com/office/drawing/2014/main" id="{F9B8703A-3E30-44BB-D70C-0D6FFA5A0CAC}"/>
              </a:ext>
            </a:extLst>
          </p:cNvPr>
          <p:cNvSpPr>
            <a:spLocks noGrp="1"/>
          </p:cNvSpPr>
          <p:nvPr>
            <p:ph type="body" sz="quarter" idx="11"/>
          </p:nvPr>
        </p:nvSpPr>
        <p:spPr>
          <a:xfrm>
            <a:off x="313457" y="1673949"/>
            <a:ext cx="11565086" cy="4479019"/>
          </a:xfrm>
        </p:spPr>
        <p:txBody>
          <a:bodyPr>
            <a:normAutofit/>
          </a:bodyPr>
          <a:lstStyle/>
          <a:p>
            <a:pPr>
              <a:lnSpc>
                <a:spcPct val="110000"/>
              </a:lnSpc>
              <a:spcBef>
                <a:spcPts val="0"/>
              </a:spcBef>
            </a:pPr>
            <a:endParaRPr lang="en-US" sz="2800" dirty="0">
              <a:solidFill>
                <a:srgbClr val="FFFF00"/>
              </a:solidFill>
            </a:endParaRPr>
          </a:p>
          <a:p>
            <a:pPr algn="ctr">
              <a:lnSpc>
                <a:spcPct val="110000"/>
              </a:lnSpc>
              <a:spcBef>
                <a:spcPts val="0"/>
              </a:spcBef>
            </a:pPr>
            <a:r>
              <a:rPr lang="en-US" sz="2800" dirty="0">
                <a:solidFill>
                  <a:srgbClr val="FFC000"/>
                </a:solidFill>
              </a:rPr>
              <a:t>“Colorless green ideas sleep furiously”</a:t>
            </a:r>
            <a:r>
              <a:rPr lang="en-US" sz="2800" dirty="0">
                <a:solidFill>
                  <a:srgbClr val="FFFF00"/>
                </a:solidFill>
              </a:rPr>
              <a:t> (Chomsky 1957, p. 15)</a:t>
            </a:r>
          </a:p>
          <a:p>
            <a:pPr algn="ctr">
              <a:lnSpc>
                <a:spcPct val="110000"/>
              </a:lnSpc>
              <a:spcBef>
                <a:spcPts val="0"/>
              </a:spcBef>
            </a:pPr>
            <a:endParaRPr lang="en-US" sz="2800" dirty="0">
              <a:solidFill>
                <a:srgbClr val="FFC000"/>
              </a:solidFill>
            </a:endParaRPr>
          </a:p>
          <a:p>
            <a:pPr algn="ctr">
              <a:lnSpc>
                <a:spcPct val="110000"/>
              </a:lnSpc>
              <a:spcBef>
                <a:spcPts val="0"/>
              </a:spcBef>
            </a:pPr>
            <a:r>
              <a:rPr lang="en-US" sz="2800" dirty="0">
                <a:solidFill>
                  <a:srgbClr val="FFC000"/>
                </a:solidFill>
              </a:rPr>
              <a:t>“Harmony time is a powerful transmission of a whole new brain wave state and this brain wave has to oscillate into full brain conscious awareness and connection to the heart.”</a:t>
            </a:r>
            <a:r>
              <a:rPr lang="en-US" sz="2800" dirty="0">
                <a:solidFill>
                  <a:srgbClr val="FFFF00"/>
                </a:solidFill>
              </a:rPr>
              <a:t> (</a:t>
            </a:r>
            <a:r>
              <a:rPr lang="en-US" sz="2800" dirty="0" err="1">
                <a:solidFill>
                  <a:srgbClr val="FFFF00"/>
                </a:solidFill>
              </a:rPr>
              <a:t>Twinray</a:t>
            </a:r>
            <a:r>
              <a:rPr lang="en-US" sz="2800" dirty="0">
                <a:solidFill>
                  <a:srgbClr val="FFFF00"/>
                </a:solidFill>
              </a:rPr>
              <a:t>)</a:t>
            </a:r>
          </a:p>
          <a:p>
            <a:pPr>
              <a:lnSpc>
                <a:spcPct val="110000"/>
              </a:lnSpc>
              <a:spcBef>
                <a:spcPts val="0"/>
              </a:spcBef>
            </a:pPr>
            <a:endParaRPr lang="en-US" sz="2800" dirty="0">
              <a:solidFill>
                <a:srgbClr val="FFFF00"/>
              </a:solidFill>
            </a:endParaRPr>
          </a:p>
          <a:p>
            <a:pPr lvl="1">
              <a:lnSpc>
                <a:spcPct val="110000"/>
              </a:lnSpc>
              <a:spcBef>
                <a:spcPts val="0"/>
              </a:spcBef>
            </a:pPr>
            <a:r>
              <a:rPr lang="en-US" sz="2400" dirty="0">
                <a:solidFill>
                  <a:srgbClr val="FFFF00"/>
                </a:solidFill>
              </a:rPr>
              <a:t>A proposal: Both (1) and (2) are nonsense qua propositionally/inferentially impoverished </a:t>
            </a:r>
          </a:p>
          <a:p>
            <a:pPr lvl="1">
              <a:lnSpc>
                <a:spcPct val="110000"/>
              </a:lnSpc>
              <a:spcBef>
                <a:spcPts val="0"/>
              </a:spcBef>
            </a:pPr>
            <a:r>
              <a:rPr lang="en-US" sz="2400" dirty="0">
                <a:solidFill>
                  <a:srgbClr val="FFFF00"/>
                </a:solidFill>
              </a:rPr>
              <a:t>Only (2) is seductive nonsense qua associatively rich</a:t>
            </a:r>
            <a:endParaRPr lang="en-US" sz="2000" i="1" dirty="0">
              <a:solidFill>
                <a:srgbClr val="FFFF00"/>
              </a:solidFill>
            </a:endParaRPr>
          </a:p>
        </p:txBody>
      </p:sp>
      <p:sp>
        <p:nvSpPr>
          <p:cNvPr id="8" name="Date Placeholder 7">
            <a:extLst>
              <a:ext uri="{FF2B5EF4-FFF2-40B4-BE49-F238E27FC236}">
                <a16:creationId xmlns:a16="http://schemas.microsoft.com/office/drawing/2014/main" id="{8D12C106-7BBC-B276-6B71-09AB57E8B735}"/>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3DD7FBD7-B51C-D17E-5600-EF0D657CD1CB}"/>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1AD78613-7F93-3A9C-2E59-3655118FD46B}"/>
              </a:ext>
            </a:extLst>
          </p:cNvPr>
          <p:cNvSpPr>
            <a:spLocks noGrp="1"/>
          </p:cNvSpPr>
          <p:nvPr>
            <p:ph type="sldNum" sz="quarter" idx="4"/>
          </p:nvPr>
        </p:nvSpPr>
        <p:spPr/>
        <p:txBody>
          <a:bodyPr/>
          <a:lstStyle/>
          <a:p>
            <a:fld id="{0D309695-DEC3-40DA-9DF5-330280C9D0E8}" type="slidenum">
              <a:rPr lang="en-US" smtClean="0"/>
              <a:pPr/>
              <a:t>15</a:t>
            </a:fld>
            <a:endParaRPr lang="en-US" dirty="0"/>
          </a:p>
        </p:txBody>
      </p:sp>
    </p:spTree>
    <p:extLst>
      <p:ext uri="{BB962C8B-B14F-4D97-AF65-F5344CB8AC3E}">
        <p14:creationId xmlns:p14="http://schemas.microsoft.com/office/powerpoint/2010/main" val="3665811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Meet Twinray – Twinray">
            <a:extLst>
              <a:ext uri="{FF2B5EF4-FFF2-40B4-BE49-F238E27FC236}">
                <a16:creationId xmlns:a16="http://schemas.microsoft.com/office/drawing/2014/main" id="{F7AF3F26-5A56-94F9-A4B2-25825BF935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1673949"/>
            <a:ext cx="2883407" cy="447901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lstStyle/>
          <a:p>
            <a:pPr algn="ctr"/>
            <a:r>
              <a:rPr lang="en-US" i="0" dirty="0"/>
              <a:t>Seductive Nonsense: A Case Study?</a:t>
            </a:r>
            <a:endParaRPr lang="en-CA" i="0" dirty="0"/>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6609030" y="1673949"/>
            <a:ext cx="5269512" cy="4479019"/>
          </a:xfrm>
          <a:ln>
            <a:solidFill>
              <a:srgbClr val="FF0000"/>
            </a:solidFill>
          </a:ln>
        </p:spPr>
        <p:txBody>
          <a:bodyPr>
            <a:normAutofit fontScale="92500" lnSpcReduction="20000"/>
          </a:bodyPr>
          <a:lstStyle/>
          <a:p>
            <a:pPr algn="ctr">
              <a:lnSpc>
                <a:spcPct val="110000"/>
              </a:lnSpc>
              <a:spcBef>
                <a:spcPts val="0"/>
              </a:spcBef>
            </a:pPr>
            <a:r>
              <a:rPr lang="en-US" dirty="0">
                <a:solidFill>
                  <a:srgbClr val="FFC000"/>
                </a:solidFill>
              </a:rPr>
              <a:t>“Harmony time is a powerful transmission of a whole new brain wave state and this brave wave has to oscillate into full brain conscious awareness and connection to the heart. If you can’t make that connection, then one will experience dissonance. This can look like heavy emotions. If you can make the connection with the heart and mind together, there can be a powerful life force in the cellular network to allow one to open up to different dimensional blends.”</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16</a:t>
            </a:fld>
            <a:endParaRPr lang="en-US" dirty="0"/>
          </a:p>
        </p:txBody>
      </p:sp>
      <p:sp>
        <p:nvSpPr>
          <p:cNvPr id="4" name="Arrow: Right 3">
            <a:extLst>
              <a:ext uri="{FF2B5EF4-FFF2-40B4-BE49-F238E27FC236}">
                <a16:creationId xmlns:a16="http://schemas.microsoft.com/office/drawing/2014/main" id="{203FF1FB-6050-433B-97B3-12C33E7DDBBB}"/>
              </a:ext>
            </a:extLst>
          </p:cNvPr>
          <p:cNvSpPr/>
          <p:nvPr/>
        </p:nvSpPr>
        <p:spPr>
          <a:xfrm>
            <a:off x="6010176" y="2328197"/>
            <a:ext cx="493293" cy="771807"/>
          </a:xfrm>
          <a:prstGeom prst="right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4171488-A685-48D3-A14C-27FA8B334930}"/>
              </a:ext>
            </a:extLst>
          </p:cNvPr>
          <p:cNvSpPr txBox="1"/>
          <p:nvPr/>
        </p:nvSpPr>
        <p:spPr>
          <a:xfrm>
            <a:off x="3015832" y="2328197"/>
            <a:ext cx="3122854" cy="3416320"/>
          </a:xfrm>
          <a:prstGeom prst="rect">
            <a:avLst/>
          </a:prstGeom>
          <a:noFill/>
        </p:spPr>
        <p:txBody>
          <a:bodyPr wrap="square" rtlCol="0">
            <a:spAutoFit/>
          </a:bodyPr>
          <a:lstStyle/>
          <a:p>
            <a:r>
              <a:rPr lang="en-US" dirty="0">
                <a:solidFill>
                  <a:srgbClr val="FFFF00"/>
                </a:solidFill>
              </a:rPr>
              <a:t>The passage contains ‘domain-proximal concept clusters’</a:t>
            </a:r>
          </a:p>
          <a:p>
            <a:endParaRPr lang="en-US" dirty="0">
              <a:solidFill>
                <a:srgbClr val="FFFF00"/>
              </a:solidFill>
            </a:endParaRPr>
          </a:p>
          <a:p>
            <a:r>
              <a:rPr lang="en-US" b="1" dirty="0">
                <a:solidFill>
                  <a:srgbClr val="FFFF00"/>
                </a:solidFill>
              </a:rPr>
              <a:t>My hypothesis</a:t>
            </a:r>
            <a:r>
              <a:rPr lang="en-US" dirty="0">
                <a:solidFill>
                  <a:srgbClr val="FFFF00"/>
                </a:solidFill>
              </a:rPr>
              <a:t>: encountering domain-proximal concept-clusters triggers a cognitive heuristic: something like </a:t>
            </a:r>
          </a:p>
          <a:p>
            <a:r>
              <a:rPr lang="en-US" i="1" dirty="0">
                <a:solidFill>
                  <a:srgbClr val="FFFF00"/>
                </a:solidFill>
              </a:rPr>
              <a:t>“expect propositional / inferential structure here!”</a:t>
            </a:r>
            <a:endParaRPr lang="en-US" dirty="0">
              <a:solidFill>
                <a:srgbClr val="FFFF00"/>
              </a:solidFill>
            </a:endParaRPr>
          </a:p>
          <a:p>
            <a:endParaRPr lang="en-US" dirty="0">
              <a:solidFill>
                <a:srgbClr val="FFFF00"/>
              </a:solidFill>
            </a:endParaRPr>
          </a:p>
        </p:txBody>
      </p:sp>
    </p:spTree>
    <p:extLst>
      <p:ext uri="{BB962C8B-B14F-4D97-AF65-F5344CB8AC3E}">
        <p14:creationId xmlns:p14="http://schemas.microsoft.com/office/powerpoint/2010/main" val="3990456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fontScale="90000"/>
          </a:bodyPr>
          <a:lstStyle/>
          <a:p>
            <a:pPr algn="ctr"/>
            <a:r>
              <a:rPr lang="en-CA" i="0" dirty="0"/>
              <a:t>Enriched Definition: </a:t>
            </a:r>
            <a:br>
              <a:rPr lang="en-CA" i="0" dirty="0"/>
            </a:br>
            <a:r>
              <a:rPr lang="en-CA" i="0" dirty="0"/>
              <a:t>Obscurantist Epistemic Manipulation</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816562"/>
            <a:ext cx="11565086" cy="4479019"/>
          </a:xfrm>
        </p:spPr>
        <p:txBody>
          <a:bodyPr>
            <a:normAutofit/>
          </a:bodyPr>
          <a:lstStyle/>
          <a:p>
            <a:pPr>
              <a:lnSpc>
                <a:spcPct val="110000"/>
              </a:lnSpc>
              <a:spcBef>
                <a:spcPts val="0"/>
              </a:spcBef>
            </a:pPr>
            <a:endParaRPr lang="en-US" b="1" dirty="0">
              <a:solidFill>
                <a:srgbClr val="FFFF00"/>
              </a:solidFill>
            </a:endParaRPr>
          </a:p>
          <a:p>
            <a:pPr>
              <a:lnSpc>
                <a:spcPct val="110000"/>
              </a:lnSpc>
              <a:spcBef>
                <a:spcPts val="0"/>
              </a:spcBef>
            </a:pPr>
            <a:endParaRPr lang="en-US" b="1" dirty="0">
              <a:solidFill>
                <a:srgbClr val="FFFF00"/>
              </a:solidFill>
            </a:endParaRPr>
          </a:p>
          <a:p>
            <a:pPr>
              <a:lnSpc>
                <a:spcPct val="110000"/>
              </a:lnSpc>
              <a:spcBef>
                <a:spcPts val="0"/>
              </a:spcBef>
            </a:pPr>
            <a:r>
              <a:rPr lang="en-US" b="1" dirty="0">
                <a:solidFill>
                  <a:srgbClr val="FFFF00"/>
                </a:solidFill>
              </a:rPr>
              <a:t>Obscurantist epistemic manipulation </a:t>
            </a:r>
            <a:r>
              <a:rPr lang="en-US" dirty="0">
                <a:solidFill>
                  <a:srgbClr val="FFFF00"/>
                </a:solidFill>
              </a:rPr>
              <a:t>of a kind: </a:t>
            </a:r>
          </a:p>
          <a:p>
            <a:pPr>
              <a:lnSpc>
                <a:spcPct val="110000"/>
              </a:lnSpc>
              <a:spcBef>
                <a:spcPts val="0"/>
              </a:spcBef>
            </a:pPr>
            <a:endParaRPr lang="en-US" dirty="0">
              <a:solidFill>
                <a:srgbClr val="FFFF00"/>
              </a:solidFill>
            </a:endParaRPr>
          </a:p>
          <a:p>
            <a:pPr lvl="1">
              <a:lnSpc>
                <a:spcPct val="110000"/>
              </a:lnSpc>
              <a:spcBef>
                <a:spcPts val="0"/>
              </a:spcBef>
            </a:pPr>
            <a:r>
              <a:rPr lang="en-US" sz="2400" dirty="0">
                <a:solidFill>
                  <a:srgbClr val="FFFF00"/>
                </a:solidFill>
              </a:rPr>
              <a:t>using (1) associatively rich yet inferentially/propositionally impoverished speech/text, in order to (2) draw serious hermeneutical engagement from interpreters, with an aim to (3) eventually inducing hermeneutical exasperation in these interpreters, and (4) inducing higher epistemic regard for the manipulator from the interpreters</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17</a:t>
            </a:fld>
            <a:endParaRPr lang="en-US" dirty="0"/>
          </a:p>
        </p:txBody>
      </p:sp>
    </p:spTree>
    <p:extLst>
      <p:ext uri="{BB962C8B-B14F-4D97-AF65-F5344CB8AC3E}">
        <p14:creationId xmlns:p14="http://schemas.microsoft.com/office/powerpoint/2010/main" val="245671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Seductive </a:t>
            </a:r>
            <a:r>
              <a:rPr lang="en-CA" dirty="0"/>
              <a:t>Clarity</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6512856" cy="4479019"/>
          </a:xfrm>
        </p:spPr>
        <p:txBody>
          <a:bodyPr>
            <a:normAutofit lnSpcReduction="10000"/>
          </a:bodyPr>
          <a:lstStyle/>
          <a:p>
            <a:pPr>
              <a:lnSpc>
                <a:spcPct val="110000"/>
              </a:lnSpc>
              <a:spcBef>
                <a:spcPts val="0"/>
              </a:spcBef>
            </a:pPr>
            <a:r>
              <a:rPr lang="en-US" dirty="0">
                <a:solidFill>
                  <a:srgbClr val="FFFF00"/>
                </a:solidFill>
              </a:rPr>
              <a:t>We sometimes rely on </a:t>
            </a:r>
            <a:r>
              <a:rPr lang="en-US" b="1" dirty="0">
                <a:solidFill>
                  <a:srgbClr val="FFFF00"/>
                </a:solidFill>
              </a:rPr>
              <a:t>clarity heuristics </a:t>
            </a:r>
            <a:r>
              <a:rPr lang="en-US" dirty="0">
                <a:solidFill>
                  <a:srgbClr val="FFFF00"/>
                </a:solidFill>
              </a:rPr>
              <a:t>to settle our beliefs / cognitive styles, </a:t>
            </a:r>
            <a:r>
              <a:rPr lang="en-US" dirty="0" err="1">
                <a:solidFill>
                  <a:srgbClr val="FFFF00"/>
                </a:solidFill>
              </a:rPr>
              <a:t>e.g</a:t>
            </a:r>
            <a:r>
              <a:rPr lang="en-US" dirty="0">
                <a:solidFill>
                  <a:srgbClr val="FFFF00"/>
                </a:solidFill>
              </a:rPr>
              <a:t>:</a:t>
            </a:r>
          </a:p>
          <a:p>
            <a:pPr>
              <a:lnSpc>
                <a:spcPct val="110000"/>
              </a:lnSpc>
              <a:spcBef>
                <a:spcPts val="0"/>
              </a:spcBef>
            </a:pPr>
            <a:endParaRPr lang="en-US" dirty="0">
              <a:solidFill>
                <a:srgbClr val="FFFF00"/>
              </a:solidFill>
            </a:endParaRPr>
          </a:p>
          <a:p>
            <a:pPr marL="1242900" lvl="1" indent="-342900">
              <a:lnSpc>
                <a:spcPct val="110000"/>
              </a:lnSpc>
              <a:spcBef>
                <a:spcPts val="0"/>
              </a:spcBef>
              <a:buFont typeface="Arial" panose="020B0604020202020204" pitchFamily="34" charset="0"/>
              <a:buChar char="•"/>
            </a:pPr>
            <a:r>
              <a:rPr lang="en-US" sz="2400" dirty="0">
                <a:solidFill>
                  <a:srgbClr val="FFFF00"/>
                </a:solidFill>
              </a:rPr>
              <a:t>Eureka moments are often treated as reasons to stop inquiring about something</a:t>
            </a:r>
          </a:p>
          <a:p>
            <a:pPr marL="1242900" lvl="1" indent="-342900">
              <a:lnSpc>
                <a:spcPct val="110000"/>
              </a:lnSpc>
              <a:spcBef>
                <a:spcPts val="0"/>
              </a:spcBef>
              <a:buFont typeface="Arial" panose="020B0604020202020204" pitchFamily="34" charset="0"/>
              <a:buChar char="•"/>
            </a:pPr>
            <a:r>
              <a:rPr lang="en-US" sz="2400" dirty="0">
                <a:solidFill>
                  <a:srgbClr val="FFFF00"/>
                </a:solidFill>
              </a:rPr>
              <a:t>Beliefs that are easily and consistently applicable in explanatory contexts strike us as plausible</a:t>
            </a:r>
          </a:p>
          <a:p>
            <a:pPr marL="344844" indent="-342900">
              <a:lnSpc>
                <a:spcPct val="110000"/>
              </a:lnSpc>
              <a:spcBef>
                <a:spcPts val="0"/>
              </a:spcBef>
              <a:buFont typeface="Arial" panose="020B0604020202020204" pitchFamily="34" charset="0"/>
              <a:buChar char="•"/>
            </a:pPr>
            <a:endParaRPr lang="en-US" dirty="0">
              <a:solidFill>
                <a:srgbClr val="FFFF00"/>
              </a:solidFill>
            </a:endParaRPr>
          </a:p>
          <a:p>
            <a:pPr>
              <a:lnSpc>
                <a:spcPct val="110000"/>
              </a:lnSpc>
              <a:spcBef>
                <a:spcPts val="0"/>
              </a:spcBef>
            </a:pPr>
            <a:r>
              <a:rPr lang="en-US" dirty="0">
                <a:solidFill>
                  <a:srgbClr val="FFFF00"/>
                </a:solidFill>
              </a:rPr>
              <a:t>These heuristics are rational but exploitable!</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18</a:t>
            </a:fld>
            <a:endParaRPr lang="en-US" dirty="0"/>
          </a:p>
        </p:txBody>
      </p:sp>
      <p:pic>
        <p:nvPicPr>
          <p:cNvPr id="4098" name="Picture 2" descr="C. Thi Nguyen from Utah Valley to University of Utah - Daily Nous">
            <a:extLst>
              <a:ext uri="{FF2B5EF4-FFF2-40B4-BE49-F238E27FC236}">
                <a16:creationId xmlns:a16="http://schemas.microsoft.com/office/drawing/2014/main" id="{3B64743A-DD7B-48DC-AEDB-E38E1B3AD6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6313" y="1673949"/>
            <a:ext cx="4924718" cy="447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19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Seductive </a:t>
            </a:r>
            <a:r>
              <a:rPr lang="en-CA" dirty="0"/>
              <a:t>Clarity</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6" y="1673949"/>
            <a:ext cx="6912965" cy="4479019"/>
          </a:xfrm>
        </p:spPr>
        <p:txBody>
          <a:bodyPr>
            <a:normAutofit/>
          </a:bodyPr>
          <a:lstStyle/>
          <a:p>
            <a:pPr>
              <a:lnSpc>
                <a:spcPct val="110000"/>
              </a:lnSpc>
              <a:spcBef>
                <a:spcPts val="0"/>
              </a:spcBef>
            </a:pPr>
            <a:r>
              <a:rPr lang="en-US" dirty="0">
                <a:solidFill>
                  <a:srgbClr val="FFFF00"/>
                </a:solidFill>
              </a:rPr>
              <a:t>An epistemic manipulator can provide exceedingly clear / easily applied propositions to you, exploiting your clarity heuristics</a:t>
            </a:r>
          </a:p>
          <a:p>
            <a:pPr>
              <a:lnSpc>
                <a:spcPct val="110000"/>
              </a:lnSpc>
              <a:spcBef>
                <a:spcPts val="0"/>
              </a:spcBef>
            </a:pPr>
            <a:endParaRPr lang="en-US" dirty="0">
              <a:solidFill>
                <a:srgbClr val="FFFF00"/>
              </a:solidFill>
            </a:endParaRPr>
          </a:p>
          <a:p>
            <a:pPr lvl="1">
              <a:lnSpc>
                <a:spcPct val="110000"/>
              </a:lnSpc>
              <a:spcBef>
                <a:spcPts val="0"/>
              </a:spcBef>
            </a:pPr>
            <a:r>
              <a:rPr lang="en-US" sz="2400" dirty="0" err="1">
                <a:solidFill>
                  <a:srgbClr val="FFFF00"/>
                </a:solidFill>
              </a:rPr>
              <a:t>e.g</a:t>
            </a:r>
            <a:r>
              <a:rPr lang="en-US" sz="2400" dirty="0">
                <a:solidFill>
                  <a:srgbClr val="FFFF00"/>
                </a:solidFill>
              </a:rPr>
              <a:t>: “a globalist cabal is controlling world-historical events!”</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19</a:t>
            </a:fld>
            <a:endParaRPr lang="en-US" dirty="0"/>
          </a:p>
        </p:txBody>
      </p:sp>
      <p:pic>
        <p:nvPicPr>
          <p:cNvPr id="6146" name="Picture 2" descr="The Deep State Encyclopedia: Exposing the Cabal's Playbook: Reallygraceful,  Grace: 9798218950880: Amazon.com: Books">
            <a:extLst>
              <a:ext uri="{FF2B5EF4-FFF2-40B4-BE49-F238E27FC236}">
                <a16:creationId xmlns:a16="http://schemas.microsoft.com/office/drawing/2014/main" id="{DE3C6684-4DA5-4FB1-95DD-E8CA864628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6422" y="1673949"/>
            <a:ext cx="4517523" cy="447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65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An Insidious Pincer</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313457" y="1673949"/>
            <a:ext cx="6693926" cy="4479019"/>
          </a:xfrm>
        </p:spPr>
        <p:txBody>
          <a:bodyPr>
            <a:normAutofit fontScale="92500" lnSpcReduction="10000"/>
          </a:bodyPr>
          <a:lstStyle/>
          <a:p>
            <a:pPr marL="0" indent="-446112">
              <a:lnSpc>
                <a:spcPct val="110000"/>
              </a:lnSpc>
              <a:spcBef>
                <a:spcPts val="0"/>
              </a:spcBef>
            </a:pPr>
            <a:r>
              <a:rPr lang="en-US" sz="3000" dirty="0">
                <a:solidFill>
                  <a:srgbClr val="FFFF00"/>
                </a:solidFill>
              </a:rPr>
              <a:t>A problem for the seductive-clarity-manipulator: seducing somebody into believing something that figures easily and widely in explanations will increase their sense of epistemic autonomy / self-sufficiency </a:t>
            </a:r>
          </a:p>
          <a:p>
            <a:pPr marL="0" indent="-446112">
              <a:lnSpc>
                <a:spcPct val="110000"/>
              </a:lnSpc>
              <a:spcBef>
                <a:spcPts val="0"/>
              </a:spcBef>
            </a:pPr>
            <a:endParaRPr lang="en-US" sz="3000" dirty="0">
              <a:solidFill>
                <a:srgbClr val="FFFF00"/>
              </a:solidFill>
            </a:endParaRPr>
          </a:p>
          <a:p>
            <a:pPr marL="0" indent="-446112">
              <a:lnSpc>
                <a:spcPct val="110000"/>
              </a:lnSpc>
              <a:spcBef>
                <a:spcPts val="0"/>
              </a:spcBef>
            </a:pPr>
            <a:r>
              <a:rPr lang="en-US" sz="3000" dirty="0">
                <a:solidFill>
                  <a:srgbClr val="FFFF00"/>
                </a:solidFill>
              </a:rPr>
              <a:t>Obscurantism can be used to police the boundaries of a victim’s epistemic/zetetic activity</a:t>
            </a: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20</a:t>
            </a:fld>
            <a:endParaRPr lang="en-US" dirty="0"/>
          </a:p>
        </p:txBody>
      </p:sp>
      <p:pic>
        <p:nvPicPr>
          <p:cNvPr id="6146" name="Picture 2" descr="The Deep State Encyclopedia: Exposing the Cabal's Playbook: Reallygraceful,  Grace: 9798218950880: Amazon.com: Books">
            <a:extLst>
              <a:ext uri="{FF2B5EF4-FFF2-40B4-BE49-F238E27FC236}">
                <a16:creationId xmlns:a16="http://schemas.microsoft.com/office/drawing/2014/main" id="{DE3C6684-4DA5-4FB1-95DD-E8CA864628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7384" y="1673949"/>
            <a:ext cx="4736562" cy="447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01109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EE35-323A-2C93-7E78-8DBBB9FADDA4}"/>
              </a:ext>
            </a:extLst>
          </p:cNvPr>
          <p:cNvSpPr>
            <a:spLocks noGrp="1"/>
          </p:cNvSpPr>
          <p:nvPr>
            <p:ph type="title"/>
          </p:nvPr>
        </p:nvSpPr>
        <p:spPr/>
        <p:txBody>
          <a:bodyPr>
            <a:normAutofit/>
          </a:bodyPr>
          <a:lstStyle/>
          <a:p>
            <a:pPr algn="ctr"/>
            <a:r>
              <a:rPr lang="en-CA" i="0" dirty="0"/>
              <a:t>An Insidious Pincer</a:t>
            </a:r>
          </a:p>
        </p:txBody>
      </p:sp>
      <p:sp>
        <p:nvSpPr>
          <p:cNvPr id="3" name="Text Placeholder 2">
            <a:extLst>
              <a:ext uri="{FF2B5EF4-FFF2-40B4-BE49-F238E27FC236}">
                <a16:creationId xmlns:a16="http://schemas.microsoft.com/office/drawing/2014/main" id="{A9CE67D7-B7F6-072D-8755-82FDF52885B8}"/>
              </a:ext>
            </a:extLst>
          </p:cNvPr>
          <p:cNvSpPr>
            <a:spLocks noGrp="1"/>
          </p:cNvSpPr>
          <p:nvPr>
            <p:ph type="body" sz="quarter" idx="11"/>
          </p:nvPr>
        </p:nvSpPr>
        <p:spPr>
          <a:xfrm>
            <a:off x="2037249" y="1673949"/>
            <a:ext cx="8117502" cy="4479019"/>
          </a:xfrm>
        </p:spPr>
        <p:txBody>
          <a:bodyPr>
            <a:normAutofit fontScale="92500" lnSpcReduction="10000"/>
          </a:bodyPr>
          <a:lstStyle/>
          <a:p>
            <a:pPr>
              <a:lnSpc>
                <a:spcPct val="110000"/>
              </a:lnSpc>
              <a:spcBef>
                <a:spcPts val="0"/>
              </a:spcBef>
            </a:pPr>
            <a:r>
              <a:rPr lang="en-US" dirty="0">
                <a:solidFill>
                  <a:srgbClr val="FFFF00"/>
                </a:solidFill>
              </a:rPr>
              <a:t>Seductive clarity as</a:t>
            </a:r>
            <a:r>
              <a:rPr lang="en-US" b="1" dirty="0">
                <a:solidFill>
                  <a:srgbClr val="FFFF00"/>
                </a:solidFill>
              </a:rPr>
              <a:t> epistemic luring</a:t>
            </a:r>
            <a:r>
              <a:rPr lang="en-US" dirty="0">
                <a:solidFill>
                  <a:srgbClr val="FFFF00"/>
                </a:solidFill>
              </a:rPr>
              <a:t>: enticing you into a  belief-system</a:t>
            </a:r>
          </a:p>
          <a:p>
            <a:pPr>
              <a:lnSpc>
                <a:spcPct val="110000"/>
              </a:lnSpc>
              <a:spcBef>
                <a:spcPts val="0"/>
              </a:spcBef>
            </a:pPr>
            <a:endParaRPr lang="en-US" dirty="0">
              <a:solidFill>
                <a:srgbClr val="FFFF00"/>
              </a:solidFill>
            </a:endParaRPr>
          </a:p>
          <a:p>
            <a:pPr>
              <a:lnSpc>
                <a:spcPct val="110000"/>
              </a:lnSpc>
              <a:spcBef>
                <a:spcPts val="0"/>
              </a:spcBef>
            </a:pPr>
            <a:r>
              <a:rPr lang="en-US" dirty="0">
                <a:solidFill>
                  <a:srgbClr val="FFFF00"/>
                </a:solidFill>
              </a:rPr>
              <a:t>Obscurantism</a:t>
            </a:r>
            <a:r>
              <a:rPr lang="en-US" b="1" dirty="0">
                <a:solidFill>
                  <a:srgbClr val="FFFF00"/>
                </a:solidFill>
              </a:rPr>
              <a:t> </a:t>
            </a:r>
            <a:r>
              <a:rPr lang="en-US" dirty="0">
                <a:solidFill>
                  <a:srgbClr val="FFFF00"/>
                </a:solidFill>
              </a:rPr>
              <a:t>as</a:t>
            </a:r>
            <a:r>
              <a:rPr lang="en-US" b="1" dirty="0">
                <a:solidFill>
                  <a:srgbClr val="FFFF00"/>
                </a:solidFill>
              </a:rPr>
              <a:t> epistemic/zetetic boundary-policing</a:t>
            </a:r>
            <a:r>
              <a:rPr lang="en-US" dirty="0">
                <a:solidFill>
                  <a:srgbClr val="FFFF00"/>
                </a:solidFill>
              </a:rPr>
              <a:t>: obscuring your understanding at the margins of the belief-system</a:t>
            </a:r>
          </a:p>
          <a:p>
            <a:pPr>
              <a:lnSpc>
                <a:spcPct val="110000"/>
              </a:lnSpc>
              <a:spcBef>
                <a:spcPts val="0"/>
              </a:spcBef>
            </a:pPr>
            <a:endParaRPr lang="en-US" dirty="0">
              <a:solidFill>
                <a:srgbClr val="FFFF00"/>
              </a:solidFill>
            </a:endParaRPr>
          </a:p>
          <a:p>
            <a:pPr marL="451944" lvl="1" indent="0">
              <a:lnSpc>
                <a:spcPct val="110000"/>
              </a:lnSpc>
              <a:spcBef>
                <a:spcPts val="0"/>
              </a:spcBef>
              <a:buNone/>
            </a:pPr>
            <a:r>
              <a:rPr lang="en-US" sz="2200" dirty="0">
                <a:solidFill>
                  <a:srgbClr val="FFFF00"/>
                </a:solidFill>
              </a:rPr>
              <a:t>Application: cults?</a:t>
            </a:r>
          </a:p>
          <a:p>
            <a:pPr lvl="1">
              <a:lnSpc>
                <a:spcPct val="110000"/>
              </a:lnSpc>
              <a:spcBef>
                <a:spcPts val="0"/>
              </a:spcBef>
            </a:pPr>
            <a:endParaRPr lang="en-US" sz="1900" i="1" dirty="0">
              <a:solidFill>
                <a:srgbClr val="FFFF00"/>
              </a:solidFill>
            </a:endParaRPr>
          </a:p>
          <a:p>
            <a:pPr marL="1357200" lvl="1" indent="-457200">
              <a:lnSpc>
                <a:spcPct val="110000"/>
              </a:lnSpc>
              <a:spcBef>
                <a:spcPts val="0"/>
              </a:spcBef>
              <a:buFont typeface="+mj-lt"/>
              <a:buAutoNum type="arabicPeriod"/>
            </a:pPr>
            <a:r>
              <a:rPr lang="en-US" sz="2200" i="1" dirty="0">
                <a:solidFill>
                  <a:srgbClr val="FFFF00"/>
                </a:solidFill>
              </a:rPr>
              <a:t>The cult leader manipulates cult members into having beliefs that have a ‘eureka!’-feel</a:t>
            </a:r>
          </a:p>
          <a:p>
            <a:pPr marL="1357200" lvl="1" indent="-457200">
              <a:lnSpc>
                <a:spcPct val="110000"/>
              </a:lnSpc>
              <a:spcBef>
                <a:spcPts val="0"/>
              </a:spcBef>
              <a:buFont typeface="+mj-lt"/>
              <a:buAutoNum type="arabicPeriod"/>
            </a:pPr>
            <a:r>
              <a:rPr lang="en-US" sz="2200" i="1" dirty="0">
                <a:solidFill>
                  <a:srgbClr val="FFFF00"/>
                </a:solidFill>
              </a:rPr>
              <a:t>The cult leader engages in obscurantist epistemic manipulation if/when challenged by cult members later on</a:t>
            </a:r>
            <a:endParaRPr lang="en-US" dirty="0">
              <a:solidFill>
                <a:srgbClr val="FFFF00"/>
              </a:solidFill>
            </a:endParaRPr>
          </a:p>
        </p:txBody>
      </p:sp>
      <p:sp>
        <p:nvSpPr>
          <p:cNvPr id="8" name="Date Placeholder 7">
            <a:extLst>
              <a:ext uri="{FF2B5EF4-FFF2-40B4-BE49-F238E27FC236}">
                <a16:creationId xmlns:a16="http://schemas.microsoft.com/office/drawing/2014/main" id="{AFD1621F-5590-8833-F098-BBF7DDF8AB55}"/>
              </a:ext>
            </a:extLst>
          </p:cNvPr>
          <p:cNvSpPr>
            <a:spLocks noGrp="1"/>
          </p:cNvSpPr>
          <p:nvPr>
            <p:ph type="dt" sz="half" idx="2"/>
          </p:nvPr>
        </p:nvSpPr>
        <p:spPr/>
        <p:txBody>
          <a:bodyPr/>
          <a:lstStyle/>
          <a:p>
            <a:r>
              <a:rPr lang="en-US" dirty="0"/>
              <a:t>04/12/2024</a:t>
            </a:r>
          </a:p>
        </p:txBody>
      </p:sp>
      <p:sp>
        <p:nvSpPr>
          <p:cNvPr id="9" name="Footer Placeholder 8">
            <a:extLst>
              <a:ext uri="{FF2B5EF4-FFF2-40B4-BE49-F238E27FC236}">
                <a16:creationId xmlns:a16="http://schemas.microsoft.com/office/drawing/2014/main" id="{0747B052-237C-DAF5-569C-963AA09EC933}"/>
              </a:ext>
            </a:extLst>
          </p:cNvPr>
          <p:cNvSpPr>
            <a:spLocks noGrp="1"/>
          </p:cNvSpPr>
          <p:nvPr>
            <p:ph type="ftr" sz="quarter" idx="3"/>
          </p:nvPr>
        </p:nvSpPr>
        <p:spPr/>
        <p:txBody>
          <a:bodyPr/>
          <a:lstStyle/>
          <a:p>
            <a:r>
              <a:rPr lang="en-US" dirty="0"/>
              <a:t>Obscurantist Epistemic </a:t>
            </a:r>
            <a:r>
              <a:rPr lang="en-US" dirty="0" err="1"/>
              <a:t>MAnipulation</a:t>
            </a:r>
            <a:endParaRPr lang="en-US" dirty="0"/>
          </a:p>
        </p:txBody>
      </p:sp>
      <p:sp>
        <p:nvSpPr>
          <p:cNvPr id="10" name="Slide Number Placeholder 9">
            <a:extLst>
              <a:ext uri="{FF2B5EF4-FFF2-40B4-BE49-F238E27FC236}">
                <a16:creationId xmlns:a16="http://schemas.microsoft.com/office/drawing/2014/main" id="{8E9187CC-EEF4-CA26-5DC1-FF23DA72A50F}"/>
              </a:ext>
            </a:extLst>
          </p:cNvPr>
          <p:cNvSpPr>
            <a:spLocks noGrp="1"/>
          </p:cNvSpPr>
          <p:nvPr>
            <p:ph type="sldNum" sz="quarter" idx="4"/>
          </p:nvPr>
        </p:nvSpPr>
        <p:spPr/>
        <p:txBody>
          <a:bodyPr/>
          <a:lstStyle/>
          <a:p>
            <a:fld id="{0D309695-DEC3-40DA-9DF5-330280C9D0E8}" type="slidenum">
              <a:rPr lang="en-US" smtClean="0"/>
              <a:pPr/>
              <a:t>21</a:t>
            </a:fld>
            <a:endParaRPr lang="en-US" dirty="0"/>
          </a:p>
        </p:txBody>
      </p:sp>
    </p:spTree>
    <p:extLst>
      <p:ext uri="{BB962C8B-B14F-4D97-AF65-F5344CB8AC3E}">
        <p14:creationId xmlns:p14="http://schemas.microsoft.com/office/powerpoint/2010/main" val="81286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61">
            <a:extLst>
              <a:ext uri="{FF2B5EF4-FFF2-40B4-BE49-F238E27FC236}">
                <a16:creationId xmlns:a16="http://schemas.microsoft.com/office/drawing/2014/main" id="{C233D55B-4DFD-49DA-BA62-72F3E2D07DFB}"/>
              </a:ext>
            </a:extLst>
          </p:cNvPr>
          <p:cNvSpPr>
            <a:spLocks noGrp="1"/>
          </p:cNvSpPr>
          <p:nvPr>
            <p:ph type="title"/>
          </p:nvPr>
        </p:nvSpPr>
        <p:spPr>
          <a:xfrm>
            <a:off x="440969" y="457261"/>
            <a:ext cx="11316056" cy="1001712"/>
          </a:xfrm>
        </p:spPr>
        <p:txBody>
          <a:bodyPr/>
          <a:lstStyle/>
          <a:p>
            <a:pPr algn="ctr"/>
            <a:r>
              <a:rPr lang="en-US" dirty="0"/>
              <a:t>Thank you!</a:t>
            </a:r>
          </a:p>
        </p:txBody>
      </p:sp>
      <p:sp>
        <p:nvSpPr>
          <p:cNvPr id="3" name="Text Placeholder 2">
            <a:extLst>
              <a:ext uri="{FF2B5EF4-FFF2-40B4-BE49-F238E27FC236}">
                <a16:creationId xmlns:a16="http://schemas.microsoft.com/office/drawing/2014/main" id="{22FA598F-5A54-440C-B392-A3CA49276522}"/>
              </a:ext>
            </a:extLst>
          </p:cNvPr>
          <p:cNvSpPr>
            <a:spLocks noGrp="1"/>
          </p:cNvSpPr>
          <p:nvPr>
            <p:ph type="body" sz="quarter" idx="11"/>
          </p:nvPr>
        </p:nvSpPr>
        <p:spPr>
          <a:xfrm>
            <a:off x="440969" y="1665165"/>
            <a:ext cx="11300287" cy="1157933"/>
          </a:xfrm>
        </p:spPr>
        <p:txBody>
          <a:bodyPr>
            <a:normAutofit/>
          </a:bodyPr>
          <a:lstStyle/>
          <a:p>
            <a:pPr algn="ctr"/>
            <a:r>
              <a:rPr lang="en-US" sz="2600" b="1" dirty="0">
                <a:solidFill>
                  <a:srgbClr val="FFC000">
                    <a:alpha val="55000"/>
                  </a:srgbClr>
                </a:solidFill>
              </a:rPr>
              <a:t>bwinokur@um.edu.mo </a:t>
            </a:r>
            <a:r>
              <a:rPr lang="en-US" sz="2600" dirty="0"/>
              <a:t>| </a:t>
            </a:r>
            <a:r>
              <a:rPr lang="en-US" sz="2600" b="1" dirty="0">
                <a:solidFill>
                  <a:srgbClr val="FF0000">
                    <a:alpha val="55000"/>
                  </a:srgbClr>
                </a:solidFill>
              </a:rPr>
              <a:t>benwinokur.com</a:t>
            </a:r>
          </a:p>
          <a:p>
            <a:pPr algn="ctr"/>
            <a:r>
              <a:rPr lang="en-US" i="1" dirty="0">
                <a:solidFill>
                  <a:schemeClr val="tx1">
                    <a:lumMod val="95000"/>
                    <a:alpha val="55000"/>
                  </a:schemeClr>
                </a:solidFill>
              </a:rPr>
              <a:t>Feel free to contact me for a draft of my paper or a bibliography for this talk</a:t>
            </a:r>
          </a:p>
        </p:txBody>
      </p:sp>
      <p:sp>
        <p:nvSpPr>
          <p:cNvPr id="2" name="Date Placeholder 1">
            <a:extLst>
              <a:ext uri="{FF2B5EF4-FFF2-40B4-BE49-F238E27FC236}">
                <a16:creationId xmlns:a16="http://schemas.microsoft.com/office/drawing/2014/main" id="{88A745C7-E196-458E-B493-7387298C2D17}"/>
              </a:ext>
            </a:extLst>
          </p:cNvPr>
          <p:cNvSpPr>
            <a:spLocks noGrp="1"/>
          </p:cNvSpPr>
          <p:nvPr>
            <p:ph type="dt" sz="half" idx="2"/>
          </p:nvPr>
        </p:nvSpPr>
        <p:spPr>
          <a:xfrm>
            <a:off x="442912" y="6152968"/>
            <a:ext cx="3457576" cy="502920"/>
          </a:xfrm>
        </p:spPr>
        <p:txBody>
          <a:bodyPr/>
          <a:lstStyle/>
          <a:p>
            <a:r>
              <a:rPr lang="en-US" dirty="0"/>
              <a:t>04/12/2024</a:t>
            </a:r>
          </a:p>
        </p:txBody>
      </p:sp>
      <p:sp>
        <p:nvSpPr>
          <p:cNvPr id="4" name="Footer Placeholder 3">
            <a:extLst>
              <a:ext uri="{FF2B5EF4-FFF2-40B4-BE49-F238E27FC236}">
                <a16:creationId xmlns:a16="http://schemas.microsoft.com/office/drawing/2014/main" id="{C14E1DCF-4630-47E2-B658-E4AADB3DA250}"/>
              </a:ext>
            </a:extLst>
          </p:cNvPr>
          <p:cNvSpPr>
            <a:spLocks noGrp="1"/>
          </p:cNvSpPr>
          <p:nvPr>
            <p:ph type="ftr" sz="quarter" idx="3"/>
          </p:nvPr>
        </p:nvSpPr>
        <p:spPr>
          <a:xfrm>
            <a:off x="4370832" y="6153912"/>
            <a:ext cx="5397056" cy="502920"/>
          </a:xfrm>
        </p:spPr>
        <p:txBody>
          <a:bodyPr/>
          <a:lstStyle/>
          <a:p>
            <a:r>
              <a:rPr lang="en-US" dirty="0"/>
              <a:t>Obscurantist Epistemic </a:t>
            </a:r>
            <a:r>
              <a:rPr lang="en-US" dirty="0" err="1"/>
              <a:t>MAnipulation</a:t>
            </a:r>
            <a:endParaRPr lang="en-US" dirty="0"/>
          </a:p>
        </p:txBody>
      </p:sp>
      <p:sp>
        <p:nvSpPr>
          <p:cNvPr id="5" name="Slide Number Placeholder 4">
            <a:extLst>
              <a:ext uri="{FF2B5EF4-FFF2-40B4-BE49-F238E27FC236}">
                <a16:creationId xmlns:a16="http://schemas.microsoft.com/office/drawing/2014/main" id="{E6956C8A-7BD4-4A46-82BA-EAB9CAD4B56A}"/>
              </a:ext>
            </a:extLst>
          </p:cNvPr>
          <p:cNvSpPr>
            <a:spLocks noGrp="1"/>
          </p:cNvSpPr>
          <p:nvPr>
            <p:ph type="sldNum" sz="quarter" idx="4"/>
          </p:nvPr>
        </p:nvSpPr>
        <p:spPr>
          <a:xfrm>
            <a:off x="11241025" y="6153912"/>
            <a:ext cx="502920" cy="502920"/>
          </a:xfrm>
        </p:spPr>
        <p:txBody>
          <a:bodyPr/>
          <a:lstStyle/>
          <a:p>
            <a:fld id="{0D309695-DEC3-40DA-9DF5-330280C9D0E8}" type="slidenum">
              <a:rPr lang="en-US" smtClean="0"/>
              <a:pPr/>
              <a:t>22</a:t>
            </a:fld>
            <a:endParaRPr lang="en-US" dirty="0"/>
          </a:p>
        </p:txBody>
      </p:sp>
      <p:pic>
        <p:nvPicPr>
          <p:cNvPr id="15" name="Picture Placeholder 14">
            <a:extLst>
              <a:ext uri="{FF2B5EF4-FFF2-40B4-BE49-F238E27FC236}">
                <a16:creationId xmlns:a16="http://schemas.microsoft.com/office/drawing/2014/main" id="{31B93536-73BF-AE4C-4B12-C520316BE8CF}"/>
              </a:ext>
            </a:extLst>
          </p:cNvPr>
          <p:cNvPicPr>
            <a:picLocks noGrp="1" noChangeAspect="1"/>
          </p:cNvPicPr>
          <p:nvPr>
            <p:ph type="pic" sz="quarter" idx="12"/>
          </p:nvPr>
        </p:nvPicPr>
        <p:blipFill>
          <a:blip r:embed="rId3"/>
          <a:srcRect t="8485" b="8485"/>
          <a:stretch>
            <a:fillRect/>
          </a:stretch>
        </p:blipFill>
        <p:spPr>
          <a:xfrm>
            <a:off x="441325" y="3168713"/>
            <a:ext cx="2698750" cy="2778062"/>
          </a:xfrm>
        </p:spPr>
      </p:pic>
      <p:pic>
        <p:nvPicPr>
          <p:cNvPr id="21" name="Picture Placeholder 20">
            <a:extLst>
              <a:ext uri="{FF2B5EF4-FFF2-40B4-BE49-F238E27FC236}">
                <a16:creationId xmlns:a16="http://schemas.microsoft.com/office/drawing/2014/main" id="{788677C8-38AA-1DB9-2427-2A96044AED22}"/>
              </a:ext>
            </a:extLst>
          </p:cNvPr>
          <p:cNvPicPr>
            <a:picLocks noGrp="1" noChangeAspect="1"/>
          </p:cNvPicPr>
          <p:nvPr>
            <p:ph type="pic" sz="quarter" idx="15"/>
          </p:nvPr>
        </p:nvPicPr>
        <p:blipFill>
          <a:blip r:embed="rId4"/>
          <a:srcRect t="8485" b="8485"/>
          <a:stretch>
            <a:fillRect/>
          </a:stretch>
        </p:blipFill>
        <p:spPr>
          <a:xfrm>
            <a:off x="9058275" y="3168713"/>
            <a:ext cx="2698750" cy="2778062"/>
          </a:xfrm>
        </p:spPr>
      </p:pic>
      <p:pic>
        <p:nvPicPr>
          <p:cNvPr id="32" name="Picture Placeholder 31">
            <a:extLst>
              <a:ext uri="{FF2B5EF4-FFF2-40B4-BE49-F238E27FC236}">
                <a16:creationId xmlns:a16="http://schemas.microsoft.com/office/drawing/2014/main" id="{550EF67E-687C-2B63-F655-0085DE0898F9}"/>
              </a:ext>
            </a:extLst>
          </p:cNvPr>
          <p:cNvPicPr>
            <a:picLocks noGrp="1" noChangeAspect="1"/>
          </p:cNvPicPr>
          <p:nvPr>
            <p:ph type="pic" sz="quarter" idx="14"/>
          </p:nvPr>
        </p:nvPicPr>
        <p:blipFill>
          <a:blip r:embed="rId5"/>
          <a:srcRect t="8338" b="8338"/>
          <a:stretch>
            <a:fillRect/>
          </a:stretch>
        </p:blipFill>
        <p:spPr>
          <a:xfrm>
            <a:off x="6189663" y="3168713"/>
            <a:ext cx="2689225" cy="2778062"/>
          </a:xfrm>
        </p:spPr>
      </p:pic>
      <p:pic>
        <p:nvPicPr>
          <p:cNvPr id="29" name="Picture Placeholder 28">
            <a:extLst>
              <a:ext uri="{FF2B5EF4-FFF2-40B4-BE49-F238E27FC236}">
                <a16:creationId xmlns:a16="http://schemas.microsoft.com/office/drawing/2014/main" id="{412717BB-2936-450A-EBF8-1203260AB3FF}"/>
              </a:ext>
            </a:extLst>
          </p:cNvPr>
          <p:cNvPicPr>
            <a:picLocks noGrp="1" noChangeAspect="1"/>
          </p:cNvPicPr>
          <p:nvPr>
            <p:ph type="pic" sz="quarter" idx="13"/>
          </p:nvPr>
        </p:nvPicPr>
        <p:blipFill>
          <a:blip r:embed="rId6"/>
          <a:srcRect t="8363" b="8363"/>
          <a:stretch>
            <a:fillRect/>
          </a:stretch>
        </p:blipFill>
        <p:spPr>
          <a:xfrm>
            <a:off x="3319463" y="3168713"/>
            <a:ext cx="2690812" cy="2778062"/>
          </a:xfrm>
        </p:spPr>
      </p:pic>
    </p:spTree>
    <p:extLst>
      <p:ext uri="{BB962C8B-B14F-4D97-AF65-F5344CB8AC3E}">
        <p14:creationId xmlns:p14="http://schemas.microsoft.com/office/powerpoint/2010/main" val="3276393302"/>
      </p:ext>
    </p:extLst>
  </p:cSld>
  <p:clrMapOvr>
    <a:masterClrMapping/>
  </p:clrMapOvr>
</p:sld>
</file>

<file path=ppt/theme/theme1.xml><?xml version="1.0" encoding="utf-8"?>
<a:theme xmlns:a="http://schemas.openxmlformats.org/drawingml/2006/main" name="ThinLineVTI">
  <a:themeElements>
    <a:clrScheme name="ThinLines Color Scheme">
      <a:dk1>
        <a:sysClr val="windowText" lastClr="000000"/>
      </a:dk1>
      <a:lt1>
        <a:sysClr val="window" lastClr="FFFFFF"/>
      </a:lt1>
      <a:dk2>
        <a:srgbClr val="000000"/>
      </a:dk2>
      <a:lt2>
        <a:srgbClr val="FFFFFF"/>
      </a:lt2>
      <a:accent1>
        <a:srgbClr val="00BAC8"/>
      </a:accent1>
      <a:accent2>
        <a:srgbClr val="794DFF"/>
      </a:accent2>
      <a:accent3>
        <a:srgbClr val="00D17D"/>
      </a:accent3>
      <a:accent4>
        <a:srgbClr val="404040"/>
      </a:accent4>
      <a:accent5>
        <a:srgbClr val="FE5D21"/>
      </a:accent5>
      <a:accent6>
        <a:srgbClr val="B3B3B3"/>
      </a:accent6>
      <a:hlink>
        <a:srgbClr val="3E8FF1"/>
      </a:hlink>
      <a:folHlink>
        <a:srgbClr val="939393"/>
      </a:folHlink>
    </a:clrScheme>
    <a:fontScheme name="Custom 3">
      <a:majorFont>
        <a:latin typeface="Sagona Book"/>
        <a:ea typeface=""/>
        <a:cs typeface=""/>
      </a:majorFont>
      <a:minorFont>
        <a:latin typeface="Univer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inLineVTI" id="{DA2A884B-D36C-4F63-9FE8-3C89F2B99A40}" vid="{62C1F77B-42AE-47B9-869B-5CE48C8ED8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DAB27884-F043-4BF1-A4FB-D6C1216AE526}">
  <ds:schemaRefs>
    <ds:schemaRef ds:uri="http://schemas.microsoft.com/sharepoint/v3/contenttype/forms"/>
  </ds:schemaRefs>
</ds:datastoreItem>
</file>

<file path=customXml/itemProps2.xml><?xml version="1.0" encoding="utf-8"?>
<ds:datastoreItem xmlns:ds="http://schemas.openxmlformats.org/officeDocument/2006/customXml" ds:itemID="{91E06989-8323-4451-A21F-821A6C2478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81971ED-0722-4CF3-9522-6E6843A2D88D}">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Thin line design</Template>
  <TotalTime>3267</TotalTime>
  <Words>1850</Words>
  <Application>Microsoft Office PowerPoint</Application>
  <PresentationFormat>Widescreen</PresentationFormat>
  <Paragraphs>205</Paragraphs>
  <Slides>22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Sagona Book</vt:lpstr>
      <vt:lpstr>Univers</vt:lpstr>
      <vt:lpstr>ThinLineVTI</vt:lpstr>
      <vt:lpstr>Obscurantist Epistemic Manipulation</vt:lpstr>
      <vt:lpstr>A (Familiar?) Scenario</vt:lpstr>
      <vt:lpstr>Obscurantism as Epistemic Manipulation</vt:lpstr>
      <vt:lpstr>Obscurantist Epistemic Manipulation:  A Kind, and a Mechanism</vt:lpstr>
      <vt:lpstr>Ground Clearing: Obscurantism &amp; Bullshit</vt:lpstr>
      <vt:lpstr>Ground Clearing: Obscurantism &amp; Gaslighting</vt:lpstr>
      <vt:lpstr>Obscurantism: Extant Takes (1)</vt:lpstr>
      <vt:lpstr>Obscurantism: Extant Takes (2)</vt:lpstr>
      <vt:lpstr>Obscurantism: Extant Takes (3)</vt:lpstr>
      <vt:lpstr>3 Obscurantist Components</vt:lpstr>
      <vt:lpstr>Obscurantist Content:  Jargonifications</vt:lpstr>
      <vt:lpstr>Seductive Nonsense: A Case Study?</vt:lpstr>
      <vt:lpstr>Twinray’s Seductive Nonsense</vt:lpstr>
      <vt:lpstr>Plain versus Seductive Nonsense</vt:lpstr>
      <vt:lpstr>Associative Richness</vt:lpstr>
      <vt:lpstr>Seductive Nonsense: A Case Study?</vt:lpstr>
      <vt:lpstr>Enriched Definition:  Obscurantist Epistemic Manipulation</vt:lpstr>
      <vt:lpstr>Seductive Clarity</vt:lpstr>
      <vt:lpstr>Seductive Clarity</vt:lpstr>
      <vt:lpstr>An Insidious Pincer</vt:lpstr>
      <vt:lpstr>An Insidious Pincer</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Benjamin Winokur</dc:creator>
  <cp:lastModifiedBy>Benjamin Winokur</cp:lastModifiedBy>
  <cp:revision>1121</cp:revision>
  <dcterms:created xsi:type="dcterms:W3CDTF">2024-04-15T10:07:42Z</dcterms:created>
  <dcterms:modified xsi:type="dcterms:W3CDTF">2024-12-05T02:28:48Z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