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290" r:id="rId6"/>
    <p:sldId id="291" r:id="rId7"/>
    <p:sldId id="292" r:id="rId8"/>
    <p:sldId id="295" r:id="rId9"/>
    <p:sldId id="296" r:id="rId10"/>
    <p:sldId id="297" r:id="rId11"/>
    <p:sldId id="298" r:id="rId12"/>
    <p:sldId id="306" r:id="rId13"/>
    <p:sldId id="299" r:id="rId14"/>
    <p:sldId id="313" r:id="rId15"/>
    <p:sldId id="301" r:id="rId16"/>
    <p:sldId id="302" r:id="rId17"/>
    <p:sldId id="314" r:id="rId18"/>
    <p:sldId id="312" r:id="rId19"/>
    <p:sldId id="318" r:id="rId20"/>
    <p:sldId id="324" r:id="rId21"/>
    <p:sldId id="325" r:id="rId22"/>
    <p:sldId id="326" r:id="rId23"/>
    <p:sldId id="28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53" autoAdjust="0"/>
    <p:restoredTop sz="95214" autoAdjust="0"/>
  </p:normalViewPr>
  <p:slideViewPr>
    <p:cSldViewPr snapToGrid="0">
      <p:cViewPr varScale="1">
        <p:scale>
          <a:sx n="86" d="100"/>
          <a:sy n="86" d="100"/>
        </p:scale>
        <p:origin x="72" y="18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B595-0E7F-4B01-9AA9-E1B6ED03F7E7}" type="datetimeFigureOut">
              <a:rPr lang="en-US" smtClean="0"/>
              <a:t>11/23/2024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0C27B-56B0-4373-94C9-A2BB145B1EAB}" type="slidenum">
              <a:rPr lang="en-US" smtClean="0"/>
              <a:t>‹#›</a:t>
            </a:fld>
            <a:endParaRPr lang="en-US" dirty="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20</a:t>
            </a:fld>
            <a:endParaRPr lang="en-US" dirty="0"/>
          </a:p>
        </p:txBody>
      </p:sp>
    </p:spTree>
    <p:extLst>
      <p:ext uri="{BB962C8B-B14F-4D97-AF65-F5344CB8AC3E}">
        <p14:creationId xmlns:p14="http://schemas.microsoft.com/office/powerpoint/2010/main" val="394704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a:normAutofit/>
          </a:bodyPr>
          <a:lstStyle>
            <a:lvl1pPr>
              <a:defRPr sz="5400"/>
            </a:lvl1pPr>
          </a:lstStyle>
          <a:p>
            <a:r>
              <a:rPr lang="en-US"/>
              <a:t>Click to edit Master title style</a:t>
            </a:r>
            <a:endParaRPr lang="en-US" dirty="0"/>
          </a:p>
        </p:txBody>
      </p:sp>
      <p:sp>
        <p:nvSpPr>
          <p:cNvPr id="14" name="Subtitle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a:normAutofit/>
          </a:bodyPr>
          <a:lstStyle>
            <a:lvl1pPr marL="1944" indent="0">
              <a:buNone/>
              <a:defRPr sz="2400"/>
            </a:lvl1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6643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a:normAutofit/>
          </a:bodyPr>
          <a:lstStyle>
            <a:lvl1pPr>
              <a:spcBef>
                <a:spcPts val="1000"/>
              </a:spcBef>
              <a:defRPr sz="4400">
                <a:solidFill>
                  <a:schemeClr val="tx1"/>
                </a:solidFill>
              </a:defRPr>
            </a:lvl1pPr>
          </a:lstStyle>
          <a:p>
            <a:r>
              <a:rPr lang="en-US" dirty="0"/>
              <a:t>Click to add title</a:t>
            </a:r>
          </a:p>
        </p:txBody>
      </p:sp>
      <p:sp>
        <p:nvSpPr>
          <p:cNvPr id="15" name="Picture Placeholder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a:lstStyle>
            <a:lvl1pPr marL="1944" indent="0" algn="ctr">
              <a:buNone/>
              <a:defRPr/>
            </a:lvl1pPr>
          </a:lstStyle>
          <a:p>
            <a:r>
              <a:rPr lang="en-US" dirty="0"/>
              <a:t>Insert photo here</a:t>
            </a:r>
          </a:p>
        </p:txBody>
      </p:sp>
      <p:sp>
        <p:nvSpPr>
          <p:cNvPr id="16" name="Picture Placeholder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a:lstStyle>
            <a:lvl1pPr marL="1944" indent="0" algn="ctr">
              <a:buNone/>
              <a:defRPr/>
            </a:lvl1pPr>
          </a:lstStyle>
          <a:p>
            <a:r>
              <a:rPr lang="en-US" dirty="0"/>
              <a:t>Insert photo here</a:t>
            </a:r>
          </a:p>
        </p:txBody>
      </p:sp>
      <p:sp>
        <p:nvSpPr>
          <p:cNvPr id="7" name="Content Placeholder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a:normAutofit/>
          </a:bodyPr>
          <a:lstStyle>
            <a:lvl1pPr>
              <a:lnSpc>
                <a:spcPct val="100000"/>
              </a:lnSpc>
              <a:defRPr sz="2400"/>
            </a:lvl1pPr>
          </a:lstStyle>
          <a:p>
            <a:pPr lvl="0"/>
            <a:r>
              <a:rPr lang="en-US"/>
              <a:t>Click to edit Master text styles</a:t>
            </a:r>
          </a:p>
        </p:txBody>
      </p:sp>
      <p:sp>
        <p:nvSpPr>
          <p:cNvPr id="9" name="Date Placeholder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8" name="Footer Placeholder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4" name="Slide Number Placehold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0297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anchor="b" anchorCtr="0">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a:normAutofit/>
          </a:bodyPr>
          <a:lstStyle>
            <a:lvl1pPr marL="1944" indent="0">
              <a:lnSpc>
                <a:spcPct val="100000"/>
              </a:lnSpc>
              <a:buNone/>
              <a:defRPr/>
            </a:lvl1pPr>
          </a:lstStyle>
          <a:p>
            <a:pPr lvl="0"/>
            <a:r>
              <a:rPr lang="en-US"/>
              <a:t>Click to edit Master text styles</a:t>
            </a:r>
          </a:p>
        </p:txBody>
      </p:sp>
      <p:sp>
        <p:nvSpPr>
          <p:cNvPr id="12" name="Picture Placeholder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a:lstStyle>
            <a:lvl1pPr marL="1944" indent="0" algn="ctr">
              <a:buNone/>
              <a:defRPr/>
            </a:lvl1pPr>
          </a:lstStyle>
          <a:p>
            <a:r>
              <a:rPr lang="en-US" dirty="0"/>
              <a:t>Insert photo here</a:t>
            </a:r>
          </a:p>
        </p:txBody>
      </p:sp>
      <p:sp>
        <p:nvSpPr>
          <p:cNvPr id="7" name="Date Placeholder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36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a:normAutofit/>
          </a:bodyPr>
          <a:lstStyle>
            <a:lvl1pPr>
              <a:defRPr sz="4400"/>
            </a:lvl1pPr>
          </a:lstStyle>
          <a:p>
            <a:r>
              <a:rPr lang="en-US"/>
              <a:t>Click to edit Master title style</a:t>
            </a:r>
            <a:endParaRPr lang="en-US" dirty="0"/>
          </a:p>
        </p:txBody>
      </p:sp>
      <p:sp>
        <p:nvSpPr>
          <p:cNvPr id="15" name="Subtitle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a:normAutofit/>
          </a:bodyPr>
          <a:lstStyle>
            <a:lvl1pPr marL="1944" indent="0">
              <a:buNone/>
              <a:defRPr sz="2400"/>
            </a:lvl1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Picture Placeholder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a:lstStyle>
            <a:lvl1pPr marL="1944" indent="0" algn="ctr">
              <a:buNone/>
              <a:defRPr/>
            </a:lvl1pPr>
          </a:lstStyle>
          <a:p>
            <a:r>
              <a:rPr lang="en-US" dirty="0"/>
              <a:t>Insert photo here</a:t>
            </a:r>
          </a:p>
        </p:txBody>
      </p:sp>
      <p:sp>
        <p:nvSpPr>
          <p:cNvPr id="26" name="Picture Placeholder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a:lstStyle>
            <a:lvl1pPr marL="1944" indent="0" algn="ctr">
              <a:buNone/>
              <a:defRPr/>
            </a:lvl1pPr>
          </a:lstStyle>
          <a:p>
            <a:r>
              <a:rPr lang="en-US" dirty="0"/>
              <a:t>Insert photo here</a:t>
            </a:r>
          </a:p>
        </p:txBody>
      </p:sp>
      <p:sp>
        <p:nvSpPr>
          <p:cNvPr id="27" name="Picture Placeholder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36540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C472BA8-C86A-4A3E-BDE2-5B103B418B09}"/>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4C7BB06-8210-4B65-AD12-157991E7E36A}"/>
              </a:ext>
            </a:extLst>
          </p:cNvPr>
          <p:cNvSpPr>
            <a:spLocks noGrp="1"/>
          </p:cNvSpPr>
          <p:nvPr>
            <p:ph type="title" hasCustomPrompt="1"/>
          </p:nvPr>
        </p:nvSpPr>
        <p:spPr>
          <a:xfrm>
            <a:off x="437626" y="206916"/>
            <a:ext cx="11293199"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3" name="Content Placeholder 2">
            <a:extLst>
              <a:ext uri="{FF2B5EF4-FFF2-40B4-BE49-F238E27FC236}">
                <a16:creationId xmlns:a16="http://schemas.microsoft.com/office/drawing/2014/main" id="{3703CE44-6F04-4B27-8C13-AD0131E9211D}"/>
              </a:ext>
            </a:extLst>
          </p:cNvPr>
          <p:cNvSpPr>
            <a:spLocks noGrp="1"/>
          </p:cNvSpPr>
          <p:nvPr>
            <p:ph sz="quarter" idx="11" hasCustomPrompt="1"/>
          </p:nvPr>
        </p:nvSpPr>
        <p:spPr>
          <a:xfrm>
            <a:off x="436563" y="2017713"/>
            <a:ext cx="11312525" cy="3906837"/>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5" name="Date Placeholder 6">
            <a:extLst>
              <a:ext uri="{FF2B5EF4-FFF2-40B4-BE49-F238E27FC236}">
                <a16:creationId xmlns:a16="http://schemas.microsoft.com/office/drawing/2014/main" id="{4D71227A-06F0-4EDB-9BA6-C5AA4D028CF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6" name="Footer Placeholder 7">
            <a:extLst>
              <a:ext uri="{FF2B5EF4-FFF2-40B4-BE49-F238E27FC236}">
                <a16:creationId xmlns:a16="http://schemas.microsoft.com/office/drawing/2014/main" id="{9F297A86-7B17-452A-9C74-D1F11ACBB1AE}"/>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5A51317C-59B0-4A35-8F79-F4AE3B59E4E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134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2E1050-6C12-4B39-8715-4D547243926E}"/>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E513D97-B9A8-4710-A599-E88B1669A73C}"/>
              </a:ext>
            </a:extLst>
          </p:cNvPr>
          <p:cNvSpPr>
            <a:spLocks noGrp="1"/>
          </p:cNvSpPr>
          <p:nvPr>
            <p:ph type="title" hasCustomPrompt="1"/>
          </p:nvPr>
        </p:nvSpPr>
        <p:spPr>
          <a:xfrm>
            <a:off x="437626" y="206916"/>
            <a:ext cx="11311461"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0" name="Content Placeholder 2">
            <a:extLst>
              <a:ext uri="{FF2B5EF4-FFF2-40B4-BE49-F238E27FC236}">
                <a16:creationId xmlns:a16="http://schemas.microsoft.com/office/drawing/2014/main" id="{8E769319-28CA-4E68-8E19-68C73CD16478}"/>
              </a:ext>
            </a:extLst>
          </p:cNvPr>
          <p:cNvSpPr>
            <a:spLocks noGrp="1"/>
          </p:cNvSpPr>
          <p:nvPr>
            <p:ph sz="quarter" idx="11" hasCustomPrompt="1"/>
          </p:nvPr>
        </p:nvSpPr>
        <p:spPr>
          <a:xfrm>
            <a:off x="436563" y="2210546"/>
            <a:ext cx="11312525" cy="3522363"/>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3" name="Date Placeholder 6">
            <a:extLst>
              <a:ext uri="{FF2B5EF4-FFF2-40B4-BE49-F238E27FC236}">
                <a16:creationId xmlns:a16="http://schemas.microsoft.com/office/drawing/2014/main" id="{7EBC5E34-0C82-438C-B5D6-3C1B0209B2C0}"/>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7">
            <a:extLst>
              <a:ext uri="{FF2B5EF4-FFF2-40B4-BE49-F238E27FC236}">
                <a16:creationId xmlns:a16="http://schemas.microsoft.com/office/drawing/2014/main" id="{0BDEB4F1-6670-45BB-B9CB-C99C1EDB76C9}"/>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1930349C-8BE0-47EA-B0BA-1F8A839CCB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7977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5BE7201D-E29D-4C0F-8BDA-C31C7AD21FF9}"/>
              </a:ext>
            </a:extLst>
          </p:cNvPr>
          <p:cNvSpPr>
            <a:spLocks noGrp="1"/>
          </p:cNvSpPr>
          <p:nvPr>
            <p:ph type="pic" sz="quarter" idx="13" hasCustomPrompt="1"/>
          </p:nvPr>
        </p:nvSpPr>
        <p:spPr>
          <a:xfrm>
            <a:off x="0" y="0"/>
            <a:ext cx="12192000" cy="5949950"/>
          </a:xfrm>
          <a:solidFill>
            <a:schemeClr val="accent6">
              <a:lumMod val="40000"/>
              <a:lumOff val="60000"/>
            </a:schemeClr>
          </a:solidFill>
        </p:spPr>
        <p:txBody>
          <a:bodyPr anchor="ctr"/>
          <a:lstStyle>
            <a:lvl1pPr marL="1944" indent="0" algn="ctr">
              <a:buNone/>
              <a:defRPr/>
            </a:lvl1pPr>
          </a:lstStyle>
          <a:p>
            <a:r>
              <a:rPr lang="en-US" dirty="0"/>
              <a:t>Insert photo here</a:t>
            </a:r>
          </a:p>
        </p:txBody>
      </p:sp>
      <p:sp>
        <p:nvSpPr>
          <p:cNvPr id="6" name="Title 5">
            <a:extLst>
              <a:ext uri="{FF2B5EF4-FFF2-40B4-BE49-F238E27FC236}">
                <a16:creationId xmlns:a16="http://schemas.microsoft.com/office/drawing/2014/main" id="{5D76D068-9B81-43EB-8EF6-14A14B932F04}"/>
              </a:ext>
            </a:extLst>
          </p:cNvPr>
          <p:cNvSpPr>
            <a:spLocks noGrp="1"/>
          </p:cNvSpPr>
          <p:nvPr>
            <p:ph type="title"/>
          </p:nvPr>
        </p:nvSpPr>
        <p:spPr>
          <a:xfrm>
            <a:off x="6435830" y="388800"/>
            <a:ext cx="5314209" cy="4293732"/>
          </a:xfrm>
        </p:spPr>
        <p:txBody>
          <a:bodyPr anchor="t">
            <a:normAutofit/>
          </a:bodyPr>
          <a:lstStyle>
            <a:lvl1pPr algn="r">
              <a:lnSpc>
                <a:spcPct val="140000"/>
              </a:lnSpc>
              <a:spcBef>
                <a:spcPts val="1000"/>
              </a:spcBef>
              <a:defRPr sz="4800">
                <a:solidFill>
                  <a:schemeClr val="accent4"/>
                </a:solidFill>
              </a:defRPr>
            </a:lvl1pPr>
          </a:lstStyle>
          <a:p>
            <a:r>
              <a:rPr lang="en-US"/>
              <a:t>Click to edit Master title style</a:t>
            </a:r>
            <a:endParaRPr lang="en-US" dirty="0"/>
          </a:p>
        </p:txBody>
      </p:sp>
      <p:sp>
        <p:nvSpPr>
          <p:cNvPr id="13" name="Text Placeholder 9">
            <a:extLst>
              <a:ext uri="{FF2B5EF4-FFF2-40B4-BE49-F238E27FC236}">
                <a16:creationId xmlns:a16="http://schemas.microsoft.com/office/drawing/2014/main" id="{86ACD1FC-2042-4BBF-A15C-4CF09BE6FA72}"/>
              </a:ext>
            </a:extLst>
          </p:cNvPr>
          <p:cNvSpPr>
            <a:spLocks noGrp="1"/>
          </p:cNvSpPr>
          <p:nvPr>
            <p:ph type="body" sz="quarter" idx="17" hasCustomPrompt="1"/>
          </p:nvPr>
        </p:nvSpPr>
        <p:spPr>
          <a:xfrm>
            <a:off x="6435831" y="4787752"/>
            <a:ext cx="5313255" cy="882039"/>
          </a:xfrm>
        </p:spPr>
        <p:txBody>
          <a:bodyPr>
            <a:normAutofit/>
          </a:bodyPr>
          <a:lstStyle>
            <a:lvl1pPr marL="1944" indent="0" algn="r">
              <a:buNone/>
              <a:defRPr sz="2400" i="0">
                <a:solidFill>
                  <a:schemeClr val="accent4">
                    <a:alpha val="55000"/>
                  </a:schemeClr>
                </a:solidFill>
                <a:latin typeface="+mn-lt"/>
              </a:defRPr>
            </a:lvl1pPr>
          </a:lstStyle>
          <a:p>
            <a:pPr lvl="0"/>
            <a:r>
              <a:rPr lang="en-US" dirty="0"/>
              <a:t>Click to add subtitle</a:t>
            </a:r>
          </a:p>
        </p:txBody>
      </p:sp>
      <p:sp>
        <p:nvSpPr>
          <p:cNvPr id="2" name="Date Placeholder 3">
            <a:extLst>
              <a:ext uri="{FF2B5EF4-FFF2-40B4-BE49-F238E27FC236}">
                <a16:creationId xmlns:a16="http://schemas.microsoft.com/office/drawing/2014/main" id="{395F5207-FD4F-4EA3-B90A-38946525CC4C}"/>
              </a:ext>
            </a:extLst>
          </p:cNvPr>
          <p:cNvSpPr>
            <a:spLocks noGrp="1"/>
          </p:cNvSpPr>
          <p:nvPr>
            <p:ph type="dt" sz="half" idx="10"/>
          </p:nvPr>
        </p:nvSpPr>
        <p:spPr>
          <a:xfrm>
            <a:off x="438912" y="6153912"/>
            <a:ext cx="3456432" cy="502920"/>
          </a:xfrm>
        </p:spPr>
        <p:txBody>
          <a:bodyPr/>
          <a:lstStyle>
            <a:lvl1pPr>
              <a:defRPr/>
            </a:lvl1pPr>
          </a:lstStyle>
          <a:p>
            <a:r>
              <a:rPr lang="en-US"/>
              <a:t>2/2/20XX</a:t>
            </a:r>
            <a:endParaRPr lang="en-US" dirty="0"/>
          </a:p>
        </p:txBody>
      </p:sp>
      <p:sp>
        <p:nvSpPr>
          <p:cNvPr id="3" name="Footer Placeholder 4">
            <a:extLst>
              <a:ext uri="{FF2B5EF4-FFF2-40B4-BE49-F238E27FC236}">
                <a16:creationId xmlns:a16="http://schemas.microsoft.com/office/drawing/2014/main" id="{1B85A082-D2CF-4D9E-8B9A-4A4EC2FBF61D}"/>
              </a:ext>
            </a:extLst>
          </p:cNvPr>
          <p:cNvSpPr>
            <a:spLocks noGrp="1"/>
          </p:cNvSpPr>
          <p:nvPr>
            <p:ph type="ftr" sz="quarter" idx="11"/>
          </p:nvPr>
        </p:nvSpPr>
        <p:spPr>
          <a:xfrm>
            <a:off x="4370832" y="6153912"/>
            <a:ext cx="5397056" cy="502920"/>
          </a:xfrm>
        </p:spPr>
        <p:txBody>
          <a:bodyPr/>
          <a:lstStyle>
            <a:lvl1pPr>
              <a:defRPr/>
            </a:lvl1pPr>
          </a:lstStyle>
          <a:p>
            <a:r>
              <a:rPr lang="en-US" dirty="0"/>
              <a:t>PRESENTATION TITLE</a:t>
            </a:r>
          </a:p>
        </p:txBody>
      </p:sp>
      <p:sp>
        <p:nvSpPr>
          <p:cNvPr id="9" name="Slide Number Placeholder 11">
            <a:extLst>
              <a:ext uri="{FF2B5EF4-FFF2-40B4-BE49-F238E27FC236}">
                <a16:creationId xmlns:a16="http://schemas.microsoft.com/office/drawing/2014/main" id="{516C575C-EAC2-426D-8F27-9F19CCC0B951}"/>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6049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800939-EE62-4A6F-8369-E0A2225C9ABA}"/>
              </a:ext>
            </a:extLst>
          </p:cNvPr>
          <p:cNvSpPr>
            <a:spLocks noGrp="1"/>
          </p:cNvSpPr>
          <p:nvPr>
            <p:ph type="title"/>
          </p:nvPr>
        </p:nvSpPr>
        <p:spPr>
          <a:xfrm>
            <a:off x="448056" y="388799"/>
            <a:ext cx="2854800" cy="5965199"/>
          </a:xfrm>
        </p:spPr>
        <p:txBody>
          <a:bodyPr>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8AD8766-64D5-4907-9387-55556E06B6B7}"/>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56A4E20-3710-4756-B5AA-0D9A3C386789}"/>
              </a:ext>
            </a:extLst>
          </p:cNvPr>
          <p:cNvSpPr>
            <a:spLocks noGrp="1"/>
          </p:cNvSpPr>
          <p:nvPr>
            <p:ph sz="quarter" idx="11" hasCustomPrompt="1"/>
          </p:nvPr>
        </p:nvSpPr>
        <p:spPr>
          <a:xfrm>
            <a:off x="4554400" y="386634"/>
            <a:ext cx="6269984" cy="6084732"/>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1" name="Date Placeholder 9">
            <a:extLst>
              <a:ext uri="{FF2B5EF4-FFF2-40B4-BE49-F238E27FC236}">
                <a16:creationId xmlns:a16="http://schemas.microsoft.com/office/drawing/2014/main" id="{90ACCA35-D6BC-4204-B1A6-C9F022F5F3A2}"/>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2" name="Footer Placeholder 10">
            <a:extLst>
              <a:ext uri="{FF2B5EF4-FFF2-40B4-BE49-F238E27FC236}">
                <a16:creationId xmlns:a16="http://schemas.microsoft.com/office/drawing/2014/main" id="{6B393FEE-25D9-48C7-B753-BE4F3F53B75B}"/>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3" name="Slide Number Placeholder 11">
            <a:extLst>
              <a:ext uri="{FF2B5EF4-FFF2-40B4-BE49-F238E27FC236}">
                <a16:creationId xmlns:a16="http://schemas.microsoft.com/office/drawing/2014/main" id="{6BB8704D-5CE8-4D94-A969-93FD4820558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42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EC6A-9526-4F5D-831C-D05B6D208E91}"/>
              </a:ext>
            </a:extLst>
          </p:cNvPr>
          <p:cNvSpPr>
            <a:spLocks noGrp="1"/>
          </p:cNvSpPr>
          <p:nvPr>
            <p:ph type="title"/>
          </p:nvPr>
        </p:nvSpPr>
        <p:spPr>
          <a:xfrm>
            <a:off x="448056" y="388800"/>
            <a:ext cx="2854800" cy="5965200"/>
          </a:xfrm>
        </p:spPr>
        <p:txBody>
          <a:bodyPr>
            <a:normAutofit/>
          </a:bodyPr>
          <a:lstStyle>
            <a:lvl1pPr>
              <a:defRPr sz="4400"/>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DBA2A15-3A0D-4FF2-946D-1A226AB2012C}"/>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AD23B8B-A425-4CDA-8B08-F225F1A56BBC}"/>
              </a:ext>
            </a:extLst>
          </p:cNvPr>
          <p:cNvSpPr>
            <a:spLocks noGrp="1"/>
          </p:cNvSpPr>
          <p:nvPr>
            <p:ph sz="quarter" idx="11" hasCustomPrompt="1"/>
          </p:nvPr>
        </p:nvSpPr>
        <p:spPr>
          <a:xfrm>
            <a:off x="4171837" y="555337"/>
            <a:ext cx="6923815" cy="5747326"/>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2" name="Date Placeholder 9">
            <a:extLst>
              <a:ext uri="{FF2B5EF4-FFF2-40B4-BE49-F238E27FC236}">
                <a16:creationId xmlns:a16="http://schemas.microsoft.com/office/drawing/2014/main" id="{148B844A-8E38-4D22-9A7F-A95D22C1EDBC}"/>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3" name="Footer Placeholder 10">
            <a:extLst>
              <a:ext uri="{FF2B5EF4-FFF2-40B4-BE49-F238E27FC236}">
                <a16:creationId xmlns:a16="http://schemas.microsoft.com/office/drawing/2014/main" id="{9EE6E96B-321F-4070-8AB9-69F8498B173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5" name="Slide Number Placeholder 11">
            <a:extLst>
              <a:ext uri="{FF2B5EF4-FFF2-40B4-BE49-F238E27FC236}">
                <a16:creationId xmlns:a16="http://schemas.microsoft.com/office/drawing/2014/main" id="{B6CC3AFC-1429-49C6-B3ED-9B5C629A5260}"/>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6896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910F38-F46F-4019-9892-577986F9591C}"/>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A88BA19-45C7-493D-8685-D06EBEFD2DBC}"/>
              </a:ext>
            </a:extLst>
          </p:cNvPr>
          <p:cNvSpPr>
            <a:spLocks noGrp="1"/>
          </p:cNvSpPr>
          <p:nvPr>
            <p:ph type="title" hasCustomPrompt="1"/>
          </p:nvPr>
        </p:nvSpPr>
        <p:spPr>
          <a:xfrm>
            <a:off x="448798" y="380872"/>
            <a:ext cx="1130029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1" name="Text Placeholder 10">
            <a:extLst>
              <a:ext uri="{FF2B5EF4-FFF2-40B4-BE49-F238E27FC236}">
                <a16:creationId xmlns:a16="http://schemas.microsoft.com/office/drawing/2014/main" id="{D0F824DF-992F-4E18-9BC2-56F1D60AF53B}"/>
              </a:ext>
            </a:extLst>
          </p:cNvPr>
          <p:cNvSpPr>
            <a:spLocks noGrp="1"/>
          </p:cNvSpPr>
          <p:nvPr>
            <p:ph type="body" sz="quarter" idx="10" hasCustomPrompt="1"/>
          </p:nvPr>
        </p:nvSpPr>
        <p:spPr>
          <a:xfrm>
            <a:off x="1289837"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3" name="Text Placeholder 12">
            <a:extLst>
              <a:ext uri="{FF2B5EF4-FFF2-40B4-BE49-F238E27FC236}">
                <a16:creationId xmlns:a16="http://schemas.microsoft.com/office/drawing/2014/main" id="{CA14A543-CB0B-4FE3-82CE-0C8B0F6F6DD6}"/>
              </a:ext>
            </a:extLst>
          </p:cNvPr>
          <p:cNvSpPr>
            <a:spLocks noGrp="1"/>
          </p:cNvSpPr>
          <p:nvPr>
            <p:ph type="body" sz="quarter" idx="11" hasCustomPrompt="1"/>
          </p:nvPr>
        </p:nvSpPr>
        <p:spPr>
          <a:xfrm>
            <a:off x="1287987"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18" name="Text Placeholder 10">
            <a:extLst>
              <a:ext uri="{FF2B5EF4-FFF2-40B4-BE49-F238E27FC236}">
                <a16:creationId xmlns:a16="http://schemas.microsoft.com/office/drawing/2014/main" id="{B6B6DB95-B3AD-4954-8725-DCAA8F716A99}"/>
              </a:ext>
            </a:extLst>
          </p:cNvPr>
          <p:cNvSpPr>
            <a:spLocks noGrp="1"/>
          </p:cNvSpPr>
          <p:nvPr>
            <p:ph type="body" sz="quarter" idx="12" hasCustomPrompt="1"/>
          </p:nvPr>
        </p:nvSpPr>
        <p:spPr>
          <a:xfrm>
            <a:off x="6262812"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9" name="Text Placeholder 12">
            <a:extLst>
              <a:ext uri="{FF2B5EF4-FFF2-40B4-BE49-F238E27FC236}">
                <a16:creationId xmlns:a16="http://schemas.microsoft.com/office/drawing/2014/main" id="{EBF18AD6-49AE-45E3-AFDB-53684AB6EC28}"/>
              </a:ext>
            </a:extLst>
          </p:cNvPr>
          <p:cNvSpPr>
            <a:spLocks noGrp="1"/>
          </p:cNvSpPr>
          <p:nvPr>
            <p:ph type="body" sz="quarter" idx="13" hasCustomPrompt="1"/>
          </p:nvPr>
        </p:nvSpPr>
        <p:spPr>
          <a:xfrm>
            <a:off x="6260962"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7" name="Date Placeholder 5">
            <a:extLst>
              <a:ext uri="{FF2B5EF4-FFF2-40B4-BE49-F238E27FC236}">
                <a16:creationId xmlns:a16="http://schemas.microsoft.com/office/drawing/2014/main" id="{AD8C32FD-06A2-49E2-A54A-FB7C7AFFE2F2}"/>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7D13BE1A-DE3C-489C-A627-116679A00B86}"/>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CE15B7AC-26DD-48DA-88A0-A231BF5D1E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80328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E78D948-F2B9-4EE0-B830-36F103C218D5}"/>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6B9A2D2-0473-4F46-BFCE-D626532960A5}"/>
              </a:ext>
            </a:extLst>
          </p:cNvPr>
          <p:cNvSpPr>
            <a:spLocks noGrp="1"/>
          </p:cNvSpPr>
          <p:nvPr>
            <p:ph type="title" hasCustomPrompt="1"/>
          </p:nvPr>
        </p:nvSpPr>
        <p:spPr>
          <a:xfrm>
            <a:off x="456170" y="368717"/>
            <a:ext cx="1130040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6" name="Text Placeholder 10">
            <a:extLst>
              <a:ext uri="{FF2B5EF4-FFF2-40B4-BE49-F238E27FC236}">
                <a16:creationId xmlns:a16="http://schemas.microsoft.com/office/drawing/2014/main" id="{C7203DC6-5779-4D18-8EDA-B417CE1CC346}"/>
              </a:ext>
            </a:extLst>
          </p:cNvPr>
          <p:cNvSpPr>
            <a:spLocks noGrp="1"/>
          </p:cNvSpPr>
          <p:nvPr>
            <p:ph type="body" sz="quarter" idx="10" hasCustomPrompt="1"/>
          </p:nvPr>
        </p:nvSpPr>
        <p:spPr>
          <a:xfrm>
            <a:off x="451850"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7" name="Text Placeholder 12">
            <a:extLst>
              <a:ext uri="{FF2B5EF4-FFF2-40B4-BE49-F238E27FC236}">
                <a16:creationId xmlns:a16="http://schemas.microsoft.com/office/drawing/2014/main" id="{65286B5D-8C3D-49BC-A56B-54C3D0FBC782}"/>
              </a:ext>
            </a:extLst>
          </p:cNvPr>
          <p:cNvSpPr>
            <a:spLocks noGrp="1"/>
          </p:cNvSpPr>
          <p:nvPr>
            <p:ph type="body" sz="quarter" idx="11" hasCustomPrompt="1"/>
          </p:nvPr>
        </p:nvSpPr>
        <p:spPr>
          <a:xfrm>
            <a:off x="450000"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5" name="Text Placeholder 10">
            <a:extLst>
              <a:ext uri="{FF2B5EF4-FFF2-40B4-BE49-F238E27FC236}">
                <a16:creationId xmlns:a16="http://schemas.microsoft.com/office/drawing/2014/main" id="{9C8FA9F2-E665-4A1C-AB30-847F4A2000E9}"/>
              </a:ext>
            </a:extLst>
          </p:cNvPr>
          <p:cNvSpPr>
            <a:spLocks noGrp="1"/>
          </p:cNvSpPr>
          <p:nvPr>
            <p:ph type="body" sz="quarter" idx="15" hasCustomPrompt="1"/>
          </p:nvPr>
        </p:nvSpPr>
        <p:spPr>
          <a:xfrm>
            <a:off x="4364947"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6" name="Text Placeholder 12">
            <a:extLst>
              <a:ext uri="{FF2B5EF4-FFF2-40B4-BE49-F238E27FC236}">
                <a16:creationId xmlns:a16="http://schemas.microsoft.com/office/drawing/2014/main" id="{3C54263D-50A7-43A8-A3BC-BE063187A830}"/>
              </a:ext>
            </a:extLst>
          </p:cNvPr>
          <p:cNvSpPr>
            <a:spLocks noGrp="1"/>
          </p:cNvSpPr>
          <p:nvPr>
            <p:ph type="body" sz="quarter" idx="16" hasCustomPrompt="1"/>
          </p:nvPr>
        </p:nvSpPr>
        <p:spPr>
          <a:xfrm>
            <a:off x="4363097"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7" name="Text Placeholder 10">
            <a:extLst>
              <a:ext uri="{FF2B5EF4-FFF2-40B4-BE49-F238E27FC236}">
                <a16:creationId xmlns:a16="http://schemas.microsoft.com/office/drawing/2014/main" id="{6DD25081-6CEB-4E5B-A7E5-8100DE67323D}"/>
              </a:ext>
            </a:extLst>
          </p:cNvPr>
          <p:cNvSpPr>
            <a:spLocks noGrp="1"/>
          </p:cNvSpPr>
          <p:nvPr>
            <p:ph type="body" sz="quarter" idx="17" hasCustomPrompt="1"/>
          </p:nvPr>
        </p:nvSpPr>
        <p:spPr>
          <a:xfrm>
            <a:off x="8283594" y="1939364"/>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8" name="Text Placeholder 12">
            <a:extLst>
              <a:ext uri="{FF2B5EF4-FFF2-40B4-BE49-F238E27FC236}">
                <a16:creationId xmlns:a16="http://schemas.microsoft.com/office/drawing/2014/main" id="{B40E43BE-19E7-4C92-A02A-A747188A1130}"/>
              </a:ext>
            </a:extLst>
          </p:cNvPr>
          <p:cNvSpPr>
            <a:spLocks noGrp="1"/>
          </p:cNvSpPr>
          <p:nvPr>
            <p:ph type="body" sz="quarter" idx="18" hasCustomPrompt="1"/>
          </p:nvPr>
        </p:nvSpPr>
        <p:spPr>
          <a:xfrm>
            <a:off x="8282764" y="2835861"/>
            <a:ext cx="345655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3" name="Date Placeholder 5">
            <a:extLst>
              <a:ext uri="{FF2B5EF4-FFF2-40B4-BE49-F238E27FC236}">
                <a16:creationId xmlns:a16="http://schemas.microsoft.com/office/drawing/2014/main" id="{0364CC8C-A596-4C30-BE97-FF78E042451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3">
            <a:extLst>
              <a:ext uri="{FF2B5EF4-FFF2-40B4-BE49-F238E27FC236}">
                <a16:creationId xmlns:a16="http://schemas.microsoft.com/office/drawing/2014/main" id="{716E94F2-5327-4ECE-B9D6-26CA834459B1}"/>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F9BB08CB-1C70-40D7-A67C-2EF5BFFEF9C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78382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6" name="Text Placeholder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a:normAutofit/>
          </a:bodyPr>
          <a:lstStyle>
            <a:lvl1pPr marL="1944" indent="0">
              <a:buNone/>
              <a:defRPr sz="2400" i="0">
                <a:solidFill>
                  <a:schemeClr val="tx1">
                    <a:alpha val="55000"/>
                  </a:schemeClr>
                </a:solidFill>
                <a:latin typeface="+mn-lt"/>
              </a:defRPr>
            </a:lvl1pPr>
          </a:lstStyle>
          <a:p>
            <a:pPr lvl="0"/>
            <a:r>
              <a:rPr lang="en-US" dirty="0"/>
              <a:t>Click to add text</a:t>
            </a:r>
          </a:p>
        </p:txBody>
      </p:sp>
      <p:sp>
        <p:nvSpPr>
          <p:cNvPr id="25" name="Picture Placeholder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a:lstStyle>
            <a:lvl1pPr marL="1944" indent="0" algn="ctr">
              <a:buNone/>
              <a:defRPr/>
            </a:lvl1pPr>
          </a:lstStyle>
          <a:p>
            <a:r>
              <a:rPr lang="en-US" dirty="0"/>
              <a:t>Insert photo here</a:t>
            </a:r>
          </a:p>
        </p:txBody>
      </p:sp>
      <p:sp>
        <p:nvSpPr>
          <p:cNvPr id="26" name="Picture Placeholder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a:lstStyle>
            <a:lvl1pPr marL="1944" indent="0" algn="ctr">
              <a:buNone/>
              <a:defRPr/>
            </a:lvl1pPr>
          </a:lstStyle>
          <a:p>
            <a:r>
              <a:rPr lang="en-US" dirty="0"/>
              <a:t>Insert photo here</a:t>
            </a:r>
          </a:p>
        </p:txBody>
      </p:sp>
      <p:sp>
        <p:nvSpPr>
          <p:cNvPr id="27" name="Picture Placeholder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a:lstStyle>
            <a:lvl1pPr marL="1944" indent="0" algn="ctr">
              <a:buNone/>
              <a:defRPr/>
            </a:lvl1pPr>
          </a:lstStyle>
          <a:p>
            <a:r>
              <a:rPr lang="en-US" dirty="0"/>
              <a:t>Insert photo here</a:t>
            </a:r>
          </a:p>
        </p:txBody>
      </p:sp>
      <p:sp>
        <p:nvSpPr>
          <p:cNvPr id="28" name="Picture Placeholder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a:lstStyle>
            <a:lvl1pPr marL="1944" indent="0" algn="ctr">
              <a:buNone/>
              <a:defRPr/>
            </a:lvl1pPr>
          </a:lstStyle>
          <a:p>
            <a:r>
              <a:rPr lang="en-US" dirty="0"/>
              <a:t>Insert photo here</a:t>
            </a:r>
          </a:p>
        </p:txBody>
      </p:sp>
      <p:sp>
        <p:nvSpPr>
          <p:cNvPr id="10" name="Date Placeholder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11" name="Footer Placeholder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38632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7" name="Slide Number Placeholder 11">
            <a:extLst>
              <a:ext uri="{FF2B5EF4-FFF2-40B4-BE49-F238E27FC236}">
                <a16:creationId xmlns:a16="http://schemas.microsoft.com/office/drawing/2014/main" id="{A7C3E5E6-3D65-419E-9CE7-1BEC4CB37EA2}"/>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81444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Tree>
    <p:extLst>
      <p:ext uri="{BB962C8B-B14F-4D97-AF65-F5344CB8AC3E}">
        <p14:creationId xmlns:p14="http://schemas.microsoft.com/office/powerpoint/2010/main" val="6231125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hf hdr="0"/>
  <p:txStyles>
    <p:titleStyle>
      <a:lvl1pPr algn="l" defTabSz="914400" rtl="0" eaLnBrk="1" latinLnBrk="0" hangingPunct="1">
        <a:lnSpc>
          <a:spcPct val="100000"/>
        </a:lnSpc>
        <a:spcBef>
          <a:spcPct val="0"/>
        </a:spcBef>
        <a:buNone/>
        <a:defRPr sz="28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279">
          <p15:clr>
            <a:srgbClr val="F26B43"/>
          </p15:clr>
        </p15:guide>
        <p15:guide id="3" pos="1232">
          <p15:clr>
            <a:srgbClr val="5ACBF0"/>
          </p15:clr>
        </p15:guide>
        <p15:guide id="4" pos="1527">
          <p15:clr>
            <a:srgbClr val="5ACBF0"/>
          </p15:clr>
        </p15:guide>
        <p15:guide id="5" pos="2457">
          <p15:clr>
            <a:srgbClr val="5ACBF0"/>
          </p15:clr>
        </p15:guide>
        <p15:guide id="6" pos="2751">
          <p15:clr>
            <a:srgbClr val="5ACBF0"/>
          </p15:clr>
        </p15:guide>
        <p15:guide id="7" pos="3704">
          <p15:clr>
            <a:srgbClr val="5ACBF0"/>
          </p15:clr>
        </p15:guide>
        <p15:guide id="8" pos="3976">
          <p15:clr>
            <a:srgbClr val="5ACBF0"/>
          </p15:clr>
        </p15:guide>
        <p15:guide id="9" pos="4929">
          <p15:clr>
            <a:srgbClr val="5ACBF0"/>
          </p15:clr>
        </p15:guide>
        <p15:guide id="10" pos="5201">
          <p15:clr>
            <a:srgbClr val="5ACBF0"/>
          </p15:clr>
        </p15:guide>
        <p15:guide id="11" pos="6153">
          <p15:clr>
            <a:srgbClr val="5ACBF0"/>
          </p15:clr>
        </p15:guide>
        <p15:guide id="12" pos="6448">
          <p15:clr>
            <a:srgbClr val="5ACBF0"/>
          </p15:clr>
        </p15:guide>
        <p15:guide id="13" pos="7401">
          <p15:clr>
            <a:srgbClr val="F26B43"/>
          </p15:clr>
        </p15:guide>
        <p15:guide id="14" orient="horz" pos="3475">
          <p15:clr>
            <a:srgbClr val="F26B43"/>
          </p15:clr>
        </p15:guide>
        <p15:guide id="15" orient="horz" pos="278">
          <p15:clr>
            <a:srgbClr val="F26B43"/>
          </p15:clr>
        </p15:guide>
        <p15:guide id="16" orient="horz" pos="2886">
          <p15:clr>
            <a:srgbClr val="5ACBF0"/>
          </p15:clr>
        </p15:guide>
        <p15:guide id="17" orient="horz" pos="2591">
          <p15:clr>
            <a:srgbClr val="5ACBF0"/>
          </p15:clr>
        </p15:guide>
        <p15:guide id="18" orient="horz" pos="2024">
          <p15:clr>
            <a:srgbClr val="5ACBF0"/>
          </p15:clr>
        </p15:guide>
        <p15:guide id="19" orient="horz" pos="1729">
          <p15:clr>
            <a:srgbClr val="5ACBF0"/>
          </p15:clr>
        </p15:guide>
        <p15:guide id="20" orient="horz" pos="1162">
          <p15:clr>
            <a:srgbClr val="5ACBF0"/>
          </p15:clr>
        </p15:guide>
        <p15:guide id="21" orient="horz" pos="86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530845D-8585-DF76-6DD1-CF17A074C7F7}"/>
              </a:ext>
            </a:extLst>
          </p:cNvPr>
          <p:cNvPicPr>
            <a:picLocks noGrp="1" noChangeAspect="1"/>
          </p:cNvPicPr>
          <p:nvPr>
            <p:ph type="pic" sz="quarter" idx="10"/>
          </p:nvPr>
        </p:nvPicPr>
        <p:blipFill>
          <a:blip r:embed="rId2"/>
          <a:srcRect l="19403" r="19403"/>
          <a:stretch>
            <a:fillRect/>
          </a:stretch>
        </p:blipFill>
        <p:spPr>
          <a:xfrm>
            <a:off x="-1" y="0"/>
            <a:ext cx="4457701" cy="6857999"/>
          </a:xfrm>
        </p:spPr>
      </p:pic>
      <p:sp>
        <p:nvSpPr>
          <p:cNvPr id="4" name="Title 3">
            <a:extLst>
              <a:ext uri="{FF2B5EF4-FFF2-40B4-BE49-F238E27FC236}">
                <a16:creationId xmlns:a16="http://schemas.microsoft.com/office/drawing/2014/main" id="{4A21F7C9-5828-4AED-834A-87AEA2281531}"/>
              </a:ext>
            </a:extLst>
          </p:cNvPr>
          <p:cNvSpPr>
            <a:spLocks noGrp="1"/>
          </p:cNvSpPr>
          <p:nvPr>
            <p:ph type="ctrTitle"/>
          </p:nvPr>
        </p:nvSpPr>
        <p:spPr>
          <a:xfrm>
            <a:off x="7160000" y="1026173"/>
            <a:ext cx="4047689" cy="2668749"/>
          </a:xfrm>
        </p:spPr>
        <p:txBody>
          <a:bodyPr>
            <a:normAutofit/>
          </a:bodyPr>
          <a:lstStyle/>
          <a:p>
            <a:pPr algn="r"/>
            <a:r>
              <a:rPr lang="en-US" sz="4800" dirty="0">
                <a:solidFill>
                  <a:schemeClr val="tx1"/>
                </a:solidFill>
              </a:rPr>
              <a:t>Obscurantist Epistemic</a:t>
            </a:r>
            <a:br>
              <a:rPr lang="en-US" sz="4800" dirty="0">
                <a:solidFill>
                  <a:schemeClr val="tx1"/>
                </a:solidFill>
              </a:rPr>
            </a:br>
            <a:r>
              <a:rPr lang="en-US" sz="4800" dirty="0">
                <a:solidFill>
                  <a:schemeClr val="tx1"/>
                </a:solidFill>
              </a:rPr>
              <a:t>Manipulation</a:t>
            </a:r>
          </a:p>
        </p:txBody>
      </p:sp>
      <p:sp>
        <p:nvSpPr>
          <p:cNvPr id="5" name="Subtitle 4">
            <a:extLst>
              <a:ext uri="{FF2B5EF4-FFF2-40B4-BE49-F238E27FC236}">
                <a16:creationId xmlns:a16="http://schemas.microsoft.com/office/drawing/2014/main" id="{6B2940A3-1B97-4EDD-B073-C632DA7FF7C2}"/>
              </a:ext>
            </a:extLst>
          </p:cNvPr>
          <p:cNvSpPr>
            <a:spLocks noGrp="1"/>
          </p:cNvSpPr>
          <p:nvPr>
            <p:ph type="subTitle" idx="1"/>
          </p:nvPr>
        </p:nvSpPr>
        <p:spPr>
          <a:xfrm>
            <a:off x="4457700" y="4415432"/>
            <a:ext cx="7734997" cy="2442567"/>
          </a:xfrm>
        </p:spPr>
        <p:txBody>
          <a:bodyPr>
            <a:noAutofit/>
          </a:bodyPr>
          <a:lstStyle/>
          <a:p>
            <a:r>
              <a:rPr lang="en-US" b="1" dirty="0">
                <a:solidFill>
                  <a:schemeClr val="tx1"/>
                </a:solidFill>
                <a:latin typeface="+mj-lt"/>
              </a:rPr>
              <a:t>Benjamin Winokur (University of Macau)</a:t>
            </a:r>
          </a:p>
          <a:p>
            <a:r>
              <a:rPr lang="en-US" b="1" dirty="0">
                <a:solidFill>
                  <a:schemeClr val="tx1"/>
                </a:solidFill>
                <a:latin typeface="+mj-lt"/>
              </a:rPr>
              <a:t>4</a:t>
            </a:r>
            <a:r>
              <a:rPr lang="en-US" b="1" baseline="30000" dirty="0">
                <a:solidFill>
                  <a:schemeClr val="tx1"/>
                </a:solidFill>
                <a:latin typeface="+mj-lt"/>
              </a:rPr>
              <a:t>th</a:t>
            </a:r>
            <a:r>
              <a:rPr lang="en-US" b="1" dirty="0">
                <a:solidFill>
                  <a:schemeClr val="tx1"/>
                </a:solidFill>
                <a:latin typeface="+mj-lt"/>
              </a:rPr>
              <a:t> International Conference on Natural Cognition: Deception, Others, and the Digital World</a:t>
            </a:r>
          </a:p>
          <a:p>
            <a:r>
              <a:rPr lang="en-US" b="1" dirty="0">
                <a:solidFill>
                  <a:schemeClr val="tx1"/>
                </a:solidFill>
                <a:latin typeface="+mj-lt"/>
              </a:rPr>
              <a:t>November 23</a:t>
            </a:r>
            <a:r>
              <a:rPr lang="en-US" b="1" baseline="30000" dirty="0">
                <a:solidFill>
                  <a:schemeClr val="tx1"/>
                </a:solidFill>
                <a:latin typeface="+mj-lt"/>
              </a:rPr>
              <a:t>rd</a:t>
            </a:r>
            <a:r>
              <a:rPr lang="en-US" b="1" dirty="0">
                <a:solidFill>
                  <a:schemeClr val="tx1"/>
                </a:solidFill>
                <a:latin typeface="+mj-lt"/>
              </a:rPr>
              <a:t>, 2024, University of Macau</a:t>
            </a:r>
          </a:p>
        </p:txBody>
      </p:sp>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 (Familiar?) Scenario</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877541"/>
            <a:ext cx="11565086" cy="4071835"/>
          </a:xfrm>
        </p:spPr>
        <p:txBody>
          <a:bodyPr>
            <a:normAutofit lnSpcReduction="10000"/>
          </a:bodyPr>
          <a:lstStyle/>
          <a:p>
            <a:pPr>
              <a:lnSpc>
                <a:spcPct val="110000"/>
              </a:lnSpc>
              <a:spcBef>
                <a:spcPts val="0"/>
              </a:spcBef>
            </a:pPr>
            <a:r>
              <a:rPr lang="en-US" b="1" dirty="0">
                <a:solidFill>
                  <a:srgbClr val="FFFF00">
                    <a:alpha val="55000"/>
                  </a:srgbClr>
                </a:solidFill>
              </a:rPr>
              <a:t>Janet is curious about Timothy’s desire to write a doctoral thesis on Ancient Greek metaphysics, and she asks him to explain his thesis proposal. </a:t>
            </a:r>
          </a:p>
          <a:p>
            <a:pPr>
              <a:lnSpc>
                <a:spcPct val="110000"/>
              </a:lnSpc>
              <a:spcBef>
                <a:spcPts val="0"/>
              </a:spcBef>
            </a:pPr>
            <a:endParaRPr lang="en-US" b="1" dirty="0">
              <a:solidFill>
                <a:srgbClr val="FFFF00">
                  <a:alpha val="55000"/>
                </a:srgbClr>
              </a:solidFill>
            </a:endParaRPr>
          </a:p>
          <a:p>
            <a:pPr>
              <a:lnSpc>
                <a:spcPct val="110000"/>
              </a:lnSpc>
              <a:spcBef>
                <a:spcPts val="0"/>
              </a:spcBef>
            </a:pPr>
            <a:r>
              <a:rPr lang="en-US" b="1" dirty="0">
                <a:solidFill>
                  <a:srgbClr val="FFFF00">
                    <a:alpha val="55000"/>
                  </a:srgbClr>
                </a:solidFill>
              </a:rPr>
              <a:t>Timothy has not really thought about the proposal enough, but he does not want to admit it. So he responds to Janet with vague, fancy-sounding words.</a:t>
            </a:r>
          </a:p>
          <a:p>
            <a:pPr>
              <a:lnSpc>
                <a:spcPct val="110000"/>
              </a:lnSpc>
              <a:spcBef>
                <a:spcPts val="0"/>
              </a:spcBef>
            </a:pPr>
            <a:endParaRPr lang="en-US" b="1" dirty="0">
              <a:solidFill>
                <a:srgbClr val="FFFF00">
                  <a:alpha val="55000"/>
                </a:srgbClr>
              </a:solidFill>
            </a:endParaRPr>
          </a:p>
          <a:p>
            <a:pPr>
              <a:lnSpc>
                <a:spcPct val="110000"/>
              </a:lnSpc>
              <a:spcBef>
                <a:spcPts val="0"/>
              </a:spcBef>
            </a:pPr>
            <a:r>
              <a:rPr lang="en-US" b="1" dirty="0">
                <a:solidFill>
                  <a:srgbClr val="FFFF00">
                    <a:alpha val="55000"/>
                  </a:srgbClr>
                </a:solidFill>
              </a:rPr>
              <a:t>What he says </a:t>
            </a:r>
            <a:r>
              <a:rPr lang="en-US" b="1" i="1" dirty="0">
                <a:solidFill>
                  <a:srgbClr val="FFFF00">
                    <a:alpha val="55000"/>
                  </a:srgbClr>
                </a:solidFill>
              </a:rPr>
              <a:t>seems significant </a:t>
            </a:r>
            <a:r>
              <a:rPr lang="en-US" b="1" dirty="0">
                <a:solidFill>
                  <a:srgbClr val="FFFF00">
                    <a:alpha val="55000"/>
                  </a:srgbClr>
                </a:solidFill>
              </a:rPr>
              <a:t>to Janet, but she can’t seem to understand him.</a:t>
            </a:r>
          </a:p>
          <a:p>
            <a:pPr>
              <a:lnSpc>
                <a:spcPct val="110000"/>
              </a:lnSpc>
              <a:spcBef>
                <a:spcPts val="0"/>
              </a:spcBef>
            </a:pPr>
            <a:endParaRPr lang="en-US" b="1" dirty="0">
              <a:solidFill>
                <a:srgbClr val="FFFF00">
                  <a:alpha val="55000"/>
                </a:srgbClr>
              </a:solidFill>
            </a:endParaRPr>
          </a:p>
          <a:p>
            <a:pPr>
              <a:lnSpc>
                <a:spcPct val="110000"/>
              </a:lnSpc>
              <a:spcBef>
                <a:spcPts val="0"/>
              </a:spcBef>
            </a:pPr>
            <a:r>
              <a:rPr lang="en-US" b="1" dirty="0">
                <a:solidFill>
                  <a:srgbClr val="FFFF00">
                    <a:alpha val="55000"/>
                  </a:srgbClr>
                </a:solidFill>
              </a:rPr>
              <a:t>Janet thinks to herself “I can’t figure out what he means…I guess Timothy understands Ancient Greek metaphysics more deeply than I do </a:t>
            </a:r>
            <a:r>
              <a:rPr lang="en-US" b="1" dirty="0">
                <a:solidFill>
                  <a:srgbClr val="FFFF00">
                    <a:alpha val="55000"/>
                  </a:srgbClr>
                </a:solidFill>
                <a:sym typeface="Wingdings" panose="05000000000000000000" pitchFamily="2" charset="2"/>
              </a:rPr>
              <a:t></a:t>
            </a:r>
            <a:r>
              <a:rPr lang="en-US" b="1" dirty="0">
                <a:solidFill>
                  <a:srgbClr val="FFFF00">
                    <a:alpha val="55000"/>
                  </a:srgbClr>
                </a:solidFill>
              </a:rPr>
              <a:t>”</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a:xfrm>
            <a:off x="442912" y="6152968"/>
            <a:ext cx="3457576" cy="502920"/>
          </a:xfrm>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Manipulation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a:t>
            </a:fld>
            <a:endParaRPr lang="en-US" dirty="0"/>
          </a:p>
        </p:txBody>
      </p:sp>
    </p:spTree>
    <p:extLst>
      <p:ext uri="{BB962C8B-B14F-4D97-AF65-F5344CB8AC3E}">
        <p14:creationId xmlns:p14="http://schemas.microsoft.com/office/powerpoint/2010/main" val="295868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as Epistemic Manipulation</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solidFill>
                  <a:srgbClr val="FFFF00"/>
                </a:solidFill>
              </a:rPr>
              <a:t>Timothy may be guilty of </a:t>
            </a:r>
            <a:r>
              <a:rPr lang="en-US" b="1" dirty="0">
                <a:solidFill>
                  <a:srgbClr val="FFFF00"/>
                </a:solidFill>
              </a:rPr>
              <a:t>epistemic manipulation</a:t>
            </a:r>
            <a:r>
              <a:rPr lang="en-US" dirty="0">
                <a:solidFill>
                  <a:srgbClr val="FFFF00"/>
                </a:solidFill>
              </a:rPr>
              <a:t>.</a:t>
            </a:r>
            <a:endParaRPr lang="en-US" b="1" dirty="0">
              <a:solidFill>
                <a:srgbClr val="FFFF00"/>
              </a:solidFill>
            </a:endParaRPr>
          </a:p>
          <a:p>
            <a:pPr>
              <a:lnSpc>
                <a:spcPct val="110000"/>
              </a:lnSpc>
              <a:spcBef>
                <a:spcPts val="0"/>
              </a:spcBef>
            </a:pPr>
            <a:endParaRPr lang="en-US" b="1" dirty="0">
              <a:solidFill>
                <a:srgbClr val="FFFF00"/>
              </a:solidFill>
            </a:endParaRPr>
          </a:p>
          <a:p>
            <a:pPr>
              <a:lnSpc>
                <a:spcPct val="110000"/>
              </a:lnSpc>
              <a:spcBef>
                <a:spcPts val="0"/>
              </a:spcBef>
            </a:pPr>
            <a:r>
              <a:rPr lang="en-US" dirty="0">
                <a:solidFill>
                  <a:srgbClr val="FFFF00"/>
                </a:solidFill>
              </a:rPr>
              <a:t>But what sort of epistemic manipulation? I propose the label: </a:t>
            </a:r>
            <a:r>
              <a:rPr lang="en-US" b="1" dirty="0">
                <a:solidFill>
                  <a:srgbClr val="FFFF00"/>
                </a:solidFill>
              </a:rPr>
              <a:t>obscurantism.</a:t>
            </a:r>
          </a:p>
          <a:p>
            <a:pPr>
              <a:lnSpc>
                <a:spcPct val="110000"/>
              </a:lnSpc>
              <a:spcBef>
                <a:spcPts val="0"/>
              </a:spcBef>
            </a:pPr>
            <a:endParaRPr lang="en-US" b="1" dirty="0">
              <a:solidFill>
                <a:srgbClr val="FFFF00"/>
              </a:solidFill>
            </a:endParaRPr>
          </a:p>
          <a:p>
            <a:pPr>
              <a:lnSpc>
                <a:spcPct val="110000"/>
              </a:lnSpc>
              <a:spcBef>
                <a:spcPts val="0"/>
              </a:spcBef>
            </a:pPr>
            <a:r>
              <a:rPr lang="en-US" dirty="0">
                <a:solidFill>
                  <a:srgbClr val="FFFF00"/>
                </a:solidFill>
              </a:rPr>
              <a:t>On my usage, an </a:t>
            </a:r>
            <a:r>
              <a:rPr lang="en-US" b="1" dirty="0">
                <a:solidFill>
                  <a:srgbClr val="FFFF00"/>
                </a:solidFill>
              </a:rPr>
              <a:t>obscurantist</a:t>
            </a:r>
            <a:r>
              <a:rPr lang="en-US" dirty="0">
                <a:solidFill>
                  <a:srgbClr val="FFFF00"/>
                </a:solidFill>
              </a:rPr>
              <a:t> epistemically manipulates their victim to:</a:t>
            </a:r>
          </a:p>
          <a:p>
            <a:pPr>
              <a:lnSpc>
                <a:spcPct val="110000"/>
              </a:lnSpc>
              <a:spcBef>
                <a:spcPts val="0"/>
              </a:spcBef>
            </a:pPr>
            <a:endParaRPr lang="en-US" dirty="0">
              <a:solidFill>
                <a:srgbClr val="FFFF00"/>
              </a:solidFill>
            </a:endParaRPr>
          </a:p>
          <a:p>
            <a:pPr marL="1357200" lvl="1" indent="-457200">
              <a:lnSpc>
                <a:spcPct val="110000"/>
              </a:lnSpc>
              <a:spcBef>
                <a:spcPts val="0"/>
              </a:spcBef>
              <a:buFont typeface="+mj-lt"/>
              <a:buAutoNum type="arabicPeriod"/>
            </a:pPr>
            <a:r>
              <a:rPr lang="en-US" sz="2400" dirty="0">
                <a:solidFill>
                  <a:srgbClr val="FFFF00"/>
                </a:solidFill>
              </a:rPr>
              <a:t>See herself as hermeneutically incompetent within at least some domain of inquiry (</a:t>
            </a:r>
            <a:r>
              <a:rPr lang="en-US" sz="2400" b="1" dirty="0">
                <a:solidFill>
                  <a:srgbClr val="FFFF00"/>
                </a:solidFill>
              </a:rPr>
              <a:t>manipulated</a:t>
            </a:r>
            <a:r>
              <a:rPr lang="en-US" sz="2400" dirty="0">
                <a:solidFill>
                  <a:srgbClr val="FFFF00"/>
                </a:solidFill>
              </a:rPr>
              <a:t> </a:t>
            </a:r>
            <a:r>
              <a:rPr lang="en-US" sz="2400" b="1" dirty="0">
                <a:solidFill>
                  <a:srgbClr val="FFFF00"/>
                </a:solidFill>
              </a:rPr>
              <a:t>epistemic self-doubt</a:t>
            </a:r>
            <a:r>
              <a:rPr lang="en-US" sz="2400" dirty="0">
                <a:solidFill>
                  <a:srgbClr val="FFFF00"/>
                </a:solidFill>
              </a:rPr>
              <a:t>)</a:t>
            </a:r>
          </a:p>
          <a:p>
            <a:pPr marL="1357200" lvl="1" indent="-457200">
              <a:lnSpc>
                <a:spcPct val="110000"/>
              </a:lnSpc>
              <a:spcBef>
                <a:spcPts val="0"/>
              </a:spcBef>
              <a:buFont typeface="+mj-lt"/>
              <a:buAutoNum type="arabicPeriod"/>
            </a:pPr>
            <a:r>
              <a:rPr lang="en-US" sz="2400" dirty="0">
                <a:solidFill>
                  <a:srgbClr val="FFFF00"/>
                </a:solidFill>
              </a:rPr>
              <a:t>See the obscurantist as having superior hermeneutical competence in a domain of inquiry (</a:t>
            </a:r>
            <a:r>
              <a:rPr lang="en-US" sz="2400" b="1" dirty="0">
                <a:solidFill>
                  <a:srgbClr val="FFFF00"/>
                </a:solidFill>
              </a:rPr>
              <a:t>manipulated</a:t>
            </a:r>
            <a:r>
              <a:rPr lang="en-US" sz="2400" dirty="0">
                <a:solidFill>
                  <a:srgbClr val="FFFF00"/>
                </a:solidFill>
              </a:rPr>
              <a:t> </a:t>
            </a:r>
            <a:r>
              <a:rPr lang="en-US" sz="2400" b="1" dirty="0">
                <a:solidFill>
                  <a:srgbClr val="FFFF00"/>
                </a:solidFill>
              </a:rPr>
              <a:t>epistemic deference</a:t>
            </a:r>
            <a:r>
              <a:rPr lang="en-US" sz="2400" dirty="0">
                <a:solidFill>
                  <a:srgbClr val="FFFF00"/>
                </a:solidFill>
              </a:rPr>
              <a:t>)</a:t>
            </a:r>
          </a:p>
          <a:p>
            <a:pPr lvl="1" indent="0">
              <a:lnSpc>
                <a:spcPct val="110000"/>
              </a:lnSpc>
              <a:spcBef>
                <a:spcPts val="0"/>
              </a:spcBef>
              <a:buNone/>
            </a:pPr>
            <a:endParaRPr lang="en-US" sz="2000" dirty="0">
              <a:solidFill>
                <a:srgbClr val="FFFF00"/>
              </a:solidFill>
            </a:endParaRPr>
          </a:p>
          <a:p>
            <a:pPr lvl="1" indent="0">
              <a:lnSpc>
                <a:spcPct val="110000"/>
              </a:lnSpc>
              <a:spcBef>
                <a:spcPts val="0"/>
              </a:spcBef>
              <a:buNone/>
            </a:pPr>
            <a:endParaRPr lang="en-US" sz="20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a:t>
            </a:fld>
            <a:endParaRPr lang="en-US" dirty="0"/>
          </a:p>
        </p:txBody>
      </p:sp>
    </p:spTree>
    <p:extLst>
      <p:ext uri="{BB962C8B-B14F-4D97-AF65-F5344CB8AC3E}">
        <p14:creationId xmlns:p14="http://schemas.microsoft.com/office/powerpoint/2010/main" val="238313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Epistemic Manipulation: </a:t>
            </a:r>
            <a:br>
              <a:rPr lang="en-US" i="0" dirty="0"/>
            </a:br>
            <a:r>
              <a:rPr lang="en-US" i="0" dirty="0"/>
              <a:t>A Definition, and a Mechanism</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30804"/>
            <a:ext cx="11565086" cy="4022164"/>
          </a:xfrm>
        </p:spPr>
        <p:txBody>
          <a:bodyPr>
            <a:normAutofit/>
          </a:bodyPr>
          <a:lstStyle/>
          <a:p>
            <a:pPr marL="451944" lvl="1" indent="0">
              <a:lnSpc>
                <a:spcPct val="110000"/>
              </a:lnSpc>
              <a:spcBef>
                <a:spcPts val="0"/>
              </a:spcBef>
              <a:buNone/>
            </a:pPr>
            <a:endParaRPr lang="en-US" sz="2800" b="1" dirty="0"/>
          </a:p>
          <a:p>
            <a:pPr marL="451944" lvl="1" indent="0">
              <a:lnSpc>
                <a:spcPct val="110000"/>
              </a:lnSpc>
              <a:spcBef>
                <a:spcPts val="0"/>
              </a:spcBef>
              <a:buNone/>
            </a:pPr>
            <a:endParaRPr lang="en-US" sz="2800" b="1" dirty="0">
              <a:solidFill>
                <a:srgbClr val="FFFF00">
                  <a:alpha val="55000"/>
                </a:srgbClr>
              </a:solidFill>
            </a:endParaRPr>
          </a:p>
          <a:p>
            <a:pPr marL="451944" lvl="1" indent="0">
              <a:lnSpc>
                <a:spcPct val="110000"/>
              </a:lnSpc>
              <a:spcBef>
                <a:spcPts val="0"/>
              </a:spcBef>
              <a:buNone/>
            </a:pPr>
            <a:r>
              <a:rPr lang="en-US" sz="2800" b="1" dirty="0">
                <a:solidFill>
                  <a:srgbClr val="FFFF00">
                    <a:alpha val="55000"/>
                  </a:srgbClr>
                </a:solidFill>
              </a:rPr>
              <a:t>Obscurantist epistemic manipulation (first definition)</a:t>
            </a:r>
            <a:r>
              <a:rPr lang="en-US" sz="2800" dirty="0">
                <a:solidFill>
                  <a:srgbClr val="FFFF00">
                    <a:alpha val="55000"/>
                  </a:srgbClr>
                </a:solidFill>
              </a:rPr>
              <a:t>:</a:t>
            </a:r>
            <a:r>
              <a:rPr lang="en-US" sz="2800" b="1" dirty="0">
                <a:solidFill>
                  <a:srgbClr val="FFFF00">
                    <a:alpha val="55000"/>
                  </a:srgbClr>
                </a:solidFill>
              </a:rPr>
              <a:t> </a:t>
            </a:r>
            <a:r>
              <a:rPr lang="en-US" sz="2800" dirty="0">
                <a:solidFill>
                  <a:srgbClr val="FFFF00">
                    <a:alpha val="55000"/>
                  </a:srgbClr>
                </a:solidFill>
              </a:rPr>
              <a:t>obscurantist epistemic manipulators inflict manipulated epistemic self-doubt and manipulated epistemic deference…</a:t>
            </a:r>
          </a:p>
          <a:p>
            <a:pPr marL="451944" lvl="1" indent="0">
              <a:lnSpc>
                <a:spcPct val="110000"/>
              </a:lnSpc>
              <a:spcBef>
                <a:spcPts val="0"/>
              </a:spcBef>
              <a:buNone/>
            </a:pPr>
            <a:endParaRPr lang="en-US" sz="2800" dirty="0">
              <a:solidFill>
                <a:srgbClr val="FFFF00">
                  <a:alpha val="55000"/>
                </a:srgbClr>
              </a:solidFill>
            </a:endParaRPr>
          </a:p>
          <a:p>
            <a:pPr marL="451944" lvl="1" indent="0">
              <a:lnSpc>
                <a:spcPct val="110000"/>
              </a:lnSpc>
              <a:spcBef>
                <a:spcPts val="0"/>
              </a:spcBef>
              <a:buNone/>
            </a:pPr>
            <a:r>
              <a:rPr lang="en-US" sz="2800" b="1" dirty="0">
                <a:solidFill>
                  <a:srgbClr val="FFFF00">
                    <a:alpha val="55000"/>
                  </a:srgbClr>
                </a:solidFill>
              </a:rPr>
              <a:t>An obscurantist mechanism</a:t>
            </a:r>
            <a:r>
              <a:rPr lang="en-US" sz="2800" dirty="0">
                <a:solidFill>
                  <a:srgbClr val="FFFF00">
                    <a:alpha val="55000"/>
                  </a:srgbClr>
                </a:solidFill>
              </a:rPr>
              <a:t>: </a:t>
            </a:r>
            <a:r>
              <a:rPr lang="en-US" sz="2800" i="1" dirty="0">
                <a:solidFill>
                  <a:srgbClr val="FFFF00">
                    <a:alpha val="55000"/>
                  </a:srgbClr>
                </a:solidFill>
              </a:rPr>
              <a:t>seductively unclear</a:t>
            </a:r>
            <a:r>
              <a:rPr lang="en-US" sz="2800" dirty="0">
                <a:solidFill>
                  <a:srgbClr val="FFFF00">
                    <a:alpha val="55000"/>
                  </a:srgbClr>
                </a:solidFill>
              </a:rPr>
              <a:t> speech/text.</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4</a:t>
            </a:fld>
            <a:endParaRPr lang="en-US" dirty="0"/>
          </a:p>
        </p:txBody>
      </p:sp>
    </p:spTree>
    <p:extLst>
      <p:ext uri="{BB962C8B-B14F-4D97-AF65-F5344CB8AC3E}">
        <p14:creationId xmlns:p14="http://schemas.microsoft.com/office/powerpoint/2010/main" val="257322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(1)</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gn="ctr">
              <a:lnSpc>
                <a:spcPct val="110000"/>
              </a:lnSpc>
              <a:spcBef>
                <a:spcPts val="0"/>
              </a:spcBef>
            </a:pPr>
            <a:endParaRPr lang="en-US" dirty="0"/>
          </a:p>
          <a:p>
            <a:pPr algn="ctr">
              <a:lnSpc>
                <a:spcPct val="110000"/>
              </a:lnSpc>
              <a:spcBef>
                <a:spcPts val="0"/>
              </a:spcBef>
            </a:pPr>
            <a:r>
              <a:rPr lang="en-US" dirty="0">
                <a:solidFill>
                  <a:srgbClr val="FFC000">
                    <a:alpha val="55000"/>
                  </a:srgbClr>
                </a:solidFill>
              </a:rPr>
              <a:t>“[O]</a:t>
            </a:r>
            <a:r>
              <a:rPr lang="en-US" dirty="0" err="1">
                <a:solidFill>
                  <a:srgbClr val="FFC000">
                    <a:alpha val="55000"/>
                  </a:srgbClr>
                </a:solidFill>
              </a:rPr>
              <a:t>bscurantism</a:t>
            </a:r>
            <a:r>
              <a:rPr lang="en-US" dirty="0">
                <a:solidFill>
                  <a:srgbClr val="FFC000">
                    <a:alpha val="55000"/>
                  </a:srgbClr>
                </a:solidFill>
              </a:rPr>
              <a:t> works by seducing readers into seeking hidden truths in a text and thereby binding them to pronouncements by getting them engaged in an endless hermeneutic struggle to “understand” the deeper meanings conveyed by the obscurantist” </a:t>
            </a:r>
            <a:r>
              <a:rPr lang="en-US" dirty="0"/>
              <a:t>(</a:t>
            </a:r>
            <a:r>
              <a:rPr lang="en-US" dirty="0" err="1"/>
              <a:t>Buekens</a:t>
            </a:r>
            <a:r>
              <a:rPr lang="en-US" dirty="0"/>
              <a:t> and </a:t>
            </a:r>
            <a:r>
              <a:rPr lang="en-US" dirty="0" err="1"/>
              <a:t>Boudry</a:t>
            </a:r>
            <a:r>
              <a:rPr lang="en-US" dirty="0"/>
              <a:t> 2014, pp. 2-3).</a:t>
            </a:r>
          </a:p>
          <a:p>
            <a:pPr algn="ct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400" dirty="0">
                <a:solidFill>
                  <a:srgbClr val="FFFF00">
                    <a:alpha val="55000"/>
                  </a:srgbClr>
                </a:solidFill>
              </a:rPr>
              <a:t>This suggest a conception of obscurantism as an activity of seducing interpreters into serious hermeneutical engagement</a:t>
            </a:r>
          </a:p>
          <a:p>
            <a:pPr marL="1242900" lvl="1" indent="-342900">
              <a:lnSpc>
                <a:spcPct val="110000"/>
              </a:lnSpc>
              <a:spcBef>
                <a:spcPts val="0"/>
              </a:spcBef>
              <a:buFont typeface="Arial" panose="020B0604020202020204" pitchFamily="34" charset="0"/>
              <a:buChar char="•"/>
            </a:pPr>
            <a:r>
              <a:rPr lang="en-US" sz="2400" dirty="0">
                <a:solidFill>
                  <a:srgbClr val="FFFF00">
                    <a:alpha val="55000"/>
                  </a:srgbClr>
                </a:solidFill>
              </a:rPr>
              <a:t>This also suggests a consequence of successful obscurantism: </a:t>
            </a:r>
            <a:r>
              <a:rPr lang="en-US" sz="2400" i="1" dirty="0">
                <a:solidFill>
                  <a:srgbClr val="FFFF00">
                    <a:alpha val="55000"/>
                  </a:srgbClr>
                </a:solidFill>
              </a:rPr>
              <a:t>endless hermeneutical</a:t>
            </a:r>
            <a:r>
              <a:rPr lang="en-US" sz="2400" dirty="0">
                <a:solidFill>
                  <a:srgbClr val="FFFF00">
                    <a:alpha val="55000"/>
                  </a:srgbClr>
                </a:solidFill>
              </a:rPr>
              <a:t> </a:t>
            </a:r>
            <a:r>
              <a:rPr lang="en-US" sz="2400" i="1" dirty="0">
                <a:solidFill>
                  <a:srgbClr val="FFFF00">
                    <a:alpha val="55000"/>
                  </a:srgbClr>
                </a:solidFill>
              </a:rPr>
              <a:t>struggle</a:t>
            </a:r>
            <a:endParaRPr lang="en-US" sz="2400" dirty="0">
              <a:solidFill>
                <a:srgbClr val="FFFF00">
                  <a:alpha val="55000"/>
                </a:srgbClr>
              </a:solidFill>
            </a:endParaRPr>
          </a:p>
          <a:p>
            <a:pPr marL="1242900" lvl="1" indent="-342900">
              <a:lnSpc>
                <a:spcPct val="110000"/>
              </a:lnSpc>
              <a:spcBef>
                <a:spcPts val="0"/>
              </a:spcBef>
              <a:buFont typeface="Arial" panose="020B0604020202020204" pitchFamily="34" charset="0"/>
              <a:buChar char="•"/>
            </a:pPr>
            <a:r>
              <a:rPr lang="en-US" sz="2400" dirty="0">
                <a:solidFill>
                  <a:srgbClr val="FFFF00">
                    <a:alpha val="55000"/>
                  </a:srgbClr>
                </a:solidFill>
              </a:rPr>
              <a:t>No analysis of obscurantist speech/text is provided here</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5</a:t>
            </a:fld>
            <a:endParaRPr lang="en-US" dirty="0"/>
          </a:p>
        </p:txBody>
      </p:sp>
    </p:spTree>
    <p:extLst>
      <p:ext uri="{BB962C8B-B14F-4D97-AF65-F5344CB8AC3E}">
        <p14:creationId xmlns:p14="http://schemas.microsoft.com/office/powerpoint/2010/main" val="42803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(2)</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gn="ctr">
              <a:lnSpc>
                <a:spcPct val="110000"/>
              </a:lnSpc>
              <a:spcBef>
                <a:spcPts val="0"/>
              </a:spcBef>
            </a:pPr>
            <a:r>
              <a:rPr lang="en-US" dirty="0">
                <a:solidFill>
                  <a:srgbClr val="FFC000"/>
                </a:solidFill>
              </a:rPr>
              <a:t>Hegel, installed from above, by the powers that be, as the certified Great Philosopher, was a flat-headed, insipid, nauseating, illiterate charlatan, who reached the pinnacle of audacity in scribbling together and dishing up the craziest mystifying nonsense. This nonsense has been noisily proclaimed as immortal wisdom by mercenary followers and readily accepted as such by all fools, who thus joined into as perfect a chorus of admiration as had ever been heard before…</a:t>
            </a:r>
            <a:r>
              <a:rPr lang="en-US" dirty="0">
                <a:solidFill>
                  <a:srgbClr val="FFFF00"/>
                </a:solidFill>
              </a:rPr>
              <a:t>(Schopenhauer 1888)</a:t>
            </a:r>
          </a:p>
          <a:p>
            <a:pPr algn="ctr">
              <a:lnSpc>
                <a:spcPct val="110000"/>
              </a:lnSpc>
              <a:spcBef>
                <a:spcPts val="0"/>
              </a:spcBef>
            </a:pPr>
            <a:endParaRPr lang="en-US" dirty="0">
              <a:solidFill>
                <a:srgbClr val="FFFF00"/>
              </a:solidFill>
            </a:endParaRPr>
          </a:p>
          <a:p>
            <a:pPr marL="1242900" lvl="1" indent="-342900">
              <a:lnSpc>
                <a:spcPct val="110000"/>
              </a:lnSpc>
              <a:spcBef>
                <a:spcPts val="0"/>
              </a:spcBef>
              <a:buFont typeface="Arial" panose="020B0604020202020204" pitchFamily="34" charset="0"/>
              <a:buChar char="•"/>
            </a:pPr>
            <a:r>
              <a:rPr lang="en-US" sz="2400" dirty="0">
                <a:solidFill>
                  <a:srgbClr val="FFFF00"/>
                </a:solidFill>
              </a:rPr>
              <a:t>This describes obscurantist content as a kind of nonsense</a:t>
            </a:r>
          </a:p>
          <a:p>
            <a:pPr marL="1242900" lvl="1" indent="-342900">
              <a:lnSpc>
                <a:spcPct val="110000"/>
              </a:lnSpc>
              <a:spcBef>
                <a:spcPts val="0"/>
              </a:spcBef>
              <a:buFont typeface="Arial" panose="020B0604020202020204" pitchFamily="34" charset="0"/>
              <a:buChar char="•"/>
            </a:pPr>
            <a:r>
              <a:rPr lang="en-US" sz="2400" dirty="0">
                <a:solidFill>
                  <a:srgbClr val="FFFF00"/>
                </a:solidFill>
              </a:rPr>
              <a:t>This offers another possible consequence of obscurantism: epistemic admiration</a:t>
            </a:r>
            <a:endParaRPr lang="en-US"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6</a:t>
            </a:fld>
            <a:endParaRPr lang="en-US" dirty="0"/>
          </a:p>
        </p:txBody>
      </p:sp>
    </p:spTree>
    <p:extLst>
      <p:ext uri="{BB962C8B-B14F-4D97-AF65-F5344CB8AC3E}">
        <p14:creationId xmlns:p14="http://schemas.microsoft.com/office/powerpoint/2010/main" val="144810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(3)</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fontScale="85000" lnSpcReduction="10000"/>
          </a:bodyPr>
          <a:lstStyle/>
          <a:p>
            <a:pPr algn="ctr">
              <a:lnSpc>
                <a:spcPct val="110000"/>
              </a:lnSpc>
              <a:spcBef>
                <a:spcPts val="0"/>
              </a:spcBef>
            </a:pPr>
            <a:r>
              <a:rPr lang="en-US" dirty="0">
                <a:solidFill>
                  <a:srgbClr val="FFC000">
                    <a:alpha val="55000"/>
                  </a:srgbClr>
                </a:solidFill>
              </a:rPr>
              <a:t>“Subservient to the oracular voice of Butler’s text, and dazzled by its patina of high-concept abstractness, the imagined reader poses few questions, requests no arguments and no clear definitions of terms…obscurity creates an aura of importance. It also serves another related purpose. It bullies the reader into granting that, since one cannot figure out what is going on, there must be something significant going on, some complexity of thought, where in reality there are often familiar or even shopworn notions, addressed too simply and too casually to add any new dimension of understanding.”</a:t>
            </a:r>
            <a:r>
              <a:rPr lang="en-US" dirty="0"/>
              <a:t> (Nussbaum 1999)</a:t>
            </a:r>
          </a:p>
          <a:p>
            <a:pPr algn="ctr">
              <a:lnSpc>
                <a:spcPct val="110000"/>
              </a:lnSpc>
              <a:spcBef>
                <a:spcPts val="0"/>
              </a:spcBef>
            </a:pPr>
            <a:endParaRPr lang="en-US" dirty="0">
              <a:solidFill>
                <a:srgbClr val="FFFF00"/>
              </a:solidFill>
            </a:endParaRPr>
          </a:p>
          <a:p>
            <a:pPr marL="1242900" lvl="1" indent="-342900">
              <a:lnSpc>
                <a:spcPct val="110000"/>
              </a:lnSpc>
              <a:spcBef>
                <a:spcPts val="0"/>
              </a:spcBef>
              <a:buFont typeface="Arial" panose="020B0604020202020204" pitchFamily="34" charset="0"/>
              <a:buChar char="•"/>
            </a:pPr>
            <a:r>
              <a:rPr lang="en-US" sz="2600" dirty="0">
                <a:solidFill>
                  <a:srgbClr val="FFFF00"/>
                </a:solidFill>
              </a:rPr>
              <a:t>This provides a rough conception of obscurantist activity (similar way to </a:t>
            </a:r>
            <a:r>
              <a:rPr lang="en-US" sz="2600" dirty="0" err="1">
                <a:solidFill>
                  <a:srgbClr val="FFFF00"/>
                </a:solidFill>
              </a:rPr>
              <a:t>Buekens</a:t>
            </a:r>
            <a:r>
              <a:rPr lang="en-US" sz="2600" dirty="0">
                <a:solidFill>
                  <a:srgbClr val="FFFF00"/>
                </a:solidFill>
              </a:rPr>
              <a:t> and </a:t>
            </a:r>
            <a:r>
              <a:rPr lang="en-US" sz="2600" dirty="0" err="1">
                <a:solidFill>
                  <a:srgbClr val="FFFF00"/>
                </a:solidFill>
              </a:rPr>
              <a:t>Boudry</a:t>
            </a:r>
            <a:r>
              <a:rPr lang="en-US" sz="2600" dirty="0">
                <a:solidFill>
                  <a:srgbClr val="FFFF00"/>
                </a:solidFill>
              </a:rPr>
              <a:t>)</a:t>
            </a:r>
          </a:p>
          <a:p>
            <a:pPr marL="1242900" lvl="1" indent="-342900">
              <a:lnSpc>
                <a:spcPct val="110000"/>
              </a:lnSpc>
              <a:spcBef>
                <a:spcPts val="0"/>
              </a:spcBef>
              <a:buFont typeface="Arial" panose="020B0604020202020204" pitchFamily="34" charset="0"/>
              <a:buChar char="•"/>
            </a:pPr>
            <a:r>
              <a:rPr lang="en-US" sz="2600" dirty="0">
                <a:solidFill>
                  <a:srgbClr val="FFFF00"/>
                </a:solidFill>
              </a:rPr>
              <a:t>This describes obscurantist content as </a:t>
            </a:r>
            <a:r>
              <a:rPr lang="en-US" sz="2600" i="1" dirty="0">
                <a:solidFill>
                  <a:srgbClr val="FFFF00"/>
                </a:solidFill>
              </a:rPr>
              <a:t>disguised </a:t>
            </a:r>
            <a:r>
              <a:rPr lang="en-US" sz="2600" i="1" dirty="0" err="1">
                <a:solidFill>
                  <a:srgbClr val="FFFF00"/>
                </a:solidFill>
              </a:rPr>
              <a:t>unoriginalities</a:t>
            </a:r>
            <a:r>
              <a:rPr lang="en-US" sz="2600" i="1" dirty="0">
                <a:solidFill>
                  <a:srgbClr val="FFFF00"/>
                </a:solidFill>
              </a:rPr>
              <a:t> / simplicities</a:t>
            </a:r>
          </a:p>
          <a:p>
            <a:pPr marL="1242900" lvl="1" indent="-342900">
              <a:lnSpc>
                <a:spcPct val="110000"/>
              </a:lnSpc>
              <a:spcBef>
                <a:spcPts val="0"/>
              </a:spcBef>
              <a:buFont typeface="Arial" panose="020B0604020202020204" pitchFamily="34" charset="0"/>
              <a:buChar char="•"/>
            </a:pPr>
            <a:r>
              <a:rPr lang="en-US" sz="2600" dirty="0">
                <a:solidFill>
                  <a:srgbClr val="FFFF00"/>
                </a:solidFill>
              </a:rPr>
              <a:t>This also describes another consequence of obscurantism: </a:t>
            </a:r>
            <a:r>
              <a:rPr lang="en-US" sz="2600" i="1" dirty="0">
                <a:solidFill>
                  <a:srgbClr val="FFFF00"/>
                </a:solidFill>
              </a:rPr>
              <a:t>hermeneutical exasperation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7</a:t>
            </a:fld>
            <a:endParaRPr lang="en-US" dirty="0"/>
          </a:p>
        </p:txBody>
      </p:sp>
    </p:spTree>
    <p:extLst>
      <p:ext uri="{BB962C8B-B14F-4D97-AF65-F5344CB8AC3E}">
        <p14:creationId xmlns:p14="http://schemas.microsoft.com/office/powerpoint/2010/main" val="114186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US" i="0" dirty="0"/>
              <a:t>One Kind of Obscurantism</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solidFill>
                  <a:srgbClr val="FFFF00"/>
                </a:solidFill>
              </a:rPr>
              <a:t>I propose to discuss obscurantism with the following components:</a:t>
            </a:r>
          </a:p>
          <a:p>
            <a:pPr>
              <a:lnSpc>
                <a:spcPct val="110000"/>
              </a:lnSpc>
              <a:spcBef>
                <a:spcPts val="0"/>
              </a:spcBef>
            </a:pPr>
            <a:endParaRPr lang="en-US" dirty="0">
              <a:solidFill>
                <a:srgbClr val="FFFF00"/>
              </a:solidFill>
            </a:endParaRPr>
          </a:p>
          <a:p>
            <a:pPr marL="451944" lvl="1" indent="0">
              <a:lnSpc>
                <a:spcPct val="110000"/>
              </a:lnSpc>
              <a:spcBef>
                <a:spcPts val="0"/>
              </a:spcBef>
              <a:buNone/>
            </a:pPr>
            <a:r>
              <a:rPr lang="en-US" sz="2400" b="1" dirty="0" err="1">
                <a:solidFill>
                  <a:srgbClr val="FFFF00"/>
                </a:solidFill>
              </a:rPr>
              <a:t>Obscurantism</a:t>
            </a:r>
            <a:r>
              <a:rPr lang="en-US" sz="2400" b="1" baseline="-25000" dirty="0" err="1">
                <a:solidFill>
                  <a:srgbClr val="FFFF00"/>
                </a:solidFill>
              </a:rPr>
              <a:t>activity</a:t>
            </a:r>
            <a:r>
              <a:rPr lang="en-US" sz="2400" dirty="0">
                <a:solidFill>
                  <a:srgbClr val="FFFF00"/>
                </a:solidFill>
              </a:rPr>
              <a:t>: the use of obscurantist content to draw hermeneutical engagement from interpreters (</a:t>
            </a:r>
            <a:r>
              <a:rPr lang="en-US" sz="2400" dirty="0" err="1">
                <a:solidFill>
                  <a:srgbClr val="FFFF00"/>
                </a:solidFill>
              </a:rPr>
              <a:t>Buekens</a:t>
            </a:r>
            <a:r>
              <a:rPr lang="en-US" sz="2400" dirty="0">
                <a:solidFill>
                  <a:srgbClr val="FFFF00"/>
                </a:solidFill>
              </a:rPr>
              <a:t>, </a:t>
            </a:r>
            <a:r>
              <a:rPr lang="en-US" sz="2400" dirty="0" err="1">
                <a:solidFill>
                  <a:srgbClr val="FFFF00"/>
                </a:solidFill>
              </a:rPr>
              <a:t>Boudry</a:t>
            </a:r>
            <a:r>
              <a:rPr lang="en-US" sz="2400" dirty="0">
                <a:solidFill>
                  <a:srgbClr val="FFFF00"/>
                </a:solidFill>
              </a:rPr>
              <a:t>, Nussbaum)</a:t>
            </a:r>
          </a:p>
          <a:p>
            <a:pPr marL="451944" lvl="1" indent="0">
              <a:lnSpc>
                <a:spcPct val="110000"/>
              </a:lnSpc>
              <a:spcBef>
                <a:spcPts val="0"/>
              </a:spcBef>
              <a:buNone/>
            </a:pPr>
            <a:endParaRPr lang="en-US" sz="2400" b="1" dirty="0">
              <a:solidFill>
                <a:srgbClr val="FFFF00"/>
              </a:solidFill>
            </a:endParaRPr>
          </a:p>
          <a:p>
            <a:pPr marL="451944" lvl="1" indent="0">
              <a:lnSpc>
                <a:spcPct val="110000"/>
              </a:lnSpc>
              <a:spcBef>
                <a:spcPts val="0"/>
              </a:spcBef>
              <a:buNone/>
            </a:pPr>
            <a:r>
              <a:rPr lang="en-US" sz="2400" b="1" dirty="0" err="1">
                <a:solidFill>
                  <a:srgbClr val="FFFF00"/>
                </a:solidFill>
              </a:rPr>
              <a:t>Obscurantism</a:t>
            </a:r>
            <a:r>
              <a:rPr lang="en-US" sz="2400" b="1" baseline="-25000" dirty="0" err="1">
                <a:solidFill>
                  <a:srgbClr val="FFFF00"/>
                </a:solidFill>
              </a:rPr>
              <a:t>content</a:t>
            </a:r>
            <a:r>
              <a:rPr lang="en-US" sz="2400" dirty="0">
                <a:solidFill>
                  <a:srgbClr val="FFFF00"/>
                </a:solidFill>
              </a:rPr>
              <a:t>: a kind of </a:t>
            </a:r>
            <a:r>
              <a:rPr lang="en-US" sz="2400" i="1" dirty="0">
                <a:solidFill>
                  <a:srgbClr val="FFFF00"/>
                </a:solidFill>
              </a:rPr>
              <a:t>seductive nonsense </a:t>
            </a:r>
            <a:r>
              <a:rPr lang="en-US" sz="2400" dirty="0">
                <a:solidFill>
                  <a:srgbClr val="FFFF00"/>
                </a:solidFill>
              </a:rPr>
              <a:t>(Schopenhauer)</a:t>
            </a:r>
          </a:p>
          <a:p>
            <a:pPr marL="451944" lvl="1" indent="0">
              <a:lnSpc>
                <a:spcPct val="110000"/>
              </a:lnSpc>
              <a:spcBef>
                <a:spcPts val="0"/>
              </a:spcBef>
              <a:buNone/>
            </a:pPr>
            <a:endParaRPr lang="en-US" sz="2400" b="1" dirty="0">
              <a:solidFill>
                <a:srgbClr val="FFFF00"/>
              </a:solidFill>
            </a:endParaRPr>
          </a:p>
          <a:p>
            <a:pPr marL="451944" lvl="1" indent="0">
              <a:lnSpc>
                <a:spcPct val="110000"/>
              </a:lnSpc>
              <a:spcBef>
                <a:spcPts val="0"/>
              </a:spcBef>
              <a:buNone/>
            </a:pPr>
            <a:r>
              <a:rPr lang="en-US" sz="2400" b="1" dirty="0" err="1">
                <a:solidFill>
                  <a:srgbClr val="FFFF00"/>
                </a:solidFill>
              </a:rPr>
              <a:t>Obscurantism</a:t>
            </a:r>
            <a:r>
              <a:rPr lang="en-US" sz="2400" b="1" baseline="-25000" dirty="0" err="1">
                <a:solidFill>
                  <a:srgbClr val="FFFF00"/>
                </a:solidFill>
              </a:rPr>
              <a:t>consequence</a:t>
            </a:r>
            <a:r>
              <a:rPr lang="en-US" sz="2400" dirty="0">
                <a:solidFill>
                  <a:srgbClr val="FFFF00"/>
                </a:solidFill>
              </a:rPr>
              <a:t>: a state of</a:t>
            </a:r>
            <a:r>
              <a:rPr lang="en-US" sz="2400" i="1" dirty="0">
                <a:solidFill>
                  <a:srgbClr val="FFFF00"/>
                </a:solidFill>
              </a:rPr>
              <a:t> hermeneutical exasperation and admiration </a:t>
            </a:r>
            <a:r>
              <a:rPr lang="en-US" sz="2400" dirty="0">
                <a:solidFill>
                  <a:srgbClr val="FFFF00"/>
                </a:solidFill>
              </a:rPr>
              <a:t>(Schopenhauer, Nussbaum)</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8</a:t>
            </a:fld>
            <a:endParaRPr lang="en-US" dirty="0"/>
          </a:p>
        </p:txBody>
      </p:sp>
    </p:spTree>
    <p:extLst>
      <p:ext uri="{BB962C8B-B14F-4D97-AF65-F5344CB8AC3E}">
        <p14:creationId xmlns:p14="http://schemas.microsoft.com/office/powerpoint/2010/main" val="180710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err="1"/>
              <a:t>Jargonifications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030136"/>
            <a:ext cx="11565086" cy="4102216"/>
          </a:xfrm>
        </p:spPr>
        <p:txBody>
          <a:bodyPr>
            <a:noAutofit/>
          </a:bodyPr>
          <a:lstStyle/>
          <a:p>
            <a:pPr>
              <a:lnSpc>
                <a:spcPct val="100000"/>
              </a:lnSpc>
              <a:spcBef>
                <a:spcPts val="0"/>
              </a:spcBef>
            </a:pPr>
            <a:r>
              <a:rPr lang="en-US" dirty="0">
                <a:solidFill>
                  <a:srgbClr val="FFFF00"/>
                </a:solidFill>
              </a:rPr>
              <a:t>Law (2011, p. 164) describes “</a:t>
            </a:r>
            <a:r>
              <a:rPr lang="en-US" dirty="0" err="1">
                <a:solidFill>
                  <a:srgbClr val="FFFF00"/>
                </a:solidFill>
              </a:rPr>
              <a:t>jargonification</a:t>
            </a:r>
            <a:r>
              <a:rPr lang="en-US" dirty="0">
                <a:solidFill>
                  <a:srgbClr val="FFFF00"/>
                </a:solidFill>
              </a:rPr>
              <a:t>”, a process by which simple sentences are transformed more complex ones without added cognitive value. </a:t>
            </a:r>
          </a:p>
          <a:p>
            <a:pPr>
              <a:lnSpc>
                <a:spcPct val="100000"/>
              </a:lnSpc>
              <a:spcBef>
                <a:spcPts val="0"/>
              </a:spcBef>
            </a:pPr>
            <a:endParaRPr lang="en-US" dirty="0">
              <a:solidFill>
                <a:srgbClr val="FFFF00"/>
              </a:solidFill>
            </a:endParaRPr>
          </a:p>
          <a:p>
            <a:pPr>
              <a:lnSpc>
                <a:spcPct val="100000"/>
              </a:lnSpc>
              <a:spcBef>
                <a:spcPts val="0"/>
              </a:spcBef>
            </a:pPr>
            <a:r>
              <a:rPr lang="en-US" dirty="0">
                <a:solidFill>
                  <a:srgbClr val="FFFF00"/>
                </a:solidFill>
              </a:rPr>
              <a:t>Here are two sentences:</a:t>
            </a:r>
          </a:p>
          <a:p>
            <a:pPr>
              <a:lnSpc>
                <a:spcPct val="100000"/>
              </a:lnSpc>
              <a:spcBef>
                <a:spcPts val="0"/>
              </a:spcBef>
            </a:pPr>
            <a:endParaRPr lang="en-US" dirty="0">
              <a:solidFill>
                <a:srgbClr val="FFFF00"/>
              </a:solidFill>
            </a:endParaRPr>
          </a:p>
          <a:p>
            <a:pPr marL="1242900" lvl="1" indent="-342900">
              <a:lnSpc>
                <a:spcPct val="100000"/>
              </a:lnSpc>
              <a:spcBef>
                <a:spcPts val="0"/>
              </a:spcBef>
              <a:buFont typeface="Arial" panose="020B0604020202020204" pitchFamily="34" charset="0"/>
              <a:buChar char="•"/>
            </a:pPr>
            <a:r>
              <a:rPr lang="en-US" sz="2000" b="1" dirty="0">
                <a:solidFill>
                  <a:srgbClr val="FFFF00"/>
                </a:solidFill>
              </a:rPr>
              <a:t>Simple sentence</a:t>
            </a:r>
            <a:r>
              <a:rPr lang="en-US" sz="2000" dirty="0">
                <a:solidFill>
                  <a:srgbClr val="FFFF00"/>
                </a:solidFill>
              </a:rPr>
              <a:t>: “happy people make other people happy”</a:t>
            </a:r>
          </a:p>
          <a:p>
            <a:pPr marL="1242900" lvl="1" indent="-342900">
              <a:lnSpc>
                <a:spcPct val="100000"/>
              </a:lnSpc>
              <a:spcBef>
                <a:spcPts val="0"/>
              </a:spcBef>
              <a:buFont typeface="Arial" panose="020B0604020202020204" pitchFamily="34" charset="0"/>
              <a:buChar char="•"/>
            </a:pPr>
            <a:r>
              <a:rPr lang="en-US" sz="2000" b="1" dirty="0" err="1">
                <a:solidFill>
                  <a:srgbClr val="FFFF00"/>
                </a:solidFill>
              </a:rPr>
              <a:t>Jargonified</a:t>
            </a:r>
            <a:r>
              <a:rPr lang="en-US" sz="2000" b="1" dirty="0">
                <a:solidFill>
                  <a:srgbClr val="FFFF00"/>
                </a:solidFill>
              </a:rPr>
              <a:t> sentence</a:t>
            </a:r>
            <a:r>
              <a:rPr lang="en-US" sz="2000" dirty="0">
                <a:solidFill>
                  <a:srgbClr val="FFFF00"/>
                </a:solidFill>
              </a:rPr>
              <a:t>: “positive attitudinal orientations have high transferability”</a:t>
            </a:r>
          </a:p>
          <a:p>
            <a:pPr lvl="1" indent="0">
              <a:lnSpc>
                <a:spcPct val="100000"/>
              </a:lnSpc>
              <a:spcBef>
                <a:spcPts val="0"/>
              </a:spcBef>
              <a:buNone/>
            </a:pPr>
            <a:endParaRPr lang="en-US" dirty="0">
              <a:solidFill>
                <a:srgbClr val="FFFF00"/>
              </a:solidFill>
            </a:endParaRPr>
          </a:p>
          <a:p>
            <a:pPr lvl="1" indent="0">
              <a:lnSpc>
                <a:spcPct val="100000"/>
              </a:lnSpc>
              <a:spcBef>
                <a:spcPts val="0"/>
              </a:spcBef>
              <a:buNone/>
            </a:pPr>
            <a:r>
              <a:rPr lang="en-US" sz="2000" dirty="0" err="1">
                <a:solidFill>
                  <a:srgbClr val="FFFF00"/>
                </a:solidFill>
              </a:rPr>
              <a:t>Jargonification</a:t>
            </a:r>
            <a:r>
              <a:rPr lang="en-US" sz="2000" dirty="0">
                <a:solidFill>
                  <a:srgbClr val="FFFF00"/>
                </a:solidFill>
              </a:rPr>
              <a:t> is related to my interest. However, the </a:t>
            </a:r>
            <a:r>
              <a:rPr lang="en-US" sz="2000" dirty="0" err="1">
                <a:solidFill>
                  <a:srgbClr val="FFFF00"/>
                </a:solidFill>
              </a:rPr>
              <a:t>jargonified</a:t>
            </a:r>
            <a:r>
              <a:rPr lang="en-US" sz="2000" dirty="0">
                <a:solidFill>
                  <a:srgbClr val="FFFF00"/>
                </a:solidFill>
              </a:rPr>
              <a:t> sentence is not nonsense, because the simple sentence is not nonsense.</a:t>
            </a:r>
            <a:endParaRPr lang="en-US" sz="2000" i="1" dirty="0">
              <a:solidFill>
                <a:srgbClr val="FFFF00"/>
              </a:solidFill>
            </a:endParaRPr>
          </a:p>
          <a:p>
            <a:pPr lvl="1" indent="0">
              <a:lnSpc>
                <a:spcPct val="100000"/>
              </a:lnSpc>
              <a:spcBef>
                <a:spcPts val="0"/>
              </a:spcBef>
              <a:buNone/>
            </a:pPr>
            <a:endParaRPr lang="en-US" i="1" dirty="0">
              <a:solidFill>
                <a:srgbClr val="FFFF00"/>
              </a:solidFill>
            </a:endParaRPr>
          </a:p>
          <a:p>
            <a:pPr lvl="1" indent="0">
              <a:lnSpc>
                <a:spcPct val="100000"/>
              </a:lnSpc>
              <a:spcBef>
                <a:spcPts val="0"/>
              </a:spcBef>
              <a:buNone/>
            </a:pPr>
            <a:r>
              <a:rPr lang="en-US" sz="2000" i="1" dirty="0">
                <a:solidFill>
                  <a:srgbClr val="FFFF00"/>
                </a:solidFill>
              </a:rPr>
              <a:t>All else being equal, hermeneutical exasperation seems more likely when a piece of speech / text is ultimately nonsensical.</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9</a:t>
            </a:fld>
            <a:endParaRPr lang="en-US" dirty="0"/>
          </a:p>
        </p:txBody>
      </p:sp>
    </p:spTree>
    <p:extLst>
      <p:ext uri="{BB962C8B-B14F-4D97-AF65-F5344CB8AC3E}">
        <p14:creationId xmlns:p14="http://schemas.microsoft.com/office/powerpoint/2010/main" val="354340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5397056"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5411343" y="1673949"/>
            <a:ext cx="6467199" cy="4479019"/>
          </a:xfrm>
          <a:ln>
            <a:solidFill>
              <a:srgbClr val="FF0000"/>
            </a:solidFill>
          </a:ln>
        </p:spPr>
        <p:txBody>
          <a:bodyPr>
            <a:normAutofit/>
          </a:bodyPr>
          <a:lstStyle/>
          <a:p>
            <a:pPr algn="ctr">
              <a:lnSpc>
                <a:spcPct val="110000"/>
              </a:lnSpc>
              <a:spcBef>
                <a:spcPts val="0"/>
              </a:spcBef>
            </a:pPr>
            <a:r>
              <a:rPr lang="en-US" dirty="0">
                <a:solidFill>
                  <a:srgbClr val="FFC000">
                    <a:alpha val="55000"/>
                  </a:srgbClr>
                </a:solidFill>
              </a:rPr>
              <a:t>“Harmony time is a powerful transmission of a whole new brain wave state and </a:t>
            </a:r>
            <a:r>
              <a:rPr lang="en-US">
                <a:solidFill>
                  <a:srgbClr val="FFC000">
                    <a:alpha val="55000"/>
                  </a:srgbClr>
                </a:solidFill>
              </a:rPr>
              <a:t>this brain </a:t>
            </a:r>
            <a:r>
              <a:rPr lang="en-US" dirty="0">
                <a:solidFill>
                  <a:srgbClr val="FFC000">
                    <a:alpha val="55000"/>
                  </a:srgbClr>
                </a:solidFill>
              </a:rPr>
              <a:t>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10</a:t>
            </a:fld>
            <a:endParaRPr lang="en-US" dirty="0"/>
          </a:p>
        </p:txBody>
      </p:sp>
    </p:spTree>
    <p:extLst>
      <p:ext uri="{BB962C8B-B14F-4D97-AF65-F5344CB8AC3E}">
        <p14:creationId xmlns:p14="http://schemas.microsoft.com/office/powerpoint/2010/main" val="171626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err="1"/>
              <a:t>Twinray’s</a:t>
            </a:r>
            <a:r>
              <a:rPr lang="en-US" i="0" dirty="0"/>
              <a:t> Seductive Nonsense</a:t>
            </a:r>
            <a:endParaRPr lang="en-CA" i="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11</a:t>
            </a:fld>
            <a:endParaRPr lang="en-US" dirty="0"/>
          </a:p>
        </p:txBody>
      </p:sp>
      <p:sp>
        <p:nvSpPr>
          <p:cNvPr id="4" name="Text Placeholder 2">
            <a:extLst>
              <a:ext uri="{FF2B5EF4-FFF2-40B4-BE49-F238E27FC236}">
                <a16:creationId xmlns:a16="http://schemas.microsoft.com/office/drawing/2014/main" id="{D780804C-2D8A-9626-B0F4-564AC037E8A3}"/>
              </a:ext>
            </a:extLst>
          </p:cNvPr>
          <p:cNvSpPr>
            <a:spLocks noGrp="1"/>
          </p:cNvSpPr>
          <p:nvPr>
            <p:ph type="body" sz="quarter" idx="11"/>
          </p:nvPr>
        </p:nvSpPr>
        <p:spPr>
          <a:xfrm>
            <a:off x="271604" y="1673225"/>
            <a:ext cx="11669917" cy="4479925"/>
          </a:xfrm>
          <a:ln>
            <a:solidFill>
              <a:schemeClr val="bg1"/>
            </a:solidFill>
          </a:ln>
        </p:spPr>
        <p:txBody>
          <a:bodyPr>
            <a:normAutofit/>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a:p>
            <a:pPr algn="ctr">
              <a:lnSpc>
                <a:spcPct val="110000"/>
              </a:lnSpc>
              <a:spcBef>
                <a:spcPts val="0"/>
              </a:spcBef>
            </a:pPr>
            <a:endParaRPr lang="en-US" dirty="0">
              <a:solidFill>
                <a:srgbClr val="FFC000">
                  <a:alpha val="55000"/>
                </a:srgbClr>
              </a:solidFill>
            </a:endParaRPr>
          </a:p>
          <a:p>
            <a:pPr marL="1242900" lvl="1" indent="-342900">
              <a:lnSpc>
                <a:spcPct val="110000"/>
              </a:lnSpc>
              <a:spcBef>
                <a:spcPts val="0"/>
              </a:spcBef>
              <a:buFont typeface="Arial" panose="020B0604020202020204" pitchFamily="34" charset="0"/>
              <a:buChar char="•"/>
            </a:pPr>
            <a:r>
              <a:rPr lang="en-US" sz="2000" b="1" dirty="0">
                <a:solidFill>
                  <a:srgbClr val="FFFF00">
                    <a:alpha val="55000"/>
                  </a:srgbClr>
                </a:solidFill>
              </a:rPr>
              <a:t>My claim</a:t>
            </a:r>
            <a:r>
              <a:rPr lang="en-US" sz="2000" dirty="0">
                <a:solidFill>
                  <a:srgbClr val="FFFF00">
                    <a:alpha val="55000"/>
                  </a:srgbClr>
                </a:solidFill>
              </a:rPr>
              <a:t>: the passage has no apt interpretation: it does not merely a series of disguised simplicities, trivialities, </a:t>
            </a:r>
            <a:r>
              <a:rPr lang="en-US" sz="2000" dirty="0" err="1">
                <a:solidFill>
                  <a:srgbClr val="FFFF00">
                    <a:alpha val="55000"/>
                  </a:srgbClr>
                </a:solidFill>
              </a:rPr>
              <a:t>unoriginalities</a:t>
            </a:r>
            <a:r>
              <a:rPr lang="en-US" sz="2000" dirty="0">
                <a:solidFill>
                  <a:srgbClr val="FFFF00">
                    <a:alpha val="55000"/>
                  </a:srgbClr>
                </a:solidFill>
              </a:rPr>
              <a:t>, or falsehoods</a:t>
            </a:r>
          </a:p>
          <a:p>
            <a:pPr marL="1242900" lvl="1" indent="-342900">
              <a:lnSpc>
                <a:spcPct val="110000"/>
              </a:lnSpc>
              <a:spcBef>
                <a:spcPts val="0"/>
              </a:spcBef>
              <a:buFont typeface="Arial" panose="020B0604020202020204" pitchFamily="34" charset="0"/>
              <a:buChar char="•"/>
            </a:pPr>
            <a:r>
              <a:rPr lang="en-US" sz="2000" dirty="0">
                <a:solidFill>
                  <a:srgbClr val="FFFF00">
                    <a:alpha val="55000"/>
                  </a:srgbClr>
                </a:solidFill>
              </a:rPr>
              <a:t>Because it has no determinate interpretation, it may be especially apt to cause hermeneutical exasperation</a:t>
            </a:r>
          </a:p>
        </p:txBody>
      </p:sp>
    </p:spTree>
    <p:extLst>
      <p:ext uri="{BB962C8B-B14F-4D97-AF65-F5344CB8AC3E}">
        <p14:creationId xmlns:p14="http://schemas.microsoft.com/office/powerpoint/2010/main" val="143883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Plain versus Seductive Nonsense</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sz="2800" dirty="0">
                <a:solidFill>
                  <a:srgbClr val="FFFF00"/>
                </a:solidFill>
              </a:rPr>
              <a:t>If </a:t>
            </a:r>
            <a:r>
              <a:rPr lang="en-US" sz="2800" dirty="0" err="1">
                <a:solidFill>
                  <a:srgbClr val="FFFF00"/>
                </a:solidFill>
              </a:rPr>
              <a:t>Twinray</a:t>
            </a:r>
            <a:r>
              <a:rPr lang="en-US" sz="2800" dirty="0">
                <a:solidFill>
                  <a:srgbClr val="FFFF00"/>
                </a:solidFill>
              </a:rPr>
              <a:t> are peddlers of nonsense, they are not peddlers of </a:t>
            </a:r>
            <a:r>
              <a:rPr lang="en-US" sz="2800" i="1" dirty="0">
                <a:solidFill>
                  <a:srgbClr val="FFFF00"/>
                </a:solidFill>
              </a:rPr>
              <a:t>plain </a:t>
            </a:r>
            <a:r>
              <a:rPr lang="en-US" sz="2800" dirty="0">
                <a:solidFill>
                  <a:srgbClr val="FFFF00"/>
                </a:solidFill>
              </a:rPr>
              <a:t>nonsense.</a:t>
            </a:r>
          </a:p>
          <a:p>
            <a:pPr>
              <a:lnSpc>
                <a:spcPct val="110000"/>
              </a:lnSpc>
              <a:spcBef>
                <a:spcPts val="0"/>
              </a:spcBef>
            </a:pPr>
            <a:endParaRPr lang="en-US" sz="2800" dirty="0">
              <a:solidFill>
                <a:srgbClr val="FFFF00"/>
              </a:solidFill>
            </a:endParaRPr>
          </a:p>
          <a:p>
            <a:pPr>
              <a:lnSpc>
                <a:spcPct val="110000"/>
              </a:lnSpc>
              <a:spcBef>
                <a:spcPts val="0"/>
              </a:spcBef>
            </a:pPr>
            <a:r>
              <a:rPr lang="en-US" sz="2800" dirty="0">
                <a:solidFill>
                  <a:srgbClr val="FFFF00"/>
                </a:solidFill>
              </a:rPr>
              <a:t>Compare:</a:t>
            </a:r>
          </a:p>
          <a:p>
            <a:pPr>
              <a:lnSpc>
                <a:spcPct val="110000"/>
              </a:lnSpc>
              <a:spcBef>
                <a:spcPts val="0"/>
              </a:spcBef>
            </a:pPr>
            <a:endParaRPr lang="en-US" sz="2800" dirty="0">
              <a:solidFill>
                <a:srgbClr val="FFFF00"/>
              </a:solidFill>
            </a:endParaRPr>
          </a:p>
          <a:p>
            <a:pPr marL="1357200" lvl="1" indent="-457200">
              <a:lnSpc>
                <a:spcPct val="110000"/>
              </a:lnSpc>
              <a:spcBef>
                <a:spcPts val="0"/>
              </a:spcBef>
              <a:buFont typeface="+mj-lt"/>
              <a:buAutoNum type="arabicPeriod"/>
            </a:pPr>
            <a:r>
              <a:rPr lang="en-US" sz="2400" dirty="0">
                <a:solidFill>
                  <a:srgbClr val="FFFF00"/>
                </a:solidFill>
              </a:rPr>
              <a:t>“Colorless green ideas sleep furiously” (Chomsky 1957, p. 15)</a:t>
            </a:r>
          </a:p>
          <a:p>
            <a:pPr marL="1357200" lvl="1" indent="-457200">
              <a:lnSpc>
                <a:spcPct val="110000"/>
              </a:lnSpc>
              <a:spcBef>
                <a:spcPts val="0"/>
              </a:spcBef>
              <a:buFont typeface="+mj-lt"/>
              <a:buAutoNum type="arabicPeriod"/>
            </a:pPr>
            <a:r>
              <a:rPr lang="en-US" sz="2400" dirty="0">
                <a:solidFill>
                  <a:srgbClr val="FFFF00"/>
                </a:solidFill>
              </a:rPr>
              <a:t>“there can be a powerful life force in the cellular network to allow one to open up to different dimensional blends.” (</a:t>
            </a:r>
            <a:r>
              <a:rPr lang="en-US" sz="2400" dirty="0" err="1">
                <a:solidFill>
                  <a:srgbClr val="FFFF00"/>
                </a:solidFill>
              </a:rPr>
              <a:t>Twinray</a:t>
            </a:r>
            <a:r>
              <a:rPr lang="en-US" sz="2400" dirty="0">
                <a:solidFill>
                  <a:srgbClr val="FFFF00"/>
                </a:solidFill>
              </a:rPr>
              <a:t>)</a:t>
            </a:r>
          </a:p>
          <a:p>
            <a:pPr lvl="1" indent="0">
              <a:lnSpc>
                <a:spcPct val="110000"/>
              </a:lnSpc>
              <a:spcBef>
                <a:spcPts val="0"/>
              </a:spcBef>
              <a:buNone/>
            </a:pPr>
            <a:endParaRPr lang="en-US" sz="2400" dirty="0">
              <a:solidFill>
                <a:srgbClr val="FFFF00"/>
              </a:solidFill>
            </a:endParaRPr>
          </a:p>
          <a:p>
            <a:pPr lvl="1" indent="0">
              <a:lnSpc>
                <a:spcPct val="110000"/>
              </a:lnSpc>
              <a:spcBef>
                <a:spcPts val="0"/>
              </a:spcBef>
              <a:buNone/>
            </a:pPr>
            <a:r>
              <a:rPr lang="en-US" sz="2400" i="1" dirty="0">
                <a:solidFill>
                  <a:srgbClr val="FFFF00"/>
                </a:solidFill>
              </a:rPr>
              <a:t>Why does (1) seem more obviously nonsensical than (2)?</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12</a:t>
            </a:fld>
            <a:endParaRPr lang="en-US" dirty="0"/>
          </a:p>
        </p:txBody>
      </p:sp>
    </p:spTree>
    <p:extLst>
      <p:ext uri="{BB962C8B-B14F-4D97-AF65-F5344CB8AC3E}">
        <p14:creationId xmlns:p14="http://schemas.microsoft.com/office/powerpoint/2010/main" val="242860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Associative Richness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1357200" lvl="1" indent="-457200">
              <a:lnSpc>
                <a:spcPct val="110000"/>
              </a:lnSpc>
              <a:spcBef>
                <a:spcPts val="0"/>
              </a:spcBef>
              <a:buFont typeface="+mj-lt"/>
              <a:buAutoNum type="arabicPeriod"/>
            </a:pPr>
            <a:r>
              <a:rPr lang="en-US" sz="2400" dirty="0">
                <a:solidFill>
                  <a:srgbClr val="FFFF00">
                    <a:alpha val="55000"/>
                  </a:srgbClr>
                </a:solidFill>
              </a:rPr>
              <a:t>“Colorless green ideas sleep furiously” (Chomsky)</a:t>
            </a:r>
          </a:p>
          <a:p>
            <a:pPr marL="1357200" lvl="1" indent="-457200">
              <a:lnSpc>
                <a:spcPct val="110000"/>
              </a:lnSpc>
              <a:spcBef>
                <a:spcPts val="0"/>
              </a:spcBef>
              <a:buFont typeface="+mj-lt"/>
              <a:buAutoNum type="arabicPeriod"/>
            </a:pPr>
            <a:r>
              <a:rPr lang="en-US" sz="2400" dirty="0">
                <a:solidFill>
                  <a:srgbClr val="FFFF00">
                    <a:alpha val="55000"/>
                  </a:srgbClr>
                </a:solidFill>
              </a:rPr>
              <a:t>“there can be a powerful life force in the cellular network to allow one to open up to different dimensional blends.” (</a:t>
            </a:r>
            <a:r>
              <a:rPr lang="en-US" sz="2400" dirty="0" err="1">
                <a:solidFill>
                  <a:srgbClr val="FFFF00">
                    <a:alpha val="55000"/>
                  </a:srgbClr>
                </a:solidFill>
              </a:rPr>
              <a:t>Twinray</a:t>
            </a:r>
            <a:r>
              <a:rPr lang="en-US" sz="2400" dirty="0">
                <a:solidFill>
                  <a:srgbClr val="FFFF00">
                    <a:alpha val="55000"/>
                  </a:srgbClr>
                </a:solidFill>
              </a:rPr>
              <a:t>)</a:t>
            </a:r>
          </a:p>
          <a:p>
            <a:pPr lvl="2" indent="0">
              <a:lnSpc>
                <a:spcPct val="110000"/>
              </a:lnSpc>
              <a:spcBef>
                <a:spcPts val="0"/>
              </a:spcBef>
              <a:buNone/>
            </a:pPr>
            <a:endParaRPr lang="en-US" sz="2400" dirty="0">
              <a:solidFill>
                <a:srgbClr val="FFFF00">
                  <a:alpha val="55000"/>
                </a:srgbClr>
              </a:solidFill>
            </a:endParaRPr>
          </a:p>
          <a:p>
            <a:pPr lvl="2" indent="0">
              <a:lnSpc>
                <a:spcPct val="110000"/>
              </a:lnSpc>
              <a:spcBef>
                <a:spcPts val="0"/>
              </a:spcBef>
              <a:buNone/>
            </a:pPr>
            <a:r>
              <a:rPr lang="en-US" sz="2400" b="1" dirty="0">
                <a:solidFill>
                  <a:srgbClr val="FFFF00">
                    <a:alpha val="55000"/>
                  </a:srgbClr>
                </a:solidFill>
              </a:rPr>
              <a:t>A proposal</a:t>
            </a:r>
            <a:r>
              <a:rPr lang="en-US" sz="2400" dirty="0">
                <a:solidFill>
                  <a:srgbClr val="FFFF00">
                    <a:alpha val="55000"/>
                  </a:srgbClr>
                </a:solidFill>
              </a:rPr>
              <a:t>: </a:t>
            </a:r>
          </a:p>
          <a:p>
            <a:pPr marL="1692900" lvl="2" indent="-342900">
              <a:lnSpc>
                <a:spcPct val="110000"/>
              </a:lnSpc>
              <a:spcBef>
                <a:spcPts val="0"/>
              </a:spcBef>
            </a:pPr>
            <a:r>
              <a:rPr lang="en-US" sz="2400" dirty="0">
                <a:solidFill>
                  <a:srgbClr val="FFFF00">
                    <a:alpha val="55000"/>
                  </a:srgbClr>
                </a:solidFill>
              </a:rPr>
              <a:t>Both (1) and (2) are nonsense qua </a:t>
            </a:r>
            <a:r>
              <a:rPr lang="en-US" sz="2400" i="1" dirty="0">
                <a:solidFill>
                  <a:srgbClr val="FFFF00">
                    <a:alpha val="55000"/>
                  </a:srgbClr>
                </a:solidFill>
              </a:rPr>
              <a:t>propositionally/inferentially impoverished</a:t>
            </a:r>
          </a:p>
          <a:p>
            <a:pPr marL="1692900" lvl="2" indent="-342900">
              <a:lnSpc>
                <a:spcPct val="110000"/>
              </a:lnSpc>
              <a:spcBef>
                <a:spcPts val="0"/>
              </a:spcBef>
            </a:pPr>
            <a:r>
              <a:rPr lang="en-US" sz="2400" dirty="0">
                <a:solidFill>
                  <a:srgbClr val="FFFF00">
                    <a:alpha val="55000"/>
                  </a:srgbClr>
                </a:solidFill>
              </a:rPr>
              <a:t>Only (2) is </a:t>
            </a:r>
            <a:r>
              <a:rPr lang="en-US" sz="2400" i="1" dirty="0">
                <a:solidFill>
                  <a:srgbClr val="FFFF00">
                    <a:alpha val="55000"/>
                  </a:srgbClr>
                </a:solidFill>
              </a:rPr>
              <a:t>seductive </a:t>
            </a:r>
            <a:r>
              <a:rPr lang="en-US" sz="2400" dirty="0">
                <a:solidFill>
                  <a:srgbClr val="FFFF00">
                    <a:alpha val="55000"/>
                  </a:srgbClr>
                </a:solidFill>
              </a:rPr>
              <a:t>nonsense qua </a:t>
            </a:r>
            <a:r>
              <a:rPr lang="en-US" sz="2400" i="1" dirty="0">
                <a:solidFill>
                  <a:srgbClr val="FFFF00">
                    <a:alpha val="55000"/>
                  </a:srgbClr>
                </a:solidFill>
              </a:rPr>
              <a:t>associatively rich</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13</a:t>
            </a:fld>
            <a:endParaRPr lang="en-US" dirty="0"/>
          </a:p>
        </p:txBody>
      </p:sp>
    </p:spTree>
    <p:extLst>
      <p:ext uri="{BB962C8B-B14F-4D97-AF65-F5344CB8AC3E}">
        <p14:creationId xmlns:p14="http://schemas.microsoft.com/office/powerpoint/2010/main" val="141649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2883407"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6609030" y="1673949"/>
            <a:ext cx="5269512" cy="4479019"/>
          </a:xfrm>
          <a:ln>
            <a:solidFill>
              <a:srgbClr val="FF0000"/>
            </a:solidFill>
          </a:ln>
        </p:spPr>
        <p:txBody>
          <a:bodyPr>
            <a:normAutofit fontScale="92500" lnSpcReduction="20000"/>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14</a:t>
            </a:fld>
            <a:endParaRPr lang="en-US" dirty="0"/>
          </a:p>
        </p:txBody>
      </p:sp>
      <p:sp>
        <p:nvSpPr>
          <p:cNvPr id="4" name="Arrow: Right 3">
            <a:extLst>
              <a:ext uri="{FF2B5EF4-FFF2-40B4-BE49-F238E27FC236}">
                <a16:creationId xmlns:a16="http://schemas.microsoft.com/office/drawing/2014/main" id="{203FF1FB-6050-433B-97B3-12C33E7DDBBB}"/>
              </a:ext>
            </a:extLst>
          </p:cNvPr>
          <p:cNvSpPr/>
          <p:nvPr/>
        </p:nvSpPr>
        <p:spPr>
          <a:xfrm>
            <a:off x="6010176" y="2328197"/>
            <a:ext cx="493293" cy="771807"/>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171488-A685-48D3-A14C-27FA8B334930}"/>
              </a:ext>
            </a:extLst>
          </p:cNvPr>
          <p:cNvSpPr txBox="1"/>
          <p:nvPr/>
        </p:nvSpPr>
        <p:spPr>
          <a:xfrm>
            <a:off x="3015832" y="2328197"/>
            <a:ext cx="3122854" cy="3693319"/>
          </a:xfrm>
          <a:prstGeom prst="rect">
            <a:avLst/>
          </a:prstGeom>
          <a:noFill/>
        </p:spPr>
        <p:txBody>
          <a:bodyPr wrap="square" rtlCol="0">
            <a:spAutoFit/>
          </a:bodyPr>
          <a:lstStyle/>
          <a:p>
            <a:r>
              <a:rPr lang="en-US" dirty="0">
                <a:solidFill>
                  <a:srgbClr val="FFFF00"/>
                </a:solidFill>
              </a:rPr>
              <a:t>The passage contains ‘domain-proximal concept clusters’</a:t>
            </a:r>
          </a:p>
          <a:p>
            <a:endParaRPr lang="en-US" dirty="0">
              <a:solidFill>
                <a:srgbClr val="FFFF00"/>
              </a:solidFill>
            </a:endParaRPr>
          </a:p>
          <a:p>
            <a:r>
              <a:rPr lang="en-US" b="1" dirty="0">
                <a:solidFill>
                  <a:srgbClr val="FFFF00"/>
                </a:solidFill>
              </a:rPr>
              <a:t>My hypothesis</a:t>
            </a:r>
            <a:r>
              <a:rPr lang="en-US" dirty="0">
                <a:solidFill>
                  <a:srgbClr val="FFFF00"/>
                </a:solidFill>
              </a:rPr>
              <a:t>: encountering domain-proximal concept-clusters triggers a cognitive heuristic: something like </a:t>
            </a:r>
          </a:p>
          <a:p>
            <a:r>
              <a:rPr lang="en-US" i="1" dirty="0">
                <a:solidFill>
                  <a:srgbClr val="FFFF00"/>
                </a:solidFill>
              </a:rPr>
              <a:t>“expect propositional / inferential structure in this passage!”</a:t>
            </a:r>
            <a:endParaRPr lang="en-US"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399045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CA" i="0" dirty="0"/>
              <a:t>Enriched Definition: </a:t>
            </a:r>
            <a:br>
              <a:rPr lang="en-CA" i="0" dirty="0"/>
            </a:br>
            <a:r>
              <a:rPr lang="en-CA" i="0" dirty="0"/>
              <a:t>Obscurantist Epistemic Manipulation</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816562"/>
            <a:ext cx="11565086" cy="4479019"/>
          </a:xfrm>
        </p:spPr>
        <p:txBody>
          <a:bodyPr>
            <a:normAutofit/>
          </a:bodyPr>
          <a:lstStyle/>
          <a:p>
            <a:pPr>
              <a:lnSpc>
                <a:spcPct val="110000"/>
              </a:lnSpc>
              <a:spcBef>
                <a:spcPts val="0"/>
              </a:spcBef>
            </a:pPr>
            <a:endParaRPr lang="en-US" b="1" dirty="0">
              <a:solidFill>
                <a:srgbClr val="FFFF00"/>
              </a:solidFill>
            </a:endParaRPr>
          </a:p>
          <a:p>
            <a:pPr>
              <a:lnSpc>
                <a:spcPct val="110000"/>
              </a:lnSpc>
              <a:spcBef>
                <a:spcPts val="0"/>
              </a:spcBef>
            </a:pPr>
            <a:endParaRPr lang="en-US" b="1" dirty="0">
              <a:solidFill>
                <a:srgbClr val="FFFF00"/>
              </a:solidFill>
            </a:endParaRPr>
          </a:p>
          <a:p>
            <a:pPr>
              <a:lnSpc>
                <a:spcPct val="110000"/>
              </a:lnSpc>
              <a:spcBef>
                <a:spcPts val="0"/>
              </a:spcBef>
            </a:pPr>
            <a:r>
              <a:rPr lang="en-US" b="1" dirty="0">
                <a:solidFill>
                  <a:srgbClr val="FFFF00"/>
                </a:solidFill>
              </a:rPr>
              <a:t>Obscurantist epistemic manipulation </a:t>
            </a:r>
            <a:r>
              <a:rPr lang="en-US" dirty="0">
                <a:solidFill>
                  <a:srgbClr val="FFFF00"/>
                </a:solidFill>
              </a:rPr>
              <a:t>happens when: </a:t>
            </a:r>
          </a:p>
          <a:p>
            <a:pPr>
              <a:lnSpc>
                <a:spcPct val="110000"/>
              </a:lnSpc>
              <a:spcBef>
                <a:spcPts val="0"/>
              </a:spcBef>
            </a:pPr>
            <a:endParaRPr lang="en-US" dirty="0">
              <a:solidFill>
                <a:srgbClr val="FFFF00"/>
              </a:solidFill>
            </a:endParaRPr>
          </a:p>
          <a:p>
            <a:pPr lvl="1">
              <a:lnSpc>
                <a:spcPct val="110000"/>
              </a:lnSpc>
              <a:spcBef>
                <a:spcPts val="0"/>
              </a:spcBef>
            </a:pPr>
            <a:r>
              <a:rPr lang="en-US" sz="2400" dirty="0">
                <a:solidFill>
                  <a:srgbClr val="FFFF00"/>
                </a:solidFill>
              </a:rPr>
              <a:t>a manipulator uses (1) associatively rich yet inferentially/propositionally impoverished speech /text to (2) draw initial hermeneutical engagement from interpreters, with an aim to (3) subsequently inducing hermeneutical exasperation and (4) higher epistemic regard for the manipulator</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15</a:t>
            </a:fld>
            <a:endParaRPr lang="en-US" dirty="0"/>
          </a:p>
        </p:txBody>
      </p:sp>
    </p:spTree>
    <p:extLst>
      <p:ext uri="{BB962C8B-B14F-4D97-AF65-F5344CB8AC3E}">
        <p14:creationId xmlns:p14="http://schemas.microsoft.com/office/powerpoint/2010/main" val="245671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512856" cy="4479019"/>
          </a:xfrm>
        </p:spPr>
        <p:txBody>
          <a:bodyPr>
            <a:normAutofit lnSpcReduction="10000"/>
          </a:bodyPr>
          <a:lstStyle/>
          <a:p>
            <a:pPr>
              <a:lnSpc>
                <a:spcPct val="110000"/>
              </a:lnSpc>
              <a:spcBef>
                <a:spcPts val="0"/>
              </a:spcBef>
            </a:pPr>
            <a:r>
              <a:rPr lang="en-US" dirty="0">
                <a:solidFill>
                  <a:srgbClr val="FFFF00"/>
                </a:solidFill>
              </a:rPr>
              <a:t>We sometimes rely on </a:t>
            </a:r>
            <a:r>
              <a:rPr lang="en-US" b="1" dirty="0">
                <a:solidFill>
                  <a:srgbClr val="FFFF00"/>
                </a:solidFill>
              </a:rPr>
              <a:t>clarity heuristics </a:t>
            </a:r>
            <a:r>
              <a:rPr lang="en-US" dirty="0">
                <a:solidFill>
                  <a:srgbClr val="FFFF00"/>
                </a:solidFill>
              </a:rPr>
              <a:t>to settle our beliefs / cognitive styles, </a:t>
            </a:r>
            <a:r>
              <a:rPr lang="en-US" dirty="0" err="1">
                <a:solidFill>
                  <a:srgbClr val="FFFF00"/>
                </a:solidFill>
              </a:rPr>
              <a:t>e.g</a:t>
            </a:r>
            <a:r>
              <a:rPr lang="en-US" dirty="0">
                <a:solidFill>
                  <a:srgbClr val="FFFF00"/>
                </a:solidFill>
              </a:rPr>
              <a:t>:</a:t>
            </a:r>
          </a:p>
          <a:p>
            <a:pPr>
              <a:lnSpc>
                <a:spcPct val="110000"/>
              </a:lnSpc>
              <a:spcBef>
                <a:spcPts val="0"/>
              </a:spcBef>
            </a:pPr>
            <a:endParaRPr lang="en-US" dirty="0">
              <a:solidFill>
                <a:srgbClr val="FFFF00"/>
              </a:solidFill>
            </a:endParaRPr>
          </a:p>
          <a:p>
            <a:pPr marL="1242900" lvl="1" indent="-342900">
              <a:lnSpc>
                <a:spcPct val="110000"/>
              </a:lnSpc>
              <a:spcBef>
                <a:spcPts val="0"/>
              </a:spcBef>
              <a:buFont typeface="Arial" panose="020B0604020202020204" pitchFamily="34" charset="0"/>
              <a:buChar char="•"/>
            </a:pPr>
            <a:r>
              <a:rPr lang="en-US" sz="2400" dirty="0">
                <a:solidFill>
                  <a:srgbClr val="FFFF00"/>
                </a:solidFill>
              </a:rPr>
              <a:t>Eureka moments are often treated as reasons to stop inquiring about something</a:t>
            </a:r>
          </a:p>
          <a:p>
            <a:pPr marL="1242900" lvl="1" indent="-342900">
              <a:lnSpc>
                <a:spcPct val="110000"/>
              </a:lnSpc>
              <a:spcBef>
                <a:spcPts val="0"/>
              </a:spcBef>
              <a:buFont typeface="Arial" panose="020B0604020202020204" pitchFamily="34" charset="0"/>
              <a:buChar char="•"/>
            </a:pPr>
            <a:r>
              <a:rPr lang="en-US" sz="2400" dirty="0">
                <a:solidFill>
                  <a:srgbClr val="FFFF00"/>
                </a:solidFill>
              </a:rPr>
              <a:t>Beliefs that are easily and consistently usable to explain things can often be treated as a reason to persist in those beliefs</a:t>
            </a:r>
          </a:p>
          <a:p>
            <a:pPr marL="344844" indent="-342900">
              <a:lnSpc>
                <a:spcPct val="110000"/>
              </a:lnSpc>
              <a:spcBef>
                <a:spcPts val="0"/>
              </a:spcBef>
              <a:buFont typeface="Arial" panose="020B0604020202020204" pitchFamily="34" charset="0"/>
              <a:buChar char="•"/>
            </a:pPr>
            <a:endParaRPr lang="en-US" dirty="0">
              <a:solidFill>
                <a:srgbClr val="FFFF00"/>
              </a:solidFill>
            </a:endParaRPr>
          </a:p>
          <a:p>
            <a:pPr>
              <a:lnSpc>
                <a:spcPct val="110000"/>
              </a:lnSpc>
              <a:spcBef>
                <a:spcPts val="0"/>
              </a:spcBef>
            </a:pPr>
            <a:r>
              <a:rPr lang="en-US" dirty="0">
                <a:solidFill>
                  <a:srgbClr val="FFFF00"/>
                </a:solidFill>
              </a:rPr>
              <a:t>These heuristics are rational but exploitable!</a:t>
            </a:r>
          </a:p>
          <a:p>
            <a:pPr>
              <a:lnSpc>
                <a:spcPct val="110000"/>
              </a:lnSpc>
              <a:spcBef>
                <a:spcPts val="0"/>
              </a:spcBef>
            </a:pPr>
            <a:endParaRPr lang="en-US"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16</a:t>
            </a:fld>
            <a:endParaRPr lang="en-US" dirty="0"/>
          </a:p>
        </p:txBody>
      </p:sp>
      <p:pic>
        <p:nvPicPr>
          <p:cNvPr id="4098" name="Picture 2" descr="C. Thi Nguyen from Utah Valley to University of Utah - Daily Nous">
            <a:extLst>
              <a:ext uri="{FF2B5EF4-FFF2-40B4-BE49-F238E27FC236}">
                <a16:creationId xmlns:a16="http://schemas.microsoft.com/office/drawing/2014/main" id="{3B64743A-DD7B-48DC-AEDB-E38E1B3A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313" y="1673949"/>
            <a:ext cx="4924718"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a:bodyPr>
          <a:lstStyle/>
          <a:p>
            <a:pPr>
              <a:lnSpc>
                <a:spcPct val="110000"/>
              </a:lnSpc>
              <a:spcBef>
                <a:spcPts val="0"/>
              </a:spcBef>
            </a:pPr>
            <a:r>
              <a:rPr lang="en-US" dirty="0">
                <a:solidFill>
                  <a:srgbClr val="FFFF00">
                    <a:alpha val="55000"/>
                  </a:srgbClr>
                </a:solidFill>
              </a:rPr>
              <a:t>An epistemic manipulator can provide exceedingly clear / easily applied explanations to convince you of certain beliefs, </a:t>
            </a:r>
            <a:r>
              <a:rPr lang="en-US" dirty="0" err="1">
                <a:solidFill>
                  <a:srgbClr val="FFFF00">
                    <a:alpha val="55000"/>
                  </a:srgbClr>
                </a:solidFill>
              </a:rPr>
              <a:t>e.g</a:t>
            </a:r>
            <a:r>
              <a:rPr lang="en-US" dirty="0">
                <a:solidFill>
                  <a:srgbClr val="FFFF00">
                    <a:alpha val="55000"/>
                  </a:srgbClr>
                </a:solidFill>
              </a:rPr>
              <a:t>: </a:t>
            </a:r>
          </a:p>
          <a:p>
            <a:pPr>
              <a:lnSpc>
                <a:spcPct val="110000"/>
              </a:lnSpc>
              <a:spcBef>
                <a:spcPts val="0"/>
              </a:spcBef>
            </a:pPr>
            <a:endParaRPr lang="en-US" dirty="0">
              <a:solidFill>
                <a:srgbClr val="FFFF00">
                  <a:alpha val="55000"/>
                </a:srgbClr>
              </a:solidFill>
            </a:endParaRPr>
          </a:p>
          <a:p>
            <a:pPr algn="ctr">
              <a:lnSpc>
                <a:spcPct val="110000"/>
              </a:lnSpc>
              <a:spcBef>
                <a:spcPts val="0"/>
              </a:spcBef>
            </a:pPr>
            <a:r>
              <a:rPr lang="en-US" dirty="0">
                <a:solidFill>
                  <a:srgbClr val="FFFF00">
                    <a:alpha val="55000"/>
                  </a:srgbClr>
                </a:solidFill>
              </a:rPr>
              <a:t>“a globalist cabal is controlling world-historical events!”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17</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6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a:bodyPr>
          <a:lstStyle/>
          <a:p>
            <a:pPr>
              <a:lnSpc>
                <a:spcPct val="110000"/>
              </a:lnSpc>
              <a:spcBef>
                <a:spcPts val="0"/>
              </a:spcBef>
            </a:pPr>
            <a:r>
              <a:rPr lang="en-US" b="1" dirty="0">
                <a:solidFill>
                  <a:srgbClr val="FFFF00">
                    <a:alpha val="55000"/>
                  </a:srgbClr>
                </a:solidFill>
              </a:rPr>
              <a:t>A problem for the seductive-clarity-manipulator</a:t>
            </a:r>
            <a:r>
              <a:rPr lang="en-US" dirty="0">
                <a:solidFill>
                  <a:srgbClr val="FFFF00">
                    <a:alpha val="55000"/>
                  </a:srgbClr>
                </a:solidFill>
              </a:rPr>
              <a:t>: seducing somebody into believing something that figures easily and widely in explanations will increase their sense of epistemic self-sufficiency</a:t>
            </a:r>
          </a:p>
          <a:p>
            <a:pPr>
              <a:lnSpc>
                <a:spcPct val="110000"/>
              </a:lnSpc>
              <a:spcBef>
                <a:spcPts val="0"/>
              </a:spcBef>
            </a:pPr>
            <a:endParaRPr lang="en-US" dirty="0">
              <a:solidFill>
                <a:srgbClr val="FFFF00">
                  <a:alpha val="55000"/>
                </a:srgbClr>
              </a:solidFill>
            </a:endParaRPr>
          </a:p>
          <a:p>
            <a:pPr>
              <a:lnSpc>
                <a:spcPct val="110000"/>
              </a:lnSpc>
              <a:spcBef>
                <a:spcPts val="0"/>
              </a:spcBef>
            </a:pPr>
            <a:r>
              <a:rPr lang="en-US" dirty="0">
                <a:solidFill>
                  <a:srgbClr val="FFFF00">
                    <a:alpha val="55000"/>
                  </a:srgbClr>
                </a:solidFill>
              </a:rPr>
              <a:t>Obscurantism can be used to police the boundaries of a victim’s epistemic activity</a:t>
            </a:r>
          </a:p>
          <a:p>
            <a:pPr>
              <a:lnSpc>
                <a:spcPct val="110000"/>
              </a:lnSpc>
              <a:spcBef>
                <a:spcPts val="0"/>
              </a:spcBef>
            </a:pPr>
            <a:endParaRPr lang="en-US" dirty="0">
              <a:solidFill>
                <a:srgbClr val="FFFF00">
                  <a:alpha val="55000"/>
                </a:srgbClr>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18</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11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2037249" y="1673949"/>
            <a:ext cx="8117502" cy="4479019"/>
          </a:xfrm>
        </p:spPr>
        <p:txBody>
          <a:bodyPr>
            <a:normAutofit fontScale="92500" lnSpcReduction="10000"/>
          </a:bodyPr>
          <a:lstStyle/>
          <a:p>
            <a:pPr>
              <a:lnSpc>
                <a:spcPct val="110000"/>
              </a:lnSpc>
              <a:spcBef>
                <a:spcPts val="0"/>
              </a:spcBef>
            </a:pPr>
            <a:r>
              <a:rPr lang="en-US" dirty="0">
                <a:solidFill>
                  <a:srgbClr val="FFFF00"/>
                </a:solidFill>
              </a:rPr>
              <a:t>Seductive clarity as</a:t>
            </a:r>
            <a:r>
              <a:rPr lang="en-US" b="1" dirty="0">
                <a:solidFill>
                  <a:srgbClr val="FFFF00"/>
                </a:solidFill>
              </a:rPr>
              <a:t> epistemic luring</a:t>
            </a:r>
            <a:r>
              <a:rPr lang="en-US" dirty="0">
                <a:solidFill>
                  <a:srgbClr val="FFFF00"/>
                </a:solidFill>
              </a:rPr>
              <a:t>: enticing you into a  belief-system</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Obscurantism</a:t>
            </a:r>
            <a:r>
              <a:rPr lang="en-US" b="1" dirty="0">
                <a:solidFill>
                  <a:srgbClr val="FFFF00"/>
                </a:solidFill>
              </a:rPr>
              <a:t> </a:t>
            </a:r>
            <a:r>
              <a:rPr lang="en-US" dirty="0">
                <a:solidFill>
                  <a:srgbClr val="FFFF00"/>
                </a:solidFill>
              </a:rPr>
              <a:t>as</a:t>
            </a:r>
            <a:r>
              <a:rPr lang="en-US" b="1" dirty="0">
                <a:solidFill>
                  <a:srgbClr val="FFFF00"/>
                </a:solidFill>
              </a:rPr>
              <a:t> epistemic boundary-policing</a:t>
            </a:r>
            <a:r>
              <a:rPr lang="en-US" dirty="0">
                <a:solidFill>
                  <a:srgbClr val="FFFF00"/>
                </a:solidFill>
              </a:rPr>
              <a:t>: obscuring your understanding at the margins of the belief-system</a:t>
            </a:r>
          </a:p>
          <a:p>
            <a:pPr>
              <a:lnSpc>
                <a:spcPct val="110000"/>
              </a:lnSpc>
              <a:spcBef>
                <a:spcPts val="0"/>
              </a:spcBef>
            </a:pPr>
            <a:endParaRPr lang="en-US" dirty="0">
              <a:solidFill>
                <a:srgbClr val="FFFF00"/>
              </a:solidFill>
            </a:endParaRPr>
          </a:p>
          <a:p>
            <a:pPr marL="451944" lvl="1" indent="0">
              <a:lnSpc>
                <a:spcPct val="110000"/>
              </a:lnSpc>
              <a:spcBef>
                <a:spcPts val="0"/>
              </a:spcBef>
              <a:buNone/>
            </a:pPr>
            <a:r>
              <a:rPr lang="en-US" sz="2200" dirty="0">
                <a:solidFill>
                  <a:srgbClr val="FFFF00"/>
                </a:solidFill>
              </a:rPr>
              <a:t>Application: cults?</a:t>
            </a:r>
          </a:p>
          <a:p>
            <a:pPr lvl="1">
              <a:lnSpc>
                <a:spcPct val="110000"/>
              </a:lnSpc>
              <a:spcBef>
                <a:spcPts val="0"/>
              </a:spcBef>
            </a:pPr>
            <a:endParaRPr lang="en-US" sz="1900" i="1" dirty="0">
              <a:solidFill>
                <a:srgbClr val="FFFF00"/>
              </a:solidFill>
            </a:endParaRPr>
          </a:p>
          <a:p>
            <a:pPr marL="1357200" lvl="1" indent="-457200">
              <a:lnSpc>
                <a:spcPct val="110000"/>
              </a:lnSpc>
              <a:spcBef>
                <a:spcPts val="0"/>
              </a:spcBef>
              <a:buFont typeface="+mj-lt"/>
              <a:buAutoNum type="arabicPeriod"/>
            </a:pPr>
            <a:r>
              <a:rPr lang="en-US" sz="2200" i="1" dirty="0">
                <a:solidFill>
                  <a:srgbClr val="FFFF00"/>
                </a:solidFill>
              </a:rPr>
              <a:t>The cult leader manipulates cult members into having beliefs that have a ‘eureka!’-feel</a:t>
            </a:r>
          </a:p>
          <a:p>
            <a:pPr marL="1357200" lvl="1" indent="-457200">
              <a:lnSpc>
                <a:spcPct val="110000"/>
              </a:lnSpc>
              <a:spcBef>
                <a:spcPts val="0"/>
              </a:spcBef>
              <a:buFont typeface="+mj-lt"/>
              <a:buAutoNum type="arabicPeriod"/>
            </a:pPr>
            <a:r>
              <a:rPr lang="en-US" sz="2200" i="1" dirty="0">
                <a:solidFill>
                  <a:srgbClr val="FFFF00"/>
                </a:solidFill>
              </a:rPr>
              <a:t>The cult leader can use obscurantism when they are challenged by cult members, to make sure that their status as the leader is maintained</a:t>
            </a:r>
            <a:endParaRPr lang="en-US" sz="1900" i="1" dirty="0">
              <a:solidFill>
                <a:srgbClr val="FFFF00"/>
              </a:solidFill>
            </a:endParaRPr>
          </a:p>
          <a:p>
            <a:pPr>
              <a:lnSpc>
                <a:spcPct val="110000"/>
              </a:lnSpc>
              <a:spcBef>
                <a:spcPts val="0"/>
              </a:spcBef>
            </a:pPr>
            <a:endParaRPr lang="en-US"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23/11/2024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19</a:t>
            </a:fld>
            <a:endParaRPr lang="en-US" dirty="0"/>
          </a:p>
        </p:txBody>
      </p:sp>
    </p:spTree>
    <p:extLst>
      <p:ext uri="{BB962C8B-B14F-4D97-AF65-F5344CB8AC3E}">
        <p14:creationId xmlns:p14="http://schemas.microsoft.com/office/powerpoint/2010/main" val="81286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C233D55B-4DFD-49DA-BA62-72F3E2D07DFB}"/>
              </a:ext>
            </a:extLst>
          </p:cNvPr>
          <p:cNvSpPr>
            <a:spLocks noGrp="1"/>
          </p:cNvSpPr>
          <p:nvPr>
            <p:ph type="title"/>
          </p:nvPr>
        </p:nvSpPr>
        <p:spPr>
          <a:xfrm>
            <a:off x="440969" y="457261"/>
            <a:ext cx="11316056" cy="1001712"/>
          </a:xfrm>
        </p:spPr>
        <p:txBody>
          <a:bodyPr/>
          <a:lstStyle/>
          <a:p>
            <a:pPr algn="ctr"/>
            <a:r>
              <a:rPr lang="en-US" dirty="0"/>
              <a:t>Thank you!</a:t>
            </a:r>
          </a:p>
        </p:txBody>
      </p:sp>
      <p:sp>
        <p:nvSpPr>
          <p:cNvPr id="3" name="Text Placeholder 2">
            <a:extLst>
              <a:ext uri="{FF2B5EF4-FFF2-40B4-BE49-F238E27FC236}">
                <a16:creationId xmlns:a16="http://schemas.microsoft.com/office/drawing/2014/main" id="{22FA598F-5A54-440C-B392-A3CA49276522}"/>
              </a:ext>
            </a:extLst>
          </p:cNvPr>
          <p:cNvSpPr>
            <a:spLocks noGrp="1"/>
          </p:cNvSpPr>
          <p:nvPr>
            <p:ph type="body" sz="quarter" idx="11"/>
          </p:nvPr>
        </p:nvSpPr>
        <p:spPr>
          <a:xfrm>
            <a:off x="440969" y="1665165"/>
            <a:ext cx="11300287" cy="1157933"/>
          </a:xfrm>
        </p:spPr>
        <p:txBody>
          <a:bodyPr>
            <a:normAutofit/>
          </a:bodyPr>
          <a:lstStyle/>
          <a:p>
            <a:pPr algn="ctr"/>
            <a:r>
              <a:rPr lang="en-US" sz="2600" b="1" dirty="0">
                <a:solidFill>
                  <a:srgbClr val="FFC000">
                    <a:alpha val="55000"/>
                  </a:srgbClr>
                </a:solidFill>
              </a:rPr>
              <a:t>bwinokur@um.edu.mo </a:t>
            </a:r>
            <a:r>
              <a:rPr lang="en-US" sz="2600" dirty="0"/>
              <a:t>| </a:t>
            </a:r>
            <a:r>
              <a:rPr lang="en-US" sz="2600" b="1" dirty="0">
                <a:solidFill>
                  <a:srgbClr val="FF0000">
                    <a:alpha val="55000"/>
                  </a:srgbClr>
                </a:solidFill>
              </a:rPr>
              <a:t>benwinokur.com</a:t>
            </a:r>
          </a:p>
          <a:p>
            <a:pPr algn="ctr"/>
            <a:r>
              <a:rPr lang="en-US" i="1" dirty="0">
                <a:solidFill>
                  <a:srgbClr val="FFFF00">
                    <a:alpha val="55000"/>
                  </a:srgbClr>
                </a:solidFill>
              </a:rPr>
              <a:t>Feel free to contact me for a draft of my paper or a bibliography for this talk</a:t>
            </a:r>
          </a:p>
        </p:txBody>
      </p:sp>
      <p:sp>
        <p:nvSpPr>
          <p:cNvPr id="2" name="Date Placeholder 1">
            <a:extLst>
              <a:ext uri="{FF2B5EF4-FFF2-40B4-BE49-F238E27FC236}">
                <a16:creationId xmlns:a16="http://schemas.microsoft.com/office/drawing/2014/main" id="{88A745C7-E196-458E-B493-7387298C2D17}"/>
              </a:ext>
            </a:extLst>
          </p:cNvPr>
          <p:cNvSpPr>
            <a:spLocks noGrp="1"/>
          </p:cNvSpPr>
          <p:nvPr>
            <p:ph type="dt" sz="half" idx="2"/>
          </p:nvPr>
        </p:nvSpPr>
        <p:spPr>
          <a:xfrm>
            <a:off x="442912" y="6152968"/>
            <a:ext cx="3457576" cy="502920"/>
          </a:xfrm>
        </p:spPr>
        <p:txBody>
          <a:bodyPr/>
          <a:lstStyle/>
          <a:p>
            <a:r>
              <a:rPr lang="en-US" dirty="0"/>
              <a:t>23/11/2024</a:t>
            </a:r>
          </a:p>
        </p:txBody>
      </p:sp>
      <p:sp>
        <p:nvSpPr>
          <p:cNvPr id="4" name="Footer Placeholder 3">
            <a:extLst>
              <a:ext uri="{FF2B5EF4-FFF2-40B4-BE49-F238E27FC236}">
                <a16:creationId xmlns:a16="http://schemas.microsoft.com/office/drawing/2014/main" id="{C14E1DCF-4630-47E2-B658-E4AADB3DA250}"/>
              </a:ext>
            </a:extLst>
          </p:cNvPr>
          <p:cNvSpPr>
            <a:spLocks noGrp="1"/>
          </p:cNvSpPr>
          <p:nvPr>
            <p:ph type="ftr" sz="quarter" idx="3"/>
          </p:nvPr>
        </p:nvSpPr>
        <p:spPr>
          <a:xfrm>
            <a:off x="4370832" y="6153912"/>
            <a:ext cx="5397056" cy="502920"/>
          </a:xfrm>
        </p:spPr>
        <p:txBody>
          <a:bodyPr/>
          <a:lstStyle/>
          <a:p>
            <a:r>
              <a:rPr lang="en-US" dirty="0"/>
              <a:t>Obscurantist Epistemic </a:t>
            </a:r>
            <a:r>
              <a:rPr lang="en-US" dirty="0" err="1"/>
              <a:t>MAnipulation</a:t>
            </a:r>
            <a:endParaRPr lang="en-US" dirty="0"/>
          </a:p>
        </p:txBody>
      </p:sp>
      <p:sp>
        <p:nvSpPr>
          <p:cNvPr id="5" name="Slide Number Placeholder 4">
            <a:extLst>
              <a:ext uri="{FF2B5EF4-FFF2-40B4-BE49-F238E27FC236}">
                <a16:creationId xmlns:a16="http://schemas.microsoft.com/office/drawing/2014/main" id="{E6956C8A-7BD4-4A46-82BA-EAB9CAD4B56A}"/>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20</a:t>
            </a:fld>
            <a:endParaRPr lang="en-US" dirty="0"/>
          </a:p>
        </p:txBody>
      </p:sp>
      <p:pic>
        <p:nvPicPr>
          <p:cNvPr id="15" name="Picture Placeholder 14">
            <a:extLst>
              <a:ext uri="{FF2B5EF4-FFF2-40B4-BE49-F238E27FC236}">
                <a16:creationId xmlns:a16="http://schemas.microsoft.com/office/drawing/2014/main" id="{31B93536-73BF-AE4C-4B12-C520316BE8CF}"/>
              </a:ext>
            </a:extLst>
          </p:cNvPr>
          <p:cNvPicPr>
            <a:picLocks noGrp="1" noChangeAspect="1"/>
          </p:cNvPicPr>
          <p:nvPr>
            <p:ph type="pic" sz="quarter" idx="12"/>
          </p:nvPr>
        </p:nvPicPr>
        <p:blipFill>
          <a:blip r:embed="rId3"/>
          <a:srcRect t="8485" b="8485"/>
          <a:stretch>
            <a:fillRect/>
          </a:stretch>
        </p:blipFill>
        <p:spPr>
          <a:xfrm>
            <a:off x="441325" y="3168713"/>
            <a:ext cx="2698750" cy="2778062"/>
          </a:xfrm>
        </p:spPr>
      </p:pic>
      <p:pic>
        <p:nvPicPr>
          <p:cNvPr id="21" name="Picture Placeholder 20">
            <a:extLst>
              <a:ext uri="{FF2B5EF4-FFF2-40B4-BE49-F238E27FC236}">
                <a16:creationId xmlns:a16="http://schemas.microsoft.com/office/drawing/2014/main" id="{788677C8-38AA-1DB9-2427-2A96044AED22}"/>
              </a:ext>
            </a:extLst>
          </p:cNvPr>
          <p:cNvPicPr>
            <a:picLocks noGrp="1" noChangeAspect="1"/>
          </p:cNvPicPr>
          <p:nvPr>
            <p:ph type="pic" sz="quarter" idx="15"/>
          </p:nvPr>
        </p:nvPicPr>
        <p:blipFill>
          <a:blip r:embed="rId4"/>
          <a:srcRect t="8485" b="8485"/>
          <a:stretch>
            <a:fillRect/>
          </a:stretch>
        </p:blipFill>
        <p:spPr>
          <a:xfrm>
            <a:off x="9058275" y="3168713"/>
            <a:ext cx="2698750" cy="2778062"/>
          </a:xfrm>
        </p:spPr>
      </p:pic>
      <p:pic>
        <p:nvPicPr>
          <p:cNvPr id="32" name="Picture Placeholder 31">
            <a:extLst>
              <a:ext uri="{FF2B5EF4-FFF2-40B4-BE49-F238E27FC236}">
                <a16:creationId xmlns:a16="http://schemas.microsoft.com/office/drawing/2014/main" id="{550EF67E-687C-2B63-F655-0085DE0898F9}"/>
              </a:ext>
            </a:extLst>
          </p:cNvPr>
          <p:cNvPicPr>
            <a:picLocks noGrp="1" noChangeAspect="1"/>
          </p:cNvPicPr>
          <p:nvPr>
            <p:ph type="pic" sz="quarter" idx="14"/>
          </p:nvPr>
        </p:nvPicPr>
        <p:blipFill>
          <a:blip r:embed="rId5"/>
          <a:srcRect t="8338" b="8338"/>
          <a:stretch>
            <a:fillRect/>
          </a:stretch>
        </p:blipFill>
        <p:spPr>
          <a:xfrm>
            <a:off x="6189663" y="3168713"/>
            <a:ext cx="2689225" cy="2778062"/>
          </a:xfrm>
        </p:spPr>
      </p:pic>
      <p:pic>
        <p:nvPicPr>
          <p:cNvPr id="29" name="Picture Placeholder 28">
            <a:extLst>
              <a:ext uri="{FF2B5EF4-FFF2-40B4-BE49-F238E27FC236}">
                <a16:creationId xmlns:a16="http://schemas.microsoft.com/office/drawing/2014/main" id="{412717BB-2936-450A-EBF8-1203260AB3FF}"/>
              </a:ext>
            </a:extLst>
          </p:cNvPr>
          <p:cNvPicPr>
            <a:picLocks noGrp="1" noChangeAspect="1"/>
          </p:cNvPicPr>
          <p:nvPr>
            <p:ph type="pic" sz="quarter" idx="13"/>
          </p:nvPr>
        </p:nvPicPr>
        <p:blipFill>
          <a:blip r:embed="rId6"/>
          <a:srcRect t="8363" b="8363"/>
          <a:stretch>
            <a:fillRect/>
          </a:stretch>
        </p:blipFill>
        <p:spPr>
          <a:xfrm>
            <a:off x="3319463" y="3168713"/>
            <a:ext cx="2690812" cy="2778062"/>
          </a:xfrm>
        </p:spPr>
      </p:pic>
    </p:spTree>
    <p:extLst>
      <p:ext uri="{BB962C8B-B14F-4D97-AF65-F5344CB8AC3E}">
        <p14:creationId xmlns:p14="http://schemas.microsoft.com/office/powerpoint/2010/main" val="3276393302"/>
      </p:ext>
    </p:extLst>
  </p:cSld>
  <p:clrMapOvr>
    <a:masterClrMapping/>
  </p:clrMapOvr>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agona Book"/>
        <a:ea typeface=""/>
        <a:cs typeface=""/>
      </a:majorFont>
      <a:minorFont>
        <a:latin typeface="Univer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2.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Thin line design</Template>
  <TotalTime>3110</TotalTime>
  <Words>1665</Words>
  <Application>Microsoft Office PowerPoint</Application>
  <PresentationFormat>Widescreen</PresentationFormat>
  <Paragraphs>184</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Sagona Book</vt:lpstr>
      <vt:lpstr>Univers</vt:lpstr>
      <vt:lpstr>Wingdings</vt:lpstr>
      <vt:lpstr>ThinLineVTI</vt:lpstr>
      <vt:lpstr>Obscurantist Epistemic Manipulation</vt:lpstr>
      <vt:lpstr>A (Familiar?) Scenario</vt:lpstr>
      <vt:lpstr>Obscurantism as Epistemic Manipulation</vt:lpstr>
      <vt:lpstr>Obscurantist Epistemic Manipulation:  A Definition, and a Mechanism</vt:lpstr>
      <vt:lpstr>Obscurantism: Extant Takes (1)</vt:lpstr>
      <vt:lpstr>Obscurantism: Extant Takes (2)</vt:lpstr>
      <vt:lpstr>Obscurantism: Extant Takes (3)</vt:lpstr>
      <vt:lpstr>One Kind of Obscurantism</vt:lpstr>
      <vt:lpstr>Obscurantist Content:  Jargonifications</vt:lpstr>
      <vt:lpstr>Seductive Nonsense: A Case Study?</vt:lpstr>
      <vt:lpstr>Twinray’s Seductive Nonsense</vt:lpstr>
      <vt:lpstr>Plain versus Seductive Nonsense</vt:lpstr>
      <vt:lpstr>Associative Richness</vt:lpstr>
      <vt:lpstr>Seductive Nonsense: A Case Study?</vt:lpstr>
      <vt:lpstr>Enriched Definition:  Obscurantist Epistemic Manipulation</vt:lpstr>
      <vt:lpstr>Seductive Clarity</vt:lpstr>
      <vt:lpstr>Seductive Clarity</vt:lpstr>
      <vt:lpstr>An Insidious Pincer</vt:lpstr>
      <vt:lpstr>An Insidious Pincer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Benjamin Winokur</dc:creator>
  <cp:lastModifiedBy>Benjamin Winokur</cp:lastModifiedBy>
  <cp:revision>1034</cp:revision>
  <dcterms:created xsi:type="dcterms:W3CDTF">2024-04-15T10:07:42Z</dcterms:created>
  <dcterms:modified xsi:type="dcterms:W3CDTF">2024-11-23T01:47:59Z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