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sldIdLst>
    <p:sldId id="256" r:id="rId5"/>
    <p:sldId id="290" r:id="rId6"/>
    <p:sldId id="291" r:id="rId7"/>
    <p:sldId id="292" r:id="rId8"/>
    <p:sldId id="293" r:id="rId9"/>
    <p:sldId id="303" r:id="rId10"/>
    <p:sldId id="295" r:id="rId11"/>
    <p:sldId id="296" r:id="rId12"/>
    <p:sldId id="297" r:id="rId13"/>
    <p:sldId id="305" r:id="rId14"/>
    <p:sldId id="298" r:id="rId15"/>
    <p:sldId id="310" r:id="rId16"/>
    <p:sldId id="306" r:id="rId17"/>
    <p:sldId id="299" r:id="rId18"/>
    <p:sldId id="313" r:id="rId19"/>
    <p:sldId id="301" r:id="rId20"/>
    <p:sldId id="302" r:id="rId21"/>
    <p:sldId id="314" r:id="rId22"/>
    <p:sldId id="312" r:id="rId23"/>
    <p:sldId id="316" r:id="rId24"/>
    <p:sldId id="318" r:id="rId25"/>
    <p:sldId id="324" r:id="rId26"/>
    <p:sldId id="325" r:id="rId27"/>
    <p:sldId id="326" r:id="rId28"/>
    <p:sldId id="28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48" autoAdjust="0"/>
    <p:restoredTop sz="95214" autoAdjust="0"/>
  </p:normalViewPr>
  <p:slideViewPr>
    <p:cSldViewPr snapToGrid="0">
      <p:cViewPr varScale="1">
        <p:scale>
          <a:sx n="91" d="100"/>
          <a:sy n="91" d="100"/>
        </p:scale>
        <p:origin x="206" y="77"/>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59B595-0E7F-4B01-9AA9-E1B6ED03F7E7}" type="datetimeFigureOut">
              <a:rPr lang="en-US" smtClean="0"/>
              <a:t>11/16/2024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A0C27B-56B0-4373-94C9-A2BB145B1EAB}" type="slidenum">
              <a:rPr lang="en-US" smtClean="0"/>
              <a:t>‹#›</a:t>
            </a:fld>
            <a:endParaRPr lang="en-US" dirty="0"/>
          </a:p>
        </p:txBody>
      </p:sp>
    </p:spTree>
    <p:extLst>
      <p:ext uri="{BB962C8B-B14F-4D97-AF65-F5344CB8AC3E}">
        <p14:creationId xmlns:p14="http://schemas.microsoft.com/office/powerpoint/2010/main" val="1621142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E07AD8-B183-4E25-B2A7-CD3B44393105}" type="slidenum">
              <a:rPr lang="en-US" smtClean="0"/>
              <a:t>25</a:t>
            </a:fld>
            <a:endParaRPr lang="en-US" dirty="0"/>
          </a:p>
        </p:txBody>
      </p:sp>
    </p:spTree>
    <p:extLst>
      <p:ext uri="{BB962C8B-B14F-4D97-AF65-F5344CB8AC3E}">
        <p14:creationId xmlns:p14="http://schemas.microsoft.com/office/powerpoint/2010/main" val="3947043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Title 6">
            <a:extLst>
              <a:ext uri="{FF2B5EF4-FFF2-40B4-BE49-F238E27FC236}">
                <a16:creationId xmlns:a16="http://schemas.microsoft.com/office/drawing/2014/main" id="{28487DA5-DCB7-4474-BDCE-999DB4109260}"/>
              </a:ext>
            </a:extLst>
          </p:cNvPr>
          <p:cNvSpPr>
            <a:spLocks noGrp="1"/>
          </p:cNvSpPr>
          <p:nvPr>
            <p:ph type="ctrTitle"/>
          </p:nvPr>
        </p:nvSpPr>
        <p:spPr>
          <a:xfrm>
            <a:off x="6311900" y="448056"/>
            <a:ext cx="5428996" cy="3401568"/>
          </a:xfrm>
        </p:spPr>
        <p:txBody>
          <a:bodyPr>
            <a:normAutofit/>
          </a:bodyPr>
          <a:lstStyle>
            <a:lvl1pPr>
              <a:defRPr sz="5400"/>
            </a:lvl1pPr>
          </a:lstStyle>
          <a:p>
            <a:r>
              <a:rPr lang="en-US"/>
              <a:t>Click to edit Master title style</a:t>
            </a:r>
            <a:endParaRPr lang="en-US" dirty="0"/>
          </a:p>
        </p:txBody>
      </p:sp>
      <p:sp>
        <p:nvSpPr>
          <p:cNvPr id="14" name="Subtitle 7">
            <a:extLst>
              <a:ext uri="{FF2B5EF4-FFF2-40B4-BE49-F238E27FC236}">
                <a16:creationId xmlns:a16="http://schemas.microsoft.com/office/drawing/2014/main" id="{1DA2E4DD-C8F6-49E6-BFFE-999B25D2FCF9}"/>
              </a:ext>
            </a:extLst>
          </p:cNvPr>
          <p:cNvSpPr>
            <a:spLocks noGrp="1"/>
          </p:cNvSpPr>
          <p:nvPr>
            <p:ph type="subTitle" idx="1"/>
          </p:nvPr>
        </p:nvSpPr>
        <p:spPr>
          <a:xfrm>
            <a:off x="6311900" y="4471416"/>
            <a:ext cx="5428996" cy="1481328"/>
          </a:xfrm>
        </p:spPr>
        <p:txBody>
          <a:bodyPr>
            <a:normAutofit/>
          </a:bodyPr>
          <a:lstStyle>
            <a:lvl1pPr marL="1944" indent="0">
              <a:buNone/>
              <a:defRPr sz="2400"/>
            </a:lvl1pPr>
          </a:lstStyle>
          <a:p>
            <a:r>
              <a:rPr lang="en-US"/>
              <a:t>Click to edit Master subtitle style</a:t>
            </a:r>
            <a:endParaRPr lang="en-US" dirty="0"/>
          </a:p>
        </p:txBody>
      </p:sp>
      <p:cxnSp>
        <p:nvCxnSpPr>
          <p:cNvPr id="16" name="Straight Connector 15">
            <a:extLst>
              <a:ext uri="{FF2B5EF4-FFF2-40B4-BE49-F238E27FC236}">
                <a16:creationId xmlns:a16="http://schemas.microsoft.com/office/drawing/2014/main" id="{13BBFE51-2F86-4B2A-8F7F-78DCD52EB59E}"/>
              </a:ext>
              <a:ext uri="{C183D7F6-B498-43B3-948B-1728B52AA6E4}">
                <adec:decorative xmlns:adec="http://schemas.microsoft.com/office/drawing/2017/decorative" val="1"/>
              </a:ext>
            </a:extLst>
          </p:cNvPr>
          <p:cNvCxnSpPr>
            <a:cxnSpLocks/>
          </p:cNvCxnSpPr>
          <p:nvPr userDrawn="1"/>
        </p:nvCxnSpPr>
        <p:spPr>
          <a:xfrm>
            <a:off x="6318321" y="4122000"/>
            <a:ext cx="5447091"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4">
            <a:extLst>
              <a:ext uri="{FF2B5EF4-FFF2-40B4-BE49-F238E27FC236}">
                <a16:creationId xmlns:a16="http://schemas.microsoft.com/office/drawing/2014/main" id="{B27F6338-E81A-4E7B-8135-E97EE9502CCD}"/>
              </a:ext>
            </a:extLst>
          </p:cNvPr>
          <p:cNvSpPr>
            <a:spLocks noGrp="1"/>
          </p:cNvSpPr>
          <p:nvPr>
            <p:ph type="pic" sz="quarter" idx="10" hasCustomPrompt="1"/>
          </p:nvPr>
        </p:nvSpPr>
        <p:spPr>
          <a:xfrm>
            <a:off x="450850" y="447675"/>
            <a:ext cx="5429250" cy="5545138"/>
          </a:xfrm>
        </p:spPr>
        <p:txBody>
          <a:bodyPr/>
          <a:lstStyle>
            <a:lvl1pPr marL="1944" indent="0" algn="ctr">
              <a:buNone/>
              <a:defRPr/>
            </a:lvl1pPr>
          </a:lstStyle>
          <a:p>
            <a:r>
              <a:rPr lang="en-US" dirty="0"/>
              <a:t>Insert photo here</a:t>
            </a:r>
          </a:p>
        </p:txBody>
      </p:sp>
    </p:spTree>
    <p:extLst>
      <p:ext uri="{BB962C8B-B14F-4D97-AF65-F5344CB8AC3E}">
        <p14:creationId xmlns:p14="http://schemas.microsoft.com/office/powerpoint/2010/main" val="1664390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0307A1A-4AC6-459C-9531-704CF376725C}"/>
              </a:ext>
              <a:ext uri="{C183D7F6-B498-43B3-948B-1728B52AA6E4}">
                <adec:decorative xmlns:adec="http://schemas.microsoft.com/office/drawing/2017/decorative" val="1"/>
              </a:ext>
            </a:extLst>
          </p:cNvPr>
          <p:cNvCxnSpPr/>
          <p:nvPr userDrawn="1"/>
        </p:nvCxnSpPr>
        <p:spPr>
          <a:xfrm>
            <a:off x="75276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4D2BF6B-AD6F-4BC9-B5A6-BC7741CD0374}"/>
              </a:ext>
            </a:extLst>
          </p:cNvPr>
          <p:cNvSpPr>
            <a:spLocks noGrp="1"/>
          </p:cNvSpPr>
          <p:nvPr>
            <p:ph type="title" hasCustomPrompt="1"/>
          </p:nvPr>
        </p:nvSpPr>
        <p:spPr>
          <a:xfrm>
            <a:off x="447675" y="227011"/>
            <a:ext cx="6860946" cy="2954337"/>
          </a:xfrm>
        </p:spPr>
        <p:txBody>
          <a:bodyPr>
            <a:normAutofit/>
          </a:bodyPr>
          <a:lstStyle>
            <a:lvl1pPr>
              <a:spcBef>
                <a:spcPts val="1000"/>
              </a:spcBef>
              <a:defRPr sz="4400">
                <a:solidFill>
                  <a:schemeClr val="tx1"/>
                </a:solidFill>
              </a:defRPr>
            </a:lvl1pPr>
          </a:lstStyle>
          <a:p>
            <a:r>
              <a:rPr lang="en-US" dirty="0"/>
              <a:t>Click to add title</a:t>
            </a:r>
          </a:p>
        </p:txBody>
      </p:sp>
      <p:sp>
        <p:nvSpPr>
          <p:cNvPr id="15" name="Picture Placeholder 11">
            <a:extLst>
              <a:ext uri="{FF2B5EF4-FFF2-40B4-BE49-F238E27FC236}">
                <a16:creationId xmlns:a16="http://schemas.microsoft.com/office/drawing/2014/main" id="{8FB06AF1-CFEB-40E6-A617-E9CA5CF8B66D}"/>
              </a:ext>
            </a:extLst>
          </p:cNvPr>
          <p:cNvSpPr>
            <a:spLocks noGrp="1"/>
          </p:cNvSpPr>
          <p:nvPr>
            <p:ph type="pic" sz="quarter" idx="10" hasCustomPrompt="1"/>
          </p:nvPr>
        </p:nvSpPr>
        <p:spPr>
          <a:xfrm>
            <a:off x="447675" y="3643313"/>
            <a:ext cx="3227388" cy="2771775"/>
          </a:xfrm>
        </p:spPr>
        <p:txBody>
          <a:bodyPr/>
          <a:lstStyle>
            <a:lvl1pPr marL="1944" indent="0" algn="ctr">
              <a:buNone/>
              <a:defRPr/>
            </a:lvl1pPr>
          </a:lstStyle>
          <a:p>
            <a:r>
              <a:rPr lang="en-US" dirty="0"/>
              <a:t>Insert photo here</a:t>
            </a:r>
          </a:p>
        </p:txBody>
      </p:sp>
      <p:sp>
        <p:nvSpPr>
          <p:cNvPr id="16" name="Picture Placeholder 13">
            <a:extLst>
              <a:ext uri="{FF2B5EF4-FFF2-40B4-BE49-F238E27FC236}">
                <a16:creationId xmlns:a16="http://schemas.microsoft.com/office/drawing/2014/main" id="{62D71E4C-2705-4622-887B-1F1262DB9127}"/>
              </a:ext>
            </a:extLst>
          </p:cNvPr>
          <p:cNvSpPr>
            <a:spLocks noGrp="1"/>
          </p:cNvSpPr>
          <p:nvPr>
            <p:ph type="pic" sz="quarter" idx="11" hasCustomPrompt="1"/>
          </p:nvPr>
        </p:nvSpPr>
        <p:spPr>
          <a:xfrm>
            <a:off x="3849688" y="3643313"/>
            <a:ext cx="3233737" cy="2771775"/>
          </a:xfrm>
        </p:spPr>
        <p:txBody>
          <a:bodyPr/>
          <a:lstStyle>
            <a:lvl1pPr marL="1944" indent="0" algn="ctr">
              <a:buNone/>
              <a:defRPr/>
            </a:lvl1pPr>
          </a:lstStyle>
          <a:p>
            <a:r>
              <a:rPr lang="en-US" dirty="0"/>
              <a:t>Insert photo here</a:t>
            </a:r>
          </a:p>
        </p:txBody>
      </p:sp>
      <p:sp>
        <p:nvSpPr>
          <p:cNvPr id="7" name="Content Placeholder 2">
            <a:extLst>
              <a:ext uri="{FF2B5EF4-FFF2-40B4-BE49-F238E27FC236}">
                <a16:creationId xmlns:a16="http://schemas.microsoft.com/office/drawing/2014/main" id="{5431B6C7-1096-4AD3-9D48-AA45F0B2185D}"/>
              </a:ext>
            </a:extLst>
          </p:cNvPr>
          <p:cNvSpPr>
            <a:spLocks noGrp="1"/>
          </p:cNvSpPr>
          <p:nvPr>
            <p:ph idx="1"/>
          </p:nvPr>
        </p:nvSpPr>
        <p:spPr>
          <a:xfrm>
            <a:off x="7966800" y="383764"/>
            <a:ext cx="3312000" cy="6031435"/>
          </a:xfrm>
        </p:spPr>
        <p:txBody>
          <a:bodyPr>
            <a:normAutofit/>
          </a:bodyPr>
          <a:lstStyle>
            <a:lvl1pPr>
              <a:lnSpc>
                <a:spcPct val="100000"/>
              </a:lnSpc>
              <a:defRPr sz="2400"/>
            </a:lvl1pPr>
          </a:lstStyle>
          <a:p>
            <a:pPr lvl="0"/>
            <a:r>
              <a:rPr lang="en-US"/>
              <a:t>Click to edit Master text styles</a:t>
            </a:r>
          </a:p>
        </p:txBody>
      </p:sp>
      <p:sp>
        <p:nvSpPr>
          <p:cNvPr id="9" name="Date Placeholder 9">
            <a:extLst>
              <a:ext uri="{FF2B5EF4-FFF2-40B4-BE49-F238E27FC236}">
                <a16:creationId xmlns:a16="http://schemas.microsoft.com/office/drawing/2014/main" id="{3C3DC7A9-2932-431E-8EC0-CFA4B2CF6493}"/>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8" name="Footer Placeholder 10">
            <a:extLst>
              <a:ext uri="{FF2B5EF4-FFF2-40B4-BE49-F238E27FC236}">
                <a16:creationId xmlns:a16="http://schemas.microsoft.com/office/drawing/2014/main" id="{A97579B5-432F-4A2F-A65A-D2FACF71A351}"/>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4" name="Slide Number Placeholder 11">
            <a:extLst>
              <a:ext uri="{FF2B5EF4-FFF2-40B4-BE49-F238E27FC236}">
                <a16:creationId xmlns:a16="http://schemas.microsoft.com/office/drawing/2014/main" id="{F320B19E-E872-42A8-AA5D-7F84287BD009}"/>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302974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51A3404-D5A9-4BC5-A2B8-5BC25368212D}"/>
              </a:ext>
            </a:extLst>
          </p:cNvPr>
          <p:cNvSpPr>
            <a:spLocks noGrp="1"/>
          </p:cNvSpPr>
          <p:nvPr>
            <p:ph type="title"/>
          </p:nvPr>
        </p:nvSpPr>
        <p:spPr>
          <a:xfrm>
            <a:off x="448056" y="388800"/>
            <a:ext cx="5432044" cy="860400"/>
          </a:xfrm>
        </p:spPr>
        <p:txBody>
          <a:bodyPr anchor="b" anchorCtr="0">
            <a:normAutofit/>
          </a:bodyPr>
          <a:lstStyle>
            <a:lvl1pPr>
              <a:defRPr sz="4400"/>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B4BD8583-3FBE-444A-9F7E-DF7C6578E8D4}"/>
              </a:ext>
              <a:ext uri="{C183D7F6-B498-43B3-948B-1728B52AA6E4}">
                <adec:decorative xmlns:adec="http://schemas.microsoft.com/office/drawing/2017/decorative" val="1"/>
              </a:ext>
            </a:extLst>
          </p:cNvPr>
          <p:cNvCxnSpPr>
            <a:cxnSpLocks/>
          </p:cNvCxnSpPr>
          <p:nvPr userDrawn="1"/>
        </p:nvCxnSpPr>
        <p:spPr>
          <a:xfrm>
            <a:off x="450000" y="1609200"/>
            <a:ext cx="5434694"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74F115DF-54F8-4335-86CC-1875CD745008}"/>
              </a:ext>
            </a:extLst>
          </p:cNvPr>
          <p:cNvSpPr>
            <a:spLocks noGrp="1"/>
          </p:cNvSpPr>
          <p:nvPr>
            <p:ph idx="1"/>
          </p:nvPr>
        </p:nvSpPr>
        <p:spPr>
          <a:xfrm>
            <a:off x="448056" y="1944000"/>
            <a:ext cx="5432044" cy="4006800"/>
          </a:xfrm>
        </p:spPr>
        <p:txBody>
          <a:bodyPr>
            <a:normAutofit/>
          </a:bodyPr>
          <a:lstStyle>
            <a:lvl1pPr marL="1944" indent="0">
              <a:lnSpc>
                <a:spcPct val="100000"/>
              </a:lnSpc>
              <a:buNone/>
              <a:defRPr/>
            </a:lvl1pPr>
          </a:lstStyle>
          <a:p>
            <a:pPr lvl="0"/>
            <a:r>
              <a:rPr lang="en-US"/>
              <a:t>Click to edit Master text styles</a:t>
            </a:r>
          </a:p>
        </p:txBody>
      </p:sp>
      <p:sp>
        <p:nvSpPr>
          <p:cNvPr id="12" name="Picture Placeholder 10">
            <a:extLst>
              <a:ext uri="{FF2B5EF4-FFF2-40B4-BE49-F238E27FC236}">
                <a16:creationId xmlns:a16="http://schemas.microsoft.com/office/drawing/2014/main" id="{45F81656-BF34-4B85-ACD5-BFAE781919DA}"/>
              </a:ext>
            </a:extLst>
          </p:cNvPr>
          <p:cNvSpPr>
            <a:spLocks noGrp="1"/>
          </p:cNvSpPr>
          <p:nvPr>
            <p:ph type="pic" sz="quarter" idx="10" hasCustomPrompt="1"/>
          </p:nvPr>
        </p:nvSpPr>
        <p:spPr>
          <a:xfrm>
            <a:off x="6307138" y="449263"/>
            <a:ext cx="5432425" cy="5502275"/>
          </a:xfrm>
        </p:spPr>
        <p:txBody>
          <a:bodyPr/>
          <a:lstStyle>
            <a:lvl1pPr marL="1944" indent="0" algn="ctr">
              <a:buNone/>
              <a:defRPr/>
            </a:lvl1pPr>
          </a:lstStyle>
          <a:p>
            <a:r>
              <a:rPr lang="en-US" dirty="0"/>
              <a:t>Insert photo here</a:t>
            </a:r>
          </a:p>
        </p:txBody>
      </p:sp>
      <p:sp>
        <p:nvSpPr>
          <p:cNvPr id="7" name="Date Placeholder 5">
            <a:extLst>
              <a:ext uri="{FF2B5EF4-FFF2-40B4-BE49-F238E27FC236}">
                <a16:creationId xmlns:a16="http://schemas.microsoft.com/office/drawing/2014/main" id="{C54CC99A-1CCA-4711-9007-627C736BDDAB}"/>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8" name="Footer Placeholder 3">
            <a:extLst>
              <a:ext uri="{FF2B5EF4-FFF2-40B4-BE49-F238E27FC236}">
                <a16:creationId xmlns:a16="http://schemas.microsoft.com/office/drawing/2014/main" id="{E513F610-B150-40E5-A881-4F4F842123BF}"/>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13" name="Slide Number Placeholder 11">
            <a:extLst>
              <a:ext uri="{FF2B5EF4-FFF2-40B4-BE49-F238E27FC236}">
                <a16:creationId xmlns:a16="http://schemas.microsoft.com/office/drawing/2014/main" id="{9C7D98EF-127D-4092-9E0B-82F254B113F7}"/>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40836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0" name="Title 6">
            <a:extLst>
              <a:ext uri="{FF2B5EF4-FFF2-40B4-BE49-F238E27FC236}">
                <a16:creationId xmlns:a16="http://schemas.microsoft.com/office/drawing/2014/main" id="{8F9B17DB-D85A-4B5F-A44F-4BAD5975CB0B}"/>
              </a:ext>
            </a:extLst>
          </p:cNvPr>
          <p:cNvSpPr>
            <a:spLocks noGrp="1"/>
          </p:cNvSpPr>
          <p:nvPr>
            <p:ph type="ctrTitle"/>
          </p:nvPr>
        </p:nvSpPr>
        <p:spPr>
          <a:xfrm>
            <a:off x="4385412" y="448056"/>
            <a:ext cx="7355484" cy="3401568"/>
          </a:xfrm>
        </p:spPr>
        <p:txBody>
          <a:bodyPr>
            <a:normAutofit/>
          </a:bodyPr>
          <a:lstStyle>
            <a:lvl1pPr>
              <a:defRPr sz="4400"/>
            </a:lvl1pPr>
          </a:lstStyle>
          <a:p>
            <a:r>
              <a:rPr lang="en-US"/>
              <a:t>Click to edit Master title style</a:t>
            </a:r>
            <a:endParaRPr lang="en-US" dirty="0"/>
          </a:p>
        </p:txBody>
      </p:sp>
      <p:sp>
        <p:nvSpPr>
          <p:cNvPr id="15" name="Subtitle 7">
            <a:extLst>
              <a:ext uri="{FF2B5EF4-FFF2-40B4-BE49-F238E27FC236}">
                <a16:creationId xmlns:a16="http://schemas.microsoft.com/office/drawing/2014/main" id="{4582DBBD-4E7B-4825-A55A-B28211141C4D}"/>
              </a:ext>
            </a:extLst>
          </p:cNvPr>
          <p:cNvSpPr>
            <a:spLocks noGrp="1"/>
          </p:cNvSpPr>
          <p:nvPr>
            <p:ph type="subTitle" idx="1"/>
          </p:nvPr>
        </p:nvSpPr>
        <p:spPr>
          <a:xfrm>
            <a:off x="4385412" y="4471416"/>
            <a:ext cx="7355484" cy="1481328"/>
          </a:xfrm>
        </p:spPr>
        <p:txBody>
          <a:bodyPr>
            <a:normAutofit/>
          </a:bodyPr>
          <a:lstStyle>
            <a:lvl1pPr marL="1944" indent="0">
              <a:buNone/>
              <a:defRPr sz="2400"/>
            </a:lvl1pPr>
          </a:lstStyle>
          <a:p>
            <a:r>
              <a:rPr lang="en-US"/>
              <a:t>Click to edit Master subtitle style</a:t>
            </a:r>
            <a:endParaRPr lang="en-US" dirty="0"/>
          </a:p>
        </p:txBody>
      </p:sp>
      <p:cxnSp>
        <p:nvCxnSpPr>
          <p:cNvPr id="18" name="Straight Connector 17">
            <a:extLst>
              <a:ext uri="{FF2B5EF4-FFF2-40B4-BE49-F238E27FC236}">
                <a16:creationId xmlns:a16="http://schemas.microsoft.com/office/drawing/2014/main" id="{2E7AB31A-4165-4478-8B2E-0C5398550476}"/>
              </a:ext>
              <a:ext uri="{C183D7F6-B498-43B3-948B-1728B52AA6E4}">
                <adec:decorative xmlns:adec="http://schemas.microsoft.com/office/drawing/2017/decorative" val="1"/>
              </a:ext>
            </a:extLst>
          </p:cNvPr>
          <p:cNvCxnSpPr>
            <a:cxnSpLocks/>
          </p:cNvCxnSpPr>
          <p:nvPr userDrawn="1"/>
        </p:nvCxnSpPr>
        <p:spPr>
          <a:xfrm>
            <a:off x="4385412" y="4122000"/>
            <a:ext cx="7380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Picture Placeholder 2">
            <a:extLst>
              <a:ext uri="{FF2B5EF4-FFF2-40B4-BE49-F238E27FC236}">
                <a16:creationId xmlns:a16="http://schemas.microsoft.com/office/drawing/2014/main" id="{E2291097-923C-4C79-A2E1-C0C1C5F94393}"/>
              </a:ext>
            </a:extLst>
          </p:cNvPr>
          <p:cNvSpPr>
            <a:spLocks noGrp="1"/>
          </p:cNvSpPr>
          <p:nvPr>
            <p:ph type="pic" sz="quarter" idx="10" hasCustomPrompt="1"/>
          </p:nvPr>
        </p:nvSpPr>
        <p:spPr>
          <a:xfrm>
            <a:off x="449263" y="447675"/>
            <a:ext cx="3449637" cy="1727200"/>
          </a:xfrm>
        </p:spPr>
        <p:txBody>
          <a:bodyPr/>
          <a:lstStyle>
            <a:lvl1pPr marL="1944" indent="0" algn="ctr">
              <a:buNone/>
              <a:defRPr/>
            </a:lvl1pPr>
          </a:lstStyle>
          <a:p>
            <a:r>
              <a:rPr lang="en-US" dirty="0"/>
              <a:t>Insert photo here</a:t>
            </a:r>
          </a:p>
        </p:txBody>
      </p:sp>
      <p:sp>
        <p:nvSpPr>
          <p:cNvPr id="26" name="Picture Placeholder 4">
            <a:extLst>
              <a:ext uri="{FF2B5EF4-FFF2-40B4-BE49-F238E27FC236}">
                <a16:creationId xmlns:a16="http://schemas.microsoft.com/office/drawing/2014/main" id="{BD63B57D-B7E5-4B5F-BA72-251478B503AA}"/>
              </a:ext>
            </a:extLst>
          </p:cNvPr>
          <p:cNvSpPr>
            <a:spLocks noGrp="1"/>
          </p:cNvSpPr>
          <p:nvPr>
            <p:ph type="pic" sz="quarter" idx="11" hasCustomPrompt="1"/>
          </p:nvPr>
        </p:nvSpPr>
        <p:spPr>
          <a:xfrm>
            <a:off x="449263" y="2354263"/>
            <a:ext cx="3449637" cy="1727200"/>
          </a:xfrm>
        </p:spPr>
        <p:txBody>
          <a:bodyPr/>
          <a:lstStyle>
            <a:lvl1pPr marL="1944" indent="0" algn="ctr">
              <a:buNone/>
              <a:defRPr/>
            </a:lvl1pPr>
          </a:lstStyle>
          <a:p>
            <a:r>
              <a:rPr lang="en-US" dirty="0"/>
              <a:t>Insert photo here</a:t>
            </a:r>
          </a:p>
        </p:txBody>
      </p:sp>
      <p:sp>
        <p:nvSpPr>
          <p:cNvPr id="27" name="Picture Placeholder 6">
            <a:extLst>
              <a:ext uri="{FF2B5EF4-FFF2-40B4-BE49-F238E27FC236}">
                <a16:creationId xmlns:a16="http://schemas.microsoft.com/office/drawing/2014/main" id="{5C8C147E-814C-4008-8C13-0216089EF54B}"/>
              </a:ext>
            </a:extLst>
          </p:cNvPr>
          <p:cNvSpPr>
            <a:spLocks noGrp="1"/>
          </p:cNvSpPr>
          <p:nvPr>
            <p:ph type="pic" sz="quarter" idx="12" hasCustomPrompt="1"/>
          </p:nvPr>
        </p:nvSpPr>
        <p:spPr>
          <a:xfrm>
            <a:off x="449263" y="4260850"/>
            <a:ext cx="3449637" cy="1727200"/>
          </a:xfrm>
        </p:spPr>
        <p:txBody>
          <a:bodyPr/>
          <a:lstStyle>
            <a:lvl1pPr marL="1944" indent="0" algn="ctr">
              <a:buNone/>
              <a:defRPr/>
            </a:lvl1pPr>
          </a:lstStyle>
          <a:p>
            <a:r>
              <a:rPr lang="en-US" dirty="0"/>
              <a:t>Insert photo here</a:t>
            </a:r>
          </a:p>
        </p:txBody>
      </p:sp>
    </p:spTree>
    <p:extLst>
      <p:ext uri="{BB962C8B-B14F-4D97-AF65-F5344CB8AC3E}">
        <p14:creationId xmlns:p14="http://schemas.microsoft.com/office/powerpoint/2010/main" val="1365409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C472BA8-C86A-4A3E-BDE2-5B103B418B09}"/>
              </a:ext>
              <a:ext uri="{C183D7F6-B498-43B3-948B-1728B52AA6E4}">
                <adec:decorative xmlns:adec="http://schemas.microsoft.com/office/drawing/2017/decorative" val="1"/>
              </a:ext>
            </a:extLst>
          </p:cNvPr>
          <p:cNvCxnSpPr>
            <a:cxnSpLocks/>
          </p:cNvCxnSpPr>
          <p:nvPr userDrawn="1"/>
        </p:nvCxnSpPr>
        <p:spPr>
          <a:xfrm>
            <a:off x="449400" y="16092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A4C7BB06-8210-4B65-AD12-157991E7E36A}"/>
              </a:ext>
            </a:extLst>
          </p:cNvPr>
          <p:cNvSpPr>
            <a:spLocks noGrp="1"/>
          </p:cNvSpPr>
          <p:nvPr>
            <p:ph type="title" hasCustomPrompt="1"/>
          </p:nvPr>
        </p:nvSpPr>
        <p:spPr>
          <a:xfrm>
            <a:off x="437626" y="206916"/>
            <a:ext cx="11293199"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3" name="Content Placeholder 2">
            <a:extLst>
              <a:ext uri="{FF2B5EF4-FFF2-40B4-BE49-F238E27FC236}">
                <a16:creationId xmlns:a16="http://schemas.microsoft.com/office/drawing/2014/main" id="{3703CE44-6F04-4B27-8C13-AD0131E9211D}"/>
              </a:ext>
            </a:extLst>
          </p:cNvPr>
          <p:cNvSpPr>
            <a:spLocks noGrp="1"/>
          </p:cNvSpPr>
          <p:nvPr>
            <p:ph sz="quarter" idx="11" hasCustomPrompt="1"/>
          </p:nvPr>
        </p:nvSpPr>
        <p:spPr>
          <a:xfrm>
            <a:off x="436563" y="2017713"/>
            <a:ext cx="11312525" cy="3906837"/>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5" name="Date Placeholder 6">
            <a:extLst>
              <a:ext uri="{FF2B5EF4-FFF2-40B4-BE49-F238E27FC236}">
                <a16:creationId xmlns:a16="http://schemas.microsoft.com/office/drawing/2014/main" id="{4D71227A-06F0-4EDB-9BA6-C5AA4D028CFD}"/>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6" name="Footer Placeholder 7">
            <a:extLst>
              <a:ext uri="{FF2B5EF4-FFF2-40B4-BE49-F238E27FC236}">
                <a16:creationId xmlns:a16="http://schemas.microsoft.com/office/drawing/2014/main" id="{9F297A86-7B17-452A-9C74-D1F11ACBB1AE}"/>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8" name="Slide Number Placeholder 11">
            <a:extLst>
              <a:ext uri="{FF2B5EF4-FFF2-40B4-BE49-F238E27FC236}">
                <a16:creationId xmlns:a16="http://schemas.microsoft.com/office/drawing/2014/main" id="{5A51317C-59B0-4A35-8F79-F4AE3B59E4E9}"/>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13429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32E1050-6C12-4B39-8715-4D547243926E}"/>
              </a:ext>
              <a:ext uri="{C183D7F6-B498-43B3-948B-1728B52AA6E4}">
                <adec:decorative xmlns:adec="http://schemas.microsoft.com/office/drawing/2017/decorative" val="1"/>
              </a:ext>
            </a:extLst>
          </p:cNvPr>
          <p:cNvCxnSpPr>
            <a:cxnSpLocks/>
          </p:cNvCxnSpPr>
          <p:nvPr userDrawn="1"/>
        </p:nvCxnSpPr>
        <p:spPr>
          <a:xfrm>
            <a:off x="449400" y="16092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4E513D97-B9A8-4710-A599-E88B1669A73C}"/>
              </a:ext>
            </a:extLst>
          </p:cNvPr>
          <p:cNvSpPr>
            <a:spLocks noGrp="1"/>
          </p:cNvSpPr>
          <p:nvPr>
            <p:ph type="title" hasCustomPrompt="1"/>
          </p:nvPr>
        </p:nvSpPr>
        <p:spPr>
          <a:xfrm>
            <a:off x="437626" y="206916"/>
            <a:ext cx="11311461"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0" name="Content Placeholder 2">
            <a:extLst>
              <a:ext uri="{FF2B5EF4-FFF2-40B4-BE49-F238E27FC236}">
                <a16:creationId xmlns:a16="http://schemas.microsoft.com/office/drawing/2014/main" id="{8E769319-28CA-4E68-8E19-68C73CD16478}"/>
              </a:ext>
            </a:extLst>
          </p:cNvPr>
          <p:cNvSpPr>
            <a:spLocks noGrp="1"/>
          </p:cNvSpPr>
          <p:nvPr>
            <p:ph sz="quarter" idx="11" hasCustomPrompt="1"/>
          </p:nvPr>
        </p:nvSpPr>
        <p:spPr>
          <a:xfrm>
            <a:off x="436563" y="2210546"/>
            <a:ext cx="11312525" cy="3522363"/>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3" name="Date Placeholder 6">
            <a:extLst>
              <a:ext uri="{FF2B5EF4-FFF2-40B4-BE49-F238E27FC236}">
                <a16:creationId xmlns:a16="http://schemas.microsoft.com/office/drawing/2014/main" id="{7EBC5E34-0C82-438C-B5D6-3C1B0209B2C0}"/>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4" name="Footer Placeholder 7">
            <a:extLst>
              <a:ext uri="{FF2B5EF4-FFF2-40B4-BE49-F238E27FC236}">
                <a16:creationId xmlns:a16="http://schemas.microsoft.com/office/drawing/2014/main" id="{0BDEB4F1-6670-45BB-B9CB-C99C1EDB76C9}"/>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8" name="Slide Number Placeholder 11">
            <a:extLst>
              <a:ext uri="{FF2B5EF4-FFF2-40B4-BE49-F238E27FC236}">
                <a16:creationId xmlns:a16="http://schemas.microsoft.com/office/drawing/2014/main" id="{1930349C-8BE0-47EA-B0BA-1F8A839CCB44}"/>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797781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5BE7201D-E29D-4C0F-8BDA-C31C7AD21FF9}"/>
              </a:ext>
            </a:extLst>
          </p:cNvPr>
          <p:cNvSpPr>
            <a:spLocks noGrp="1"/>
          </p:cNvSpPr>
          <p:nvPr>
            <p:ph type="pic" sz="quarter" idx="13" hasCustomPrompt="1"/>
          </p:nvPr>
        </p:nvSpPr>
        <p:spPr>
          <a:xfrm>
            <a:off x="0" y="0"/>
            <a:ext cx="12192000" cy="5949950"/>
          </a:xfrm>
          <a:solidFill>
            <a:schemeClr val="accent6">
              <a:lumMod val="40000"/>
              <a:lumOff val="60000"/>
            </a:schemeClr>
          </a:solidFill>
        </p:spPr>
        <p:txBody>
          <a:bodyPr anchor="ctr"/>
          <a:lstStyle>
            <a:lvl1pPr marL="1944" indent="0" algn="ctr">
              <a:buNone/>
              <a:defRPr/>
            </a:lvl1pPr>
          </a:lstStyle>
          <a:p>
            <a:r>
              <a:rPr lang="en-US" dirty="0"/>
              <a:t>Insert photo here</a:t>
            </a:r>
          </a:p>
        </p:txBody>
      </p:sp>
      <p:sp>
        <p:nvSpPr>
          <p:cNvPr id="6" name="Title 5">
            <a:extLst>
              <a:ext uri="{FF2B5EF4-FFF2-40B4-BE49-F238E27FC236}">
                <a16:creationId xmlns:a16="http://schemas.microsoft.com/office/drawing/2014/main" id="{5D76D068-9B81-43EB-8EF6-14A14B932F04}"/>
              </a:ext>
            </a:extLst>
          </p:cNvPr>
          <p:cNvSpPr>
            <a:spLocks noGrp="1"/>
          </p:cNvSpPr>
          <p:nvPr>
            <p:ph type="title"/>
          </p:nvPr>
        </p:nvSpPr>
        <p:spPr>
          <a:xfrm>
            <a:off x="6435830" y="388800"/>
            <a:ext cx="5314209" cy="4293732"/>
          </a:xfrm>
        </p:spPr>
        <p:txBody>
          <a:bodyPr anchor="t">
            <a:normAutofit/>
          </a:bodyPr>
          <a:lstStyle>
            <a:lvl1pPr algn="r">
              <a:lnSpc>
                <a:spcPct val="140000"/>
              </a:lnSpc>
              <a:spcBef>
                <a:spcPts val="1000"/>
              </a:spcBef>
              <a:defRPr sz="4800">
                <a:solidFill>
                  <a:schemeClr val="accent4"/>
                </a:solidFill>
              </a:defRPr>
            </a:lvl1pPr>
          </a:lstStyle>
          <a:p>
            <a:r>
              <a:rPr lang="en-US"/>
              <a:t>Click to edit Master title style</a:t>
            </a:r>
            <a:endParaRPr lang="en-US" dirty="0"/>
          </a:p>
        </p:txBody>
      </p:sp>
      <p:sp>
        <p:nvSpPr>
          <p:cNvPr id="13" name="Text Placeholder 9">
            <a:extLst>
              <a:ext uri="{FF2B5EF4-FFF2-40B4-BE49-F238E27FC236}">
                <a16:creationId xmlns:a16="http://schemas.microsoft.com/office/drawing/2014/main" id="{86ACD1FC-2042-4BBF-A15C-4CF09BE6FA72}"/>
              </a:ext>
            </a:extLst>
          </p:cNvPr>
          <p:cNvSpPr>
            <a:spLocks noGrp="1"/>
          </p:cNvSpPr>
          <p:nvPr>
            <p:ph type="body" sz="quarter" idx="17" hasCustomPrompt="1"/>
          </p:nvPr>
        </p:nvSpPr>
        <p:spPr>
          <a:xfrm>
            <a:off x="6435831" y="4787752"/>
            <a:ext cx="5313255" cy="882039"/>
          </a:xfrm>
        </p:spPr>
        <p:txBody>
          <a:bodyPr>
            <a:normAutofit/>
          </a:bodyPr>
          <a:lstStyle>
            <a:lvl1pPr marL="1944" indent="0" algn="r">
              <a:buNone/>
              <a:defRPr sz="2400" i="0">
                <a:solidFill>
                  <a:schemeClr val="accent4">
                    <a:alpha val="55000"/>
                  </a:schemeClr>
                </a:solidFill>
                <a:latin typeface="+mn-lt"/>
              </a:defRPr>
            </a:lvl1pPr>
          </a:lstStyle>
          <a:p>
            <a:pPr lvl="0"/>
            <a:r>
              <a:rPr lang="en-US" dirty="0"/>
              <a:t>Click to add subtitle</a:t>
            </a:r>
          </a:p>
        </p:txBody>
      </p:sp>
      <p:sp>
        <p:nvSpPr>
          <p:cNvPr id="2" name="Date Placeholder 3">
            <a:extLst>
              <a:ext uri="{FF2B5EF4-FFF2-40B4-BE49-F238E27FC236}">
                <a16:creationId xmlns:a16="http://schemas.microsoft.com/office/drawing/2014/main" id="{395F5207-FD4F-4EA3-B90A-38946525CC4C}"/>
              </a:ext>
            </a:extLst>
          </p:cNvPr>
          <p:cNvSpPr>
            <a:spLocks noGrp="1"/>
          </p:cNvSpPr>
          <p:nvPr>
            <p:ph type="dt" sz="half" idx="10"/>
          </p:nvPr>
        </p:nvSpPr>
        <p:spPr>
          <a:xfrm>
            <a:off x="438912" y="6153912"/>
            <a:ext cx="3456432" cy="502920"/>
          </a:xfrm>
        </p:spPr>
        <p:txBody>
          <a:bodyPr/>
          <a:lstStyle>
            <a:lvl1pPr>
              <a:defRPr/>
            </a:lvl1pPr>
          </a:lstStyle>
          <a:p>
            <a:r>
              <a:rPr lang="en-US"/>
              <a:t>2/2/20XX</a:t>
            </a:r>
            <a:endParaRPr lang="en-US" dirty="0"/>
          </a:p>
        </p:txBody>
      </p:sp>
      <p:sp>
        <p:nvSpPr>
          <p:cNvPr id="3" name="Footer Placeholder 4">
            <a:extLst>
              <a:ext uri="{FF2B5EF4-FFF2-40B4-BE49-F238E27FC236}">
                <a16:creationId xmlns:a16="http://schemas.microsoft.com/office/drawing/2014/main" id="{1B85A082-D2CF-4D9E-8B9A-4A4EC2FBF61D}"/>
              </a:ext>
            </a:extLst>
          </p:cNvPr>
          <p:cNvSpPr>
            <a:spLocks noGrp="1"/>
          </p:cNvSpPr>
          <p:nvPr>
            <p:ph type="ftr" sz="quarter" idx="11"/>
          </p:nvPr>
        </p:nvSpPr>
        <p:spPr>
          <a:xfrm>
            <a:off x="4370832" y="6153912"/>
            <a:ext cx="5397056" cy="502920"/>
          </a:xfrm>
        </p:spPr>
        <p:txBody>
          <a:bodyPr/>
          <a:lstStyle>
            <a:lvl1pPr>
              <a:defRPr/>
            </a:lvl1pPr>
          </a:lstStyle>
          <a:p>
            <a:r>
              <a:rPr lang="en-US" dirty="0"/>
              <a:t>PRESENTATION TITLE</a:t>
            </a:r>
          </a:p>
        </p:txBody>
      </p:sp>
      <p:sp>
        <p:nvSpPr>
          <p:cNvPr id="9" name="Slide Number Placeholder 11">
            <a:extLst>
              <a:ext uri="{FF2B5EF4-FFF2-40B4-BE49-F238E27FC236}">
                <a16:creationId xmlns:a16="http://schemas.microsoft.com/office/drawing/2014/main" id="{516C575C-EAC2-426D-8F27-9F19CCC0B951}"/>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604929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9800939-EE62-4A6F-8369-E0A2225C9ABA}"/>
              </a:ext>
            </a:extLst>
          </p:cNvPr>
          <p:cNvSpPr>
            <a:spLocks noGrp="1"/>
          </p:cNvSpPr>
          <p:nvPr>
            <p:ph type="title"/>
          </p:nvPr>
        </p:nvSpPr>
        <p:spPr>
          <a:xfrm>
            <a:off x="448056" y="388799"/>
            <a:ext cx="2854800" cy="5965199"/>
          </a:xfrm>
        </p:spPr>
        <p:txBody>
          <a:bodyPr>
            <a:normAutofit/>
          </a:bodyPr>
          <a:lstStyle>
            <a:lvl1pPr>
              <a:defRPr sz="4400"/>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88AD8766-64D5-4907-9387-55556E06B6B7}"/>
              </a:ext>
              <a:ext uri="{C183D7F6-B498-43B3-948B-1728B52AA6E4}">
                <adec:decorative xmlns:adec="http://schemas.microsoft.com/office/drawing/2017/decorative" val="1"/>
              </a:ext>
            </a:extLst>
          </p:cNvPr>
          <p:cNvCxnSpPr/>
          <p:nvPr userDrawn="1"/>
        </p:nvCxnSpPr>
        <p:spPr>
          <a:xfrm>
            <a:off x="37440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356A4E20-3710-4756-B5AA-0D9A3C386789}"/>
              </a:ext>
            </a:extLst>
          </p:cNvPr>
          <p:cNvSpPr>
            <a:spLocks noGrp="1"/>
          </p:cNvSpPr>
          <p:nvPr>
            <p:ph sz="quarter" idx="11" hasCustomPrompt="1"/>
          </p:nvPr>
        </p:nvSpPr>
        <p:spPr>
          <a:xfrm>
            <a:off x="4554400" y="386634"/>
            <a:ext cx="6269984" cy="6084732"/>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11" name="Date Placeholder 9">
            <a:extLst>
              <a:ext uri="{FF2B5EF4-FFF2-40B4-BE49-F238E27FC236}">
                <a16:creationId xmlns:a16="http://schemas.microsoft.com/office/drawing/2014/main" id="{90ACCA35-D6BC-4204-B1A6-C9F022F5F3A2}"/>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12" name="Footer Placeholder 10">
            <a:extLst>
              <a:ext uri="{FF2B5EF4-FFF2-40B4-BE49-F238E27FC236}">
                <a16:creationId xmlns:a16="http://schemas.microsoft.com/office/drawing/2014/main" id="{6B393FEE-25D9-48C7-B753-BE4F3F53B75B}"/>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3" name="Slide Number Placeholder 11">
            <a:extLst>
              <a:ext uri="{FF2B5EF4-FFF2-40B4-BE49-F238E27FC236}">
                <a16:creationId xmlns:a16="http://schemas.microsoft.com/office/drawing/2014/main" id="{6BB8704D-5CE8-4D94-A969-93FD48205583}"/>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408422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0EC6A-9526-4F5D-831C-D05B6D208E91}"/>
              </a:ext>
            </a:extLst>
          </p:cNvPr>
          <p:cNvSpPr>
            <a:spLocks noGrp="1"/>
          </p:cNvSpPr>
          <p:nvPr>
            <p:ph type="title"/>
          </p:nvPr>
        </p:nvSpPr>
        <p:spPr>
          <a:xfrm>
            <a:off x="448056" y="388800"/>
            <a:ext cx="2854800" cy="5965200"/>
          </a:xfrm>
        </p:spPr>
        <p:txBody>
          <a:bodyPr>
            <a:normAutofit/>
          </a:bodyPr>
          <a:lstStyle>
            <a:lvl1pPr>
              <a:defRPr sz="4400"/>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DBA2A15-3A0D-4FF2-946D-1A226AB2012C}"/>
              </a:ext>
              <a:ext uri="{C183D7F6-B498-43B3-948B-1728B52AA6E4}">
                <adec:decorative xmlns:adec="http://schemas.microsoft.com/office/drawing/2017/decorative" val="1"/>
              </a:ext>
            </a:extLst>
          </p:cNvPr>
          <p:cNvCxnSpPr/>
          <p:nvPr userDrawn="1"/>
        </p:nvCxnSpPr>
        <p:spPr>
          <a:xfrm>
            <a:off x="37440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3AD23B8B-A425-4CDA-8B08-F225F1A56BBC}"/>
              </a:ext>
            </a:extLst>
          </p:cNvPr>
          <p:cNvSpPr>
            <a:spLocks noGrp="1"/>
          </p:cNvSpPr>
          <p:nvPr>
            <p:ph sz="quarter" idx="11" hasCustomPrompt="1"/>
          </p:nvPr>
        </p:nvSpPr>
        <p:spPr>
          <a:xfrm>
            <a:off x="4171837" y="555337"/>
            <a:ext cx="6923815" cy="5747326"/>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12" name="Date Placeholder 9">
            <a:extLst>
              <a:ext uri="{FF2B5EF4-FFF2-40B4-BE49-F238E27FC236}">
                <a16:creationId xmlns:a16="http://schemas.microsoft.com/office/drawing/2014/main" id="{148B844A-8E38-4D22-9A7F-A95D22C1EDBC}"/>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13" name="Footer Placeholder 10">
            <a:extLst>
              <a:ext uri="{FF2B5EF4-FFF2-40B4-BE49-F238E27FC236}">
                <a16:creationId xmlns:a16="http://schemas.microsoft.com/office/drawing/2014/main" id="{9EE6E96B-321F-4070-8AB9-69F8498B1731}"/>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5" name="Slide Number Placeholder 11">
            <a:extLst>
              <a:ext uri="{FF2B5EF4-FFF2-40B4-BE49-F238E27FC236}">
                <a16:creationId xmlns:a16="http://schemas.microsoft.com/office/drawing/2014/main" id="{B6CC3AFC-1429-49C6-B3ED-9B5C629A5260}"/>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368967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B910F38-F46F-4019-9892-577986F9591C}"/>
              </a:ext>
              <a:ext uri="{C183D7F6-B498-43B3-948B-1728B52AA6E4}">
                <adec:decorative xmlns:adec="http://schemas.microsoft.com/office/drawing/2017/decorative" val="1"/>
              </a:ext>
            </a:extLst>
          </p:cNvPr>
          <p:cNvCxnSpPr>
            <a:cxnSpLocks/>
          </p:cNvCxnSpPr>
          <p:nvPr userDrawn="1"/>
        </p:nvCxnSpPr>
        <p:spPr>
          <a:xfrm>
            <a:off x="450000" y="1609200"/>
            <a:ext cx="11300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3A88BA19-45C7-493D-8685-D06EBEFD2DBC}"/>
              </a:ext>
            </a:extLst>
          </p:cNvPr>
          <p:cNvSpPr>
            <a:spLocks noGrp="1"/>
          </p:cNvSpPr>
          <p:nvPr>
            <p:ph type="title" hasCustomPrompt="1"/>
          </p:nvPr>
        </p:nvSpPr>
        <p:spPr>
          <a:xfrm>
            <a:off x="448798" y="380872"/>
            <a:ext cx="11300290"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1" name="Text Placeholder 10">
            <a:extLst>
              <a:ext uri="{FF2B5EF4-FFF2-40B4-BE49-F238E27FC236}">
                <a16:creationId xmlns:a16="http://schemas.microsoft.com/office/drawing/2014/main" id="{D0F824DF-992F-4E18-9BC2-56F1D60AF53B}"/>
              </a:ext>
            </a:extLst>
          </p:cNvPr>
          <p:cNvSpPr>
            <a:spLocks noGrp="1"/>
          </p:cNvSpPr>
          <p:nvPr>
            <p:ph type="body" sz="quarter" idx="10" hasCustomPrompt="1"/>
          </p:nvPr>
        </p:nvSpPr>
        <p:spPr>
          <a:xfrm>
            <a:off x="1289837" y="1941031"/>
            <a:ext cx="4632053"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3" name="Text Placeholder 12">
            <a:extLst>
              <a:ext uri="{FF2B5EF4-FFF2-40B4-BE49-F238E27FC236}">
                <a16:creationId xmlns:a16="http://schemas.microsoft.com/office/drawing/2014/main" id="{CA14A543-CB0B-4FE3-82CE-0C8B0F6F6DD6}"/>
              </a:ext>
            </a:extLst>
          </p:cNvPr>
          <p:cNvSpPr>
            <a:spLocks noGrp="1"/>
          </p:cNvSpPr>
          <p:nvPr>
            <p:ph type="body" sz="quarter" idx="11" hasCustomPrompt="1"/>
          </p:nvPr>
        </p:nvSpPr>
        <p:spPr>
          <a:xfrm>
            <a:off x="1287987" y="2837529"/>
            <a:ext cx="4633419" cy="2547938"/>
          </a:xfrm>
        </p:spPr>
        <p:txBody>
          <a:bodyPr/>
          <a:lstStyle>
            <a:lvl1pPr>
              <a:lnSpc>
                <a:spcPct val="100000"/>
              </a:lnSpc>
              <a:buClr>
                <a:schemeClr val="tx2"/>
              </a:buClr>
              <a:defRPr>
                <a:solidFill>
                  <a:schemeClr val="tx2">
                    <a:alpha val="46000"/>
                  </a:schemeClr>
                </a:solidFill>
              </a:defRPr>
            </a:lvl1pPr>
          </a:lstStyle>
          <a:p>
            <a:pPr lvl="0"/>
            <a:r>
              <a:rPr lang="en-US" dirty="0"/>
              <a:t>Click to add text here</a:t>
            </a:r>
          </a:p>
        </p:txBody>
      </p:sp>
      <p:sp>
        <p:nvSpPr>
          <p:cNvPr id="18" name="Text Placeholder 10">
            <a:extLst>
              <a:ext uri="{FF2B5EF4-FFF2-40B4-BE49-F238E27FC236}">
                <a16:creationId xmlns:a16="http://schemas.microsoft.com/office/drawing/2014/main" id="{B6B6DB95-B3AD-4954-8725-DCAA8F716A99}"/>
              </a:ext>
            </a:extLst>
          </p:cNvPr>
          <p:cNvSpPr>
            <a:spLocks noGrp="1"/>
          </p:cNvSpPr>
          <p:nvPr>
            <p:ph type="body" sz="quarter" idx="12" hasCustomPrompt="1"/>
          </p:nvPr>
        </p:nvSpPr>
        <p:spPr>
          <a:xfrm>
            <a:off x="6262812" y="1941031"/>
            <a:ext cx="4632053"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9" name="Text Placeholder 12">
            <a:extLst>
              <a:ext uri="{FF2B5EF4-FFF2-40B4-BE49-F238E27FC236}">
                <a16:creationId xmlns:a16="http://schemas.microsoft.com/office/drawing/2014/main" id="{EBF18AD6-49AE-45E3-AFDB-53684AB6EC28}"/>
              </a:ext>
            </a:extLst>
          </p:cNvPr>
          <p:cNvSpPr>
            <a:spLocks noGrp="1"/>
          </p:cNvSpPr>
          <p:nvPr>
            <p:ph type="body" sz="quarter" idx="13" hasCustomPrompt="1"/>
          </p:nvPr>
        </p:nvSpPr>
        <p:spPr>
          <a:xfrm>
            <a:off x="6260962" y="2837529"/>
            <a:ext cx="4633419" cy="2547938"/>
          </a:xfrm>
        </p:spPr>
        <p:txBody>
          <a:bodyPr/>
          <a:lstStyle>
            <a:lvl1pPr>
              <a:lnSpc>
                <a:spcPct val="100000"/>
              </a:lnSpc>
              <a:buClr>
                <a:schemeClr val="tx2"/>
              </a:buClr>
              <a:defRPr>
                <a:solidFill>
                  <a:schemeClr val="tx2">
                    <a:alpha val="46000"/>
                  </a:schemeClr>
                </a:solidFill>
              </a:defRPr>
            </a:lvl1pPr>
          </a:lstStyle>
          <a:p>
            <a:pPr lvl="0"/>
            <a:r>
              <a:rPr lang="en-US" dirty="0"/>
              <a:t>Click to add text here</a:t>
            </a:r>
          </a:p>
        </p:txBody>
      </p:sp>
      <p:sp>
        <p:nvSpPr>
          <p:cNvPr id="7" name="Date Placeholder 5">
            <a:extLst>
              <a:ext uri="{FF2B5EF4-FFF2-40B4-BE49-F238E27FC236}">
                <a16:creationId xmlns:a16="http://schemas.microsoft.com/office/drawing/2014/main" id="{AD8C32FD-06A2-49E2-A54A-FB7C7AFFE2F2}"/>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8" name="Footer Placeholder 3">
            <a:extLst>
              <a:ext uri="{FF2B5EF4-FFF2-40B4-BE49-F238E27FC236}">
                <a16:creationId xmlns:a16="http://schemas.microsoft.com/office/drawing/2014/main" id="{7D13BE1A-DE3C-489C-A627-116679A00B86}"/>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CE15B7AC-26DD-48DA-88A0-A231BF5D1E44}"/>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803286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E78D948-F2B9-4EE0-B830-36F103C218D5}"/>
              </a:ext>
              <a:ext uri="{C183D7F6-B498-43B3-948B-1728B52AA6E4}">
                <adec:decorative xmlns:adec="http://schemas.microsoft.com/office/drawing/2017/decorative" val="1"/>
              </a:ext>
            </a:extLst>
          </p:cNvPr>
          <p:cNvCxnSpPr>
            <a:cxnSpLocks/>
          </p:cNvCxnSpPr>
          <p:nvPr userDrawn="1"/>
        </p:nvCxnSpPr>
        <p:spPr>
          <a:xfrm>
            <a:off x="450000" y="1609200"/>
            <a:ext cx="11300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6B9A2D2-0473-4F46-BFCE-D626532960A5}"/>
              </a:ext>
            </a:extLst>
          </p:cNvPr>
          <p:cNvSpPr>
            <a:spLocks noGrp="1"/>
          </p:cNvSpPr>
          <p:nvPr>
            <p:ph type="title" hasCustomPrompt="1"/>
          </p:nvPr>
        </p:nvSpPr>
        <p:spPr>
          <a:xfrm>
            <a:off x="456170" y="368717"/>
            <a:ext cx="11300400"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6" name="Text Placeholder 10">
            <a:extLst>
              <a:ext uri="{FF2B5EF4-FFF2-40B4-BE49-F238E27FC236}">
                <a16:creationId xmlns:a16="http://schemas.microsoft.com/office/drawing/2014/main" id="{C7203DC6-5779-4D18-8EDA-B417CE1CC346}"/>
              </a:ext>
            </a:extLst>
          </p:cNvPr>
          <p:cNvSpPr>
            <a:spLocks noGrp="1"/>
          </p:cNvSpPr>
          <p:nvPr>
            <p:ph type="body" sz="quarter" idx="10" hasCustomPrompt="1"/>
          </p:nvPr>
        </p:nvSpPr>
        <p:spPr>
          <a:xfrm>
            <a:off x="451850" y="1941031"/>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7" name="Text Placeholder 12">
            <a:extLst>
              <a:ext uri="{FF2B5EF4-FFF2-40B4-BE49-F238E27FC236}">
                <a16:creationId xmlns:a16="http://schemas.microsoft.com/office/drawing/2014/main" id="{65286B5D-8C3D-49BC-A56B-54C3D0FBC782}"/>
              </a:ext>
            </a:extLst>
          </p:cNvPr>
          <p:cNvSpPr>
            <a:spLocks noGrp="1"/>
          </p:cNvSpPr>
          <p:nvPr>
            <p:ph type="body" sz="quarter" idx="11" hasCustomPrompt="1"/>
          </p:nvPr>
        </p:nvSpPr>
        <p:spPr>
          <a:xfrm>
            <a:off x="450000" y="2837528"/>
            <a:ext cx="345757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15" name="Text Placeholder 10">
            <a:extLst>
              <a:ext uri="{FF2B5EF4-FFF2-40B4-BE49-F238E27FC236}">
                <a16:creationId xmlns:a16="http://schemas.microsoft.com/office/drawing/2014/main" id="{9C8FA9F2-E665-4A1C-AB30-847F4A2000E9}"/>
              </a:ext>
            </a:extLst>
          </p:cNvPr>
          <p:cNvSpPr>
            <a:spLocks noGrp="1"/>
          </p:cNvSpPr>
          <p:nvPr>
            <p:ph type="body" sz="quarter" idx="15" hasCustomPrompt="1"/>
          </p:nvPr>
        </p:nvSpPr>
        <p:spPr>
          <a:xfrm>
            <a:off x="4364947" y="1941031"/>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6" name="Text Placeholder 12">
            <a:extLst>
              <a:ext uri="{FF2B5EF4-FFF2-40B4-BE49-F238E27FC236}">
                <a16:creationId xmlns:a16="http://schemas.microsoft.com/office/drawing/2014/main" id="{3C54263D-50A7-43A8-A3BC-BE063187A830}"/>
              </a:ext>
            </a:extLst>
          </p:cNvPr>
          <p:cNvSpPr>
            <a:spLocks noGrp="1"/>
          </p:cNvSpPr>
          <p:nvPr>
            <p:ph type="body" sz="quarter" idx="16" hasCustomPrompt="1"/>
          </p:nvPr>
        </p:nvSpPr>
        <p:spPr>
          <a:xfrm>
            <a:off x="4363097" y="2837528"/>
            <a:ext cx="345757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17" name="Text Placeholder 10">
            <a:extLst>
              <a:ext uri="{FF2B5EF4-FFF2-40B4-BE49-F238E27FC236}">
                <a16:creationId xmlns:a16="http://schemas.microsoft.com/office/drawing/2014/main" id="{6DD25081-6CEB-4E5B-A7E5-8100DE67323D}"/>
              </a:ext>
            </a:extLst>
          </p:cNvPr>
          <p:cNvSpPr>
            <a:spLocks noGrp="1"/>
          </p:cNvSpPr>
          <p:nvPr>
            <p:ph type="body" sz="quarter" idx="17" hasCustomPrompt="1"/>
          </p:nvPr>
        </p:nvSpPr>
        <p:spPr>
          <a:xfrm>
            <a:off x="8283594" y="1939364"/>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8" name="Text Placeholder 12">
            <a:extLst>
              <a:ext uri="{FF2B5EF4-FFF2-40B4-BE49-F238E27FC236}">
                <a16:creationId xmlns:a16="http://schemas.microsoft.com/office/drawing/2014/main" id="{B40E43BE-19E7-4C92-A02A-A747188A1130}"/>
              </a:ext>
            </a:extLst>
          </p:cNvPr>
          <p:cNvSpPr>
            <a:spLocks noGrp="1"/>
          </p:cNvSpPr>
          <p:nvPr>
            <p:ph type="body" sz="quarter" idx="18" hasCustomPrompt="1"/>
          </p:nvPr>
        </p:nvSpPr>
        <p:spPr>
          <a:xfrm>
            <a:off x="8282764" y="2835861"/>
            <a:ext cx="345655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3" name="Date Placeholder 5">
            <a:extLst>
              <a:ext uri="{FF2B5EF4-FFF2-40B4-BE49-F238E27FC236}">
                <a16:creationId xmlns:a16="http://schemas.microsoft.com/office/drawing/2014/main" id="{0364CC8C-A596-4C30-BE97-FF78E042451D}"/>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4" name="Footer Placeholder 3">
            <a:extLst>
              <a:ext uri="{FF2B5EF4-FFF2-40B4-BE49-F238E27FC236}">
                <a16:creationId xmlns:a16="http://schemas.microsoft.com/office/drawing/2014/main" id="{716E94F2-5327-4ECE-B9D6-26CA834459B1}"/>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F9BB08CB-1C70-40D7-A67C-2EF5BFFEF9C3}"/>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78382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787F79D-9EFD-4F24-B92B-3DEF507C6FC1}"/>
              </a:ext>
              <a:ext uri="{C183D7F6-B498-43B3-948B-1728B52AA6E4}">
                <adec:decorative xmlns:adec="http://schemas.microsoft.com/office/drawing/2017/decorative" val="1"/>
              </a:ext>
            </a:extLst>
          </p:cNvPr>
          <p:cNvCxnSpPr>
            <a:cxnSpLocks/>
          </p:cNvCxnSpPr>
          <p:nvPr userDrawn="1"/>
        </p:nvCxnSpPr>
        <p:spPr>
          <a:xfrm>
            <a:off x="450000" y="450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2758C89-0197-4B72-BA43-2CC4DE73F747}"/>
              </a:ext>
            </a:extLst>
          </p:cNvPr>
          <p:cNvSpPr>
            <a:spLocks noGrp="1"/>
          </p:cNvSpPr>
          <p:nvPr>
            <p:ph type="title" hasCustomPrompt="1"/>
          </p:nvPr>
        </p:nvSpPr>
        <p:spPr>
          <a:xfrm>
            <a:off x="440969" y="647377"/>
            <a:ext cx="11316056"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6" name="Text Placeholder 13">
            <a:extLst>
              <a:ext uri="{FF2B5EF4-FFF2-40B4-BE49-F238E27FC236}">
                <a16:creationId xmlns:a16="http://schemas.microsoft.com/office/drawing/2014/main" id="{37D2E7B5-A506-45AA-881E-1EF6A0EB07CC}"/>
              </a:ext>
            </a:extLst>
          </p:cNvPr>
          <p:cNvSpPr>
            <a:spLocks noGrp="1"/>
          </p:cNvSpPr>
          <p:nvPr>
            <p:ph type="body" sz="quarter" idx="11" hasCustomPrompt="1"/>
          </p:nvPr>
        </p:nvSpPr>
        <p:spPr>
          <a:xfrm>
            <a:off x="440968" y="1692923"/>
            <a:ext cx="11300287" cy="1001712"/>
          </a:xfrm>
        </p:spPr>
        <p:txBody>
          <a:bodyPr>
            <a:normAutofit/>
          </a:bodyPr>
          <a:lstStyle>
            <a:lvl1pPr marL="1944" indent="0">
              <a:buNone/>
              <a:defRPr sz="2400" i="0">
                <a:solidFill>
                  <a:schemeClr val="tx1">
                    <a:alpha val="55000"/>
                  </a:schemeClr>
                </a:solidFill>
                <a:latin typeface="+mn-lt"/>
              </a:defRPr>
            </a:lvl1pPr>
          </a:lstStyle>
          <a:p>
            <a:pPr lvl="0"/>
            <a:r>
              <a:rPr lang="en-US" dirty="0"/>
              <a:t>Click to add text</a:t>
            </a:r>
          </a:p>
        </p:txBody>
      </p:sp>
      <p:sp>
        <p:nvSpPr>
          <p:cNvPr id="25" name="Picture Placeholder 17">
            <a:extLst>
              <a:ext uri="{FF2B5EF4-FFF2-40B4-BE49-F238E27FC236}">
                <a16:creationId xmlns:a16="http://schemas.microsoft.com/office/drawing/2014/main" id="{751E77E5-BC2E-4851-A46B-1081DBFEE180}"/>
              </a:ext>
            </a:extLst>
          </p:cNvPr>
          <p:cNvSpPr>
            <a:spLocks noGrp="1"/>
          </p:cNvSpPr>
          <p:nvPr>
            <p:ph type="pic" sz="quarter" idx="12" hasCustomPrompt="1"/>
          </p:nvPr>
        </p:nvSpPr>
        <p:spPr>
          <a:xfrm>
            <a:off x="441325" y="2959100"/>
            <a:ext cx="2698750" cy="2987675"/>
          </a:xfrm>
        </p:spPr>
        <p:txBody>
          <a:bodyPr/>
          <a:lstStyle>
            <a:lvl1pPr marL="1944" indent="0" algn="ctr">
              <a:buNone/>
              <a:defRPr/>
            </a:lvl1pPr>
          </a:lstStyle>
          <a:p>
            <a:r>
              <a:rPr lang="en-US" dirty="0"/>
              <a:t>Insert photo here</a:t>
            </a:r>
          </a:p>
        </p:txBody>
      </p:sp>
      <p:sp>
        <p:nvSpPr>
          <p:cNvPr id="26" name="Picture Placeholder 19">
            <a:extLst>
              <a:ext uri="{FF2B5EF4-FFF2-40B4-BE49-F238E27FC236}">
                <a16:creationId xmlns:a16="http://schemas.microsoft.com/office/drawing/2014/main" id="{5ADD8D61-5FF6-4FF8-A853-94978CE2BF08}"/>
              </a:ext>
            </a:extLst>
          </p:cNvPr>
          <p:cNvSpPr>
            <a:spLocks noGrp="1"/>
          </p:cNvSpPr>
          <p:nvPr>
            <p:ph type="pic" sz="quarter" idx="13" hasCustomPrompt="1"/>
          </p:nvPr>
        </p:nvSpPr>
        <p:spPr>
          <a:xfrm>
            <a:off x="3319463" y="2959100"/>
            <a:ext cx="2690812" cy="2987675"/>
          </a:xfrm>
        </p:spPr>
        <p:txBody>
          <a:bodyPr/>
          <a:lstStyle>
            <a:lvl1pPr marL="1944" indent="0" algn="ctr">
              <a:buNone/>
              <a:defRPr/>
            </a:lvl1pPr>
          </a:lstStyle>
          <a:p>
            <a:r>
              <a:rPr lang="en-US" dirty="0"/>
              <a:t>Insert photo here</a:t>
            </a:r>
          </a:p>
        </p:txBody>
      </p:sp>
      <p:sp>
        <p:nvSpPr>
          <p:cNvPr id="27" name="Picture Placeholder 21">
            <a:extLst>
              <a:ext uri="{FF2B5EF4-FFF2-40B4-BE49-F238E27FC236}">
                <a16:creationId xmlns:a16="http://schemas.microsoft.com/office/drawing/2014/main" id="{7217B0CF-D153-4F21-B2F3-3736BFEE8B20}"/>
              </a:ext>
            </a:extLst>
          </p:cNvPr>
          <p:cNvSpPr>
            <a:spLocks noGrp="1"/>
          </p:cNvSpPr>
          <p:nvPr>
            <p:ph type="pic" sz="quarter" idx="14" hasCustomPrompt="1"/>
          </p:nvPr>
        </p:nvSpPr>
        <p:spPr>
          <a:xfrm>
            <a:off x="6189663" y="2959100"/>
            <a:ext cx="2689225" cy="2987675"/>
          </a:xfrm>
        </p:spPr>
        <p:txBody>
          <a:bodyPr/>
          <a:lstStyle>
            <a:lvl1pPr marL="1944" indent="0" algn="ctr">
              <a:buNone/>
              <a:defRPr/>
            </a:lvl1pPr>
          </a:lstStyle>
          <a:p>
            <a:r>
              <a:rPr lang="en-US" dirty="0"/>
              <a:t>Insert photo here</a:t>
            </a:r>
          </a:p>
        </p:txBody>
      </p:sp>
      <p:sp>
        <p:nvSpPr>
          <p:cNvPr id="28" name="Picture Placeholder 23">
            <a:extLst>
              <a:ext uri="{FF2B5EF4-FFF2-40B4-BE49-F238E27FC236}">
                <a16:creationId xmlns:a16="http://schemas.microsoft.com/office/drawing/2014/main" id="{46C9A6A5-13C0-4A42-B695-F3511DCA96A4}"/>
              </a:ext>
            </a:extLst>
          </p:cNvPr>
          <p:cNvSpPr>
            <a:spLocks noGrp="1"/>
          </p:cNvSpPr>
          <p:nvPr>
            <p:ph type="pic" sz="quarter" idx="15" hasCustomPrompt="1"/>
          </p:nvPr>
        </p:nvSpPr>
        <p:spPr>
          <a:xfrm>
            <a:off x="9058275" y="2959100"/>
            <a:ext cx="2698750" cy="2987675"/>
          </a:xfrm>
        </p:spPr>
        <p:txBody>
          <a:bodyPr/>
          <a:lstStyle>
            <a:lvl1pPr marL="1944" indent="0" algn="ctr">
              <a:buNone/>
              <a:defRPr/>
            </a:lvl1pPr>
          </a:lstStyle>
          <a:p>
            <a:r>
              <a:rPr lang="en-US" dirty="0"/>
              <a:t>Insert photo here</a:t>
            </a:r>
          </a:p>
        </p:txBody>
      </p:sp>
      <p:sp>
        <p:nvSpPr>
          <p:cNvPr id="10" name="Date Placeholder 5">
            <a:extLst>
              <a:ext uri="{FF2B5EF4-FFF2-40B4-BE49-F238E27FC236}">
                <a16:creationId xmlns:a16="http://schemas.microsoft.com/office/drawing/2014/main" id="{DD1D6B44-0E3B-4C46-B068-14568BF01DF7}"/>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11" name="Footer Placeholder 3">
            <a:extLst>
              <a:ext uri="{FF2B5EF4-FFF2-40B4-BE49-F238E27FC236}">
                <a16:creationId xmlns:a16="http://schemas.microsoft.com/office/drawing/2014/main" id="{FB72C5E2-290F-4D02-842B-932296C10DF0}"/>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E3152744-4FDB-4426-90C5-B204EE645EFA}"/>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386323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21818-E75A-458F-AC5B-0E9A2C76B835}"/>
              </a:ext>
            </a:extLst>
          </p:cNvPr>
          <p:cNvSpPr>
            <a:spLocks noGrp="1"/>
          </p:cNvSpPr>
          <p:nvPr>
            <p:ph type="ctrTitle"/>
          </p:nvPr>
        </p:nvSpPr>
        <p:spPr>
          <a:xfrm>
            <a:off x="448056" y="448056"/>
            <a:ext cx="11292840" cy="3401568"/>
          </a:xfrm>
        </p:spPr>
        <p:txBody>
          <a:bodyPr anchor="b">
            <a:normAutofit/>
          </a:bodyPr>
          <a:lstStyle>
            <a:lvl1pPr algn="l">
              <a:defRPr sz="6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6EE64DE-978B-4F95-BB3C-D027D8008748}"/>
              </a:ext>
            </a:extLst>
          </p:cNvPr>
          <p:cNvSpPr>
            <a:spLocks noGrp="1"/>
          </p:cNvSpPr>
          <p:nvPr>
            <p:ph type="subTitle" idx="1"/>
          </p:nvPr>
        </p:nvSpPr>
        <p:spPr>
          <a:xfrm>
            <a:off x="448056" y="4471416"/>
            <a:ext cx="11292840" cy="1481328"/>
          </a:xfrm>
        </p:spPr>
        <p:txBody>
          <a:bodyPr/>
          <a:lstStyle>
            <a:lvl1pPr marL="0" indent="0" algn="l">
              <a:lnSpc>
                <a:spcPct val="120000"/>
              </a:lnSpc>
              <a:buNone/>
              <a:defRPr sz="2400">
                <a:solidFill>
                  <a:schemeClr val="tx2">
                    <a:alpha val="5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3">
            <a:extLst>
              <a:ext uri="{FF2B5EF4-FFF2-40B4-BE49-F238E27FC236}">
                <a16:creationId xmlns:a16="http://schemas.microsoft.com/office/drawing/2014/main" id="{16BC76EC-3453-4CE0-A71D-BD21940757B4}"/>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r>
              <a:rPr lang="en-US"/>
              <a:t>2/2/20XX</a:t>
            </a:r>
            <a:endParaRPr lang="en-US" dirty="0"/>
          </a:p>
        </p:txBody>
      </p:sp>
      <p:sp>
        <p:nvSpPr>
          <p:cNvPr id="9" name="Footer Placeholder 4">
            <a:extLst>
              <a:ext uri="{FF2B5EF4-FFF2-40B4-BE49-F238E27FC236}">
                <a16:creationId xmlns:a16="http://schemas.microsoft.com/office/drawing/2014/main" id="{896B5700-AA45-4E20-8BE5-27620411303F}"/>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PRESENTATION TITLE</a:t>
            </a:r>
          </a:p>
        </p:txBody>
      </p:sp>
      <p:sp>
        <p:nvSpPr>
          <p:cNvPr id="7" name="Slide Number Placeholder 11">
            <a:extLst>
              <a:ext uri="{FF2B5EF4-FFF2-40B4-BE49-F238E27FC236}">
                <a16:creationId xmlns:a16="http://schemas.microsoft.com/office/drawing/2014/main" id="{A7C3E5E6-3D65-419E-9CE7-1BEC4CB37EA2}"/>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814441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DDBCE8-F60C-4E3A-83C0-BDE8DD2DE1FD}"/>
              </a:ext>
            </a:extLst>
          </p:cNvPr>
          <p:cNvSpPr>
            <a:spLocks noGrp="1"/>
          </p:cNvSpPr>
          <p:nvPr>
            <p:ph type="title"/>
          </p:nvPr>
        </p:nvSpPr>
        <p:spPr>
          <a:xfrm>
            <a:off x="448056" y="388800"/>
            <a:ext cx="11301984" cy="1141200"/>
          </a:xfrm>
          <a:prstGeom prst="rect">
            <a:avLst/>
          </a:prstGeom>
        </p:spPr>
        <p:txBody>
          <a:bodyPr vert="horz" lIns="0" tIns="0" rIns="0" bIns="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BBC57F-72F2-48BC-B1EE-1F2C6155D72E}"/>
              </a:ext>
            </a:extLst>
          </p:cNvPr>
          <p:cNvSpPr>
            <a:spLocks noGrp="1"/>
          </p:cNvSpPr>
          <p:nvPr>
            <p:ph type="body" idx="1"/>
          </p:nvPr>
        </p:nvSpPr>
        <p:spPr>
          <a:xfrm>
            <a:off x="448056" y="1733550"/>
            <a:ext cx="11293200" cy="3783013"/>
          </a:xfrm>
          <a:prstGeom prst="rect">
            <a:avLst/>
          </a:prstGeom>
        </p:spPr>
        <p:txBody>
          <a:bodyPr vert="horz" lIns="0" tIns="0" rIns="9144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930FBC45-A4BC-4EE5-82B1-8BC79122559A}"/>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PRESENTATION TITLE</a:t>
            </a:r>
          </a:p>
        </p:txBody>
      </p:sp>
      <p:sp>
        <p:nvSpPr>
          <p:cNvPr id="6" name="Slide Number Placeholder 5">
            <a:extLst>
              <a:ext uri="{FF2B5EF4-FFF2-40B4-BE49-F238E27FC236}">
                <a16:creationId xmlns:a16="http://schemas.microsoft.com/office/drawing/2014/main" id="{725E1300-1995-409E-B058-59180872B694}"/>
              </a:ext>
            </a:extLst>
          </p:cNvPr>
          <p:cNvSpPr>
            <a:spLocks noGrp="1"/>
          </p:cNvSpPr>
          <p:nvPr>
            <p:ph type="sldNum" sz="quarter" idx="4"/>
          </p:nvPr>
        </p:nvSpPr>
        <p:spPr>
          <a:xfrm>
            <a:off x="10238232" y="6153912"/>
            <a:ext cx="1510856" cy="502920"/>
          </a:xfrm>
          <a:prstGeom prst="rect">
            <a:avLst/>
          </a:prstGeom>
        </p:spPr>
        <p:txBody>
          <a:bodyPr vert="horz" lIns="0" tIns="0" rIns="0" bIns="0" rtlCol="0" anchor="ctr"/>
          <a:lstStyle>
            <a:lvl1pPr algn="r">
              <a:defRPr sz="900">
                <a:solidFill>
                  <a:schemeClr val="tx2">
                    <a:alpha val="55000"/>
                  </a:schemeClr>
                </a:solidFill>
              </a:defRPr>
            </a:lvl1pPr>
          </a:lstStyle>
          <a:p>
            <a:fld id="{0D309695-DEC3-40DA-9DF5-330280C9D0E8}" type="slidenum">
              <a:rPr lang="en-US" smtClean="0"/>
              <a:pPr/>
              <a:t>‹#›</a:t>
            </a:fld>
            <a:endParaRPr lang="en-US" dirty="0"/>
          </a:p>
        </p:txBody>
      </p:sp>
      <p:sp>
        <p:nvSpPr>
          <p:cNvPr id="10" name="Date Placeholder 3">
            <a:extLst>
              <a:ext uri="{FF2B5EF4-FFF2-40B4-BE49-F238E27FC236}">
                <a16:creationId xmlns:a16="http://schemas.microsoft.com/office/drawing/2014/main" id="{639030E9-7F3B-403F-96B2-7C2C627C30A0}"/>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r>
              <a:rPr lang="en-US"/>
              <a:t>2/2/20XX</a:t>
            </a:r>
            <a:endParaRPr lang="en-US" dirty="0"/>
          </a:p>
        </p:txBody>
      </p:sp>
    </p:spTree>
    <p:extLst>
      <p:ext uri="{BB962C8B-B14F-4D97-AF65-F5344CB8AC3E}">
        <p14:creationId xmlns:p14="http://schemas.microsoft.com/office/powerpoint/2010/main" val="62311258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 id="2147483674" r:id="rId13"/>
  </p:sldLayoutIdLst>
  <p:hf hdr="0"/>
  <p:txStyles>
    <p:titleStyle>
      <a:lvl1pPr algn="l" defTabSz="914400" rtl="0" eaLnBrk="1" latinLnBrk="0" hangingPunct="1">
        <a:lnSpc>
          <a:spcPct val="100000"/>
        </a:lnSpc>
        <a:spcBef>
          <a:spcPct val="0"/>
        </a:spcBef>
        <a:buNone/>
        <a:defRPr sz="2800" i="1" kern="1200">
          <a:solidFill>
            <a:schemeClr val="tx2"/>
          </a:solidFill>
          <a:latin typeface="+mj-lt"/>
          <a:ea typeface="+mj-ea"/>
          <a:cs typeface="+mj-cs"/>
        </a:defRPr>
      </a:lvl1pPr>
    </p:titleStyle>
    <p:bodyStyle>
      <a:lvl1pPr marL="450000" indent="-448056" algn="l" defTabSz="914400" rtl="0" eaLnBrk="1" latinLnBrk="0" hangingPunct="1">
        <a:lnSpc>
          <a:spcPct val="140000"/>
        </a:lnSpc>
        <a:spcBef>
          <a:spcPts val="10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1pPr>
      <a:lvl2pPr marL="9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2pPr>
      <a:lvl3pPr marL="13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3pPr>
      <a:lvl4pPr marL="18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4pPr>
      <a:lvl5pPr marL="22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48">
          <p15:clr>
            <a:srgbClr val="F26B43"/>
          </p15:clr>
        </p15:guide>
        <p15:guide id="2" pos="279">
          <p15:clr>
            <a:srgbClr val="F26B43"/>
          </p15:clr>
        </p15:guide>
        <p15:guide id="3" pos="1232">
          <p15:clr>
            <a:srgbClr val="5ACBF0"/>
          </p15:clr>
        </p15:guide>
        <p15:guide id="4" pos="1527">
          <p15:clr>
            <a:srgbClr val="5ACBF0"/>
          </p15:clr>
        </p15:guide>
        <p15:guide id="5" pos="2457">
          <p15:clr>
            <a:srgbClr val="5ACBF0"/>
          </p15:clr>
        </p15:guide>
        <p15:guide id="6" pos="2751">
          <p15:clr>
            <a:srgbClr val="5ACBF0"/>
          </p15:clr>
        </p15:guide>
        <p15:guide id="7" pos="3704">
          <p15:clr>
            <a:srgbClr val="5ACBF0"/>
          </p15:clr>
        </p15:guide>
        <p15:guide id="8" pos="3976">
          <p15:clr>
            <a:srgbClr val="5ACBF0"/>
          </p15:clr>
        </p15:guide>
        <p15:guide id="9" pos="4929">
          <p15:clr>
            <a:srgbClr val="5ACBF0"/>
          </p15:clr>
        </p15:guide>
        <p15:guide id="10" pos="5201">
          <p15:clr>
            <a:srgbClr val="5ACBF0"/>
          </p15:clr>
        </p15:guide>
        <p15:guide id="11" pos="6153">
          <p15:clr>
            <a:srgbClr val="5ACBF0"/>
          </p15:clr>
        </p15:guide>
        <p15:guide id="12" pos="6448">
          <p15:clr>
            <a:srgbClr val="5ACBF0"/>
          </p15:clr>
        </p15:guide>
        <p15:guide id="13" pos="7401">
          <p15:clr>
            <a:srgbClr val="F26B43"/>
          </p15:clr>
        </p15:guide>
        <p15:guide id="14" orient="horz" pos="3475">
          <p15:clr>
            <a:srgbClr val="F26B43"/>
          </p15:clr>
        </p15:guide>
        <p15:guide id="15" orient="horz" pos="278">
          <p15:clr>
            <a:srgbClr val="F26B43"/>
          </p15:clr>
        </p15:guide>
        <p15:guide id="16" orient="horz" pos="2886">
          <p15:clr>
            <a:srgbClr val="5ACBF0"/>
          </p15:clr>
        </p15:guide>
        <p15:guide id="17" orient="horz" pos="2591">
          <p15:clr>
            <a:srgbClr val="5ACBF0"/>
          </p15:clr>
        </p15:guide>
        <p15:guide id="18" orient="horz" pos="2024">
          <p15:clr>
            <a:srgbClr val="5ACBF0"/>
          </p15:clr>
        </p15:guide>
        <p15:guide id="19" orient="horz" pos="1729">
          <p15:clr>
            <a:srgbClr val="5ACBF0"/>
          </p15:clr>
        </p15:guide>
        <p15:guide id="20" orient="horz" pos="1162">
          <p15:clr>
            <a:srgbClr val="5ACBF0"/>
          </p15:clr>
        </p15:guide>
        <p15:guide id="21" orient="horz" pos="867">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530845D-8585-DF76-6DD1-CF17A074C7F7}"/>
              </a:ext>
            </a:extLst>
          </p:cNvPr>
          <p:cNvPicPr>
            <a:picLocks noGrp="1" noChangeAspect="1"/>
          </p:cNvPicPr>
          <p:nvPr>
            <p:ph type="pic" sz="quarter" idx="10"/>
          </p:nvPr>
        </p:nvPicPr>
        <p:blipFill>
          <a:blip r:embed="rId2"/>
          <a:srcRect l="19403" r="19403"/>
          <a:stretch>
            <a:fillRect/>
          </a:stretch>
        </p:blipFill>
        <p:spPr>
          <a:xfrm>
            <a:off x="0" y="0"/>
            <a:ext cx="5880100" cy="6857999"/>
          </a:xfrm>
        </p:spPr>
      </p:pic>
      <p:sp>
        <p:nvSpPr>
          <p:cNvPr id="4" name="Title 3">
            <a:extLst>
              <a:ext uri="{FF2B5EF4-FFF2-40B4-BE49-F238E27FC236}">
                <a16:creationId xmlns:a16="http://schemas.microsoft.com/office/drawing/2014/main" id="{4A21F7C9-5828-4AED-834A-87AEA2281531}"/>
              </a:ext>
            </a:extLst>
          </p:cNvPr>
          <p:cNvSpPr>
            <a:spLocks noGrp="1"/>
          </p:cNvSpPr>
          <p:nvPr>
            <p:ph type="ctrTitle"/>
          </p:nvPr>
        </p:nvSpPr>
        <p:spPr>
          <a:xfrm>
            <a:off x="7160000" y="1026173"/>
            <a:ext cx="4047689" cy="2668749"/>
          </a:xfrm>
        </p:spPr>
        <p:txBody>
          <a:bodyPr>
            <a:normAutofit/>
          </a:bodyPr>
          <a:lstStyle/>
          <a:p>
            <a:pPr algn="r"/>
            <a:r>
              <a:rPr lang="en-US" sz="4800" dirty="0">
                <a:solidFill>
                  <a:schemeClr val="tx1"/>
                </a:solidFill>
              </a:rPr>
              <a:t>Obscurantist Epistemic</a:t>
            </a:r>
            <a:br>
              <a:rPr lang="en-US" sz="4800" dirty="0">
                <a:solidFill>
                  <a:schemeClr val="tx1"/>
                </a:solidFill>
              </a:rPr>
            </a:br>
            <a:r>
              <a:rPr lang="en-US" sz="4800" dirty="0">
                <a:solidFill>
                  <a:schemeClr val="tx1"/>
                </a:solidFill>
              </a:rPr>
              <a:t>Manipulation</a:t>
            </a:r>
          </a:p>
        </p:txBody>
      </p:sp>
      <p:sp>
        <p:nvSpPr>
          <p:cNvPr id="5" name="Subtitle 4">
            <a:extLst>
              <a:ext uri="{FF2B5EF4-FFF2-40B4-BE49-F238E27FC236}">
                <a16:creationId xmlns:a16="http://schemas.microsoft.com/office/drawing/2014/main" id="{6B2940A3-1B97-4EDD-B073-C632DA7FF7C2}"/>
              </a:ext>
            </a:extLst>
          </p:cNvPr>
          <p:cNvSpPr>
            <a:spLocks noGrp="1"/>
          </p:cNvSpPr>
          <p:nvPr>
            <p:ph type="subTitle" idx="1"/>
          </p:nvPr>
        </p:nvSpPr>
        <p:spPr>
          <a:xfrm>
            <a:off x="6174994" y="4415433"/>
            <a:ext cx="6017703" cy="1938910"/>
          </a:xfrm>
        </p:spPr>
        <p:txBody>
          <a:bodyPr>
            <a:noAutofit/>
          </a:bodyPr>
          <a:lstStyle/>
          <a:p>
            <a:r>
              <a:rPr lang="en-US" dirty="0">
                <a:solidFill>
                  <a:schemeClr val="tx1">
                    <a:alpha val="55000"/>
                  </a:schemeClr>
                </a:solidFill>
                <a:latin typeface="+mj-lt"/>
              </a:rPr>
              <a:t>Benjamin Winokur (University of Macau)</a:t>
            </a:r>
          </a:p>
          <a:p>
            <a:r>
              <a:rPr lang="en-US" dirty="0">
                <a:solidFill>
                  <a:schemeClr val="tx1">
                    <a:alpha val="55000"/>
                  </a:schemeClr>
                </a:solidFill>
                <a:latin typeface="+mj-lt"/>
              </a:rPr>
              <a:t>18</a:t>
            </a:r>
            <a:r>
              <a:rPr lang="en-US" baseline="30000" dirty="0">
                <a:solidFill>
                  <a:schemeClr val="tx1">
                    <a:alpha val="55000"/>
                  </a:schemeClr>
                </a:solidFill>
                <a:latin typeface="+mj-lt"/>
              </a:rPr>
              <a:t>th</a:t>
            </a:r>
            <a:r>
              <a:rPr lang="en-US" dirty="0">
                <a:solidFill>
                  <a:schemeClr val="tx1">
                    <a:alpha val="55000"/>
                  </a:schemeClr>
                </a:solidFill>
                <a:latin typeface="+mj-lt"/>
              </a:rPr>
              <a:t> North-South Philosophy Forum</a:t>
            </a:r>
          </a:p>
          <a:p>
            <a:r>
              <a:rPr lang="en-US" dirty="0">
                <a:solidFill>
                  <a:schemeClr val="tx1">
                    <a:alpha val="55000"/>
                  </a:schemeClr>
                </a:solidFill>
                <a:latin typeface="+mj-lt"/>
              </a:rPr>
              <a:t>November 16</a:t>
            </a:r>
            <a:r>
              <a:rPr lang="en-US" baseline="30000" dirty="0">
                <a:solidFill>
                  <a:schemeClr val="tx1">
                    <a:alpha val="55000"/>
                  </a:schemeClr>
                </a:solidFill>
                <a:latin typeface="+mj-lt"/>
              </a:rPr>
              <a:t>th,</a:t>
            </a:r>
            <a:r>
              <a:rPr lang="en-US" dirty="0">
                <a:solidFill>
                  <a:schemeClr val="tx1">
                    <a:alpha val="55000"/>
                  </a:schemeClr>
                </a:solidFill>
                <a:latin typeface="+mj-lt"/>
              </a:rPr>
              <a:t> 2024</a:t>
            </a:r>
          </a:p>
          <a:p>
            <a:r>
              <a:rPr lang="en-US" dirty="0">
                <a:solidFill>
                  <a:schemeClr val="tx1">
                    <a:alpha val="55000"/>
                  </a:schemeClr>
                </a:solidFill>
                <a:latin typeface="+mj-lt"/>
              </a:rPr>
              <a:t> Fudan University</a:t>
            </a:r>
          </a:p>
        </p:txBody>
      </p:sp>
    </p:spTree>
    <p:extLst>
      <p:ext uri="{BB962C8B-B14F-4D97-AF65-F5344CB8AC3E}">
        <p14:creationId xmlns:p14="http://schemas.microsoft.com/office/powerpoint/2010/main" val="1325035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 (Familiar?) Scenario</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877541"/>
            <a:ext cx="11565086" cy="4071835"/>
          </a:xfrm>
        </p:spPr>
        <p:txBody>
          <a:bodyPr>
            <a:normAutofit/>
          </a:bodyPr>
          <a:lstStyle/>
          <a:p>
            <a:pPr>
              <a:lnSpc>
                <a:spcPct val="110000"/>
              </a:lnSpc>
              <a:spcBef>
                <a:spcPts val="0"/>
              </a:spcBef>
            </a:pPr>
            <a:r>
              <a:rPr lang="en-US" dirty="0"/>
              <a:t>Janet is curious about Jagmeet’s desire to write a doctoral thesis on Ancient Greek metaphysics, and she asks him to explain his thesis proposal. </a:t>
            </a:r>
          </a:p>
          <a:p>
            <a:pPr>
              <a:lnSpc>
                <a:spcPct val="110000"/>
              </a:lnSpc>
              <a:spcBef>
                <a:spcPts val="0"/>
              </a:spcBef>
            </a:pPr>
            <a:endParaRPr lang="en-US" dirty="0"/>
          </a:p>
          <a:p>
            <a:pPr>
              <a:lnSpc>
                <a:spcPct val="110000"/>
              </a:lnSpc>
              <a:spcBef>
                <a:spcPts val="0"/>
              </a:spcBef>
            </a:pPr>
            <a:r>
              <a:rPr lang="en-US" dirty="0"/>
              <a:t>Jagmeet has not really thought about the proposal enough, but he does not want to admit it. So he responds to Janet with vague, fancy-sounding words.</a:t>
            </a:r>
          </a:p>
          <a:p>
            <a:pPr>
              <a:lnSpc>
                <a:spcPct val="110000"/>
              </a:lnSpc>
              <a:spcBef>
                <a:spcPts val="0"/>
              </a:spcBef>
            </a:pPr>
            <a:endParaRPr lang="en-US" dirty="0"/>
          </a:p>
          <a:p>
            <a:pPr>
              <a:lnSpc>
                <a:spcPct val="110000"/>
              </a:lnSpc>
              <a:spcBef>
                <a:spcPts val="0"/>
              </a:spcBef>
            </a:pPr>
            <a:r>
              <a:rPr lang="en-US" dirty="0"/>
              <a:t>What he says </a:t>
            </a:r>
            <a:r>
              <a:rPr lang="en-US" i="1" dirty="0"/>
              <a:t>seems significant </a:t>
            </a:r>
            <a:r>
              <a:rPr lang="en-US" dirty="0"/>
              <a:t>to Janet, but she can’t seem to understand him.</a:t>
            </a:r>
          </a:p>
          <a:p>
            <a:pPr>
              <a:lnSpc>
                <a:spcPct val="110000"/>
              </a:lnSpc>
              <a:spcBef>
                <a:spcPts val="0"/>
              </a:spcBef>
            </a:pPr>
            <a:endParaRPr lang="en-US" dirty="0"/>
          </a:p>
          <a:p>
            <a:pPr>
              <a:lnSpc>
                <a:spcPct val="110000"/>
              </a:lnSpc>
              <a:spcBef>
                <a:spcPts val="0"/>
              </a:spcBef>
            </a:pPr>
            <a:r>
              <a:rPr lang="en-US" dirty="0"/>
              <a:t>She thinks to herself “I can’t figure out what he means…I guess </a:t>
            </a:r>
            <a:r>
              <a:rPr lang="en-US" dirty="0" err="1"/>
              <a:t>Jagmeet</a:t>
            </a:r>
            <a:r>
              <a:rPr lang="en-US" dirty="0"/>
              <a:t> understands Ancient Greek metaphysics more deeply than I do </a:t>
            </a:r>
            <a:r>
              <a:rPr lang="en-US" dirty="0">
                <a:sym typeface="Wingdings" panose="05000000000000000000" pitchFamily="2" charset="2"/>
              </a:rPr>
              <a:t></a:t>
            </a:r>
            <a:r>
              <a:rPr lang="en-US" dirty="0"/>
              <a:t>”</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a:t>
            </a:fld>
            <a:endParaRPr lang="en-US" dirty="0"/>
          </a:p>
        </p:txBody>
      </p:sp>
    </p:spTree>
    <p:extLst>
      <p:ext uri="{BB962C8B-B14F-4D97-AF65-F5344CB8AC3E}">
        <p14:creationId xmlns:p14="http://schemas.microsoft.com/office/powerpoint/2010/main" val="295868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as Epistemic Manipulation</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dirty="0" err="1"/>
              <a:t>Jagmeet</a:t>
            </a:r>
            <a:r>
              <a:rPr lang="en-US" dirty="0"/>
              <a:t> may be guilty of </a:t>
            </a:r>
            <a:r>
              <a:rPr lang="en-US" b="1" dirty="0"/>
              <a:t>epistemic manipulation</a:t>
            </a:r>
            <a:r>
              <a:rPr lang="en-US" dirty="0"/>
              <a:t>.</a:t>
            </a:r>
            <a:endParaRPr lang="en-US" b="1" dirty="0"/>
          </a:p>
          <a:p>
            <a:pPr>
              <a:lnSpc>
                <a:spcPct val="110000"/>
              </a:lnSpc>
              <a:spcBef>
                <a:spcPts val="0"/>
              </a:spcBef>
            </a:pPr>
            <a:endParaRPr lang="en-US" b="1" dirty="0"/>
          </a:p>
          <a:p>
            <a:pPr>
              <a:lnSpc>
                <a:spcPct val="110000"/>
              </a:lnSpc>
              <a:spcBef>
                <a:spcPts val="0"/>
              </a:spcBef>
            </a:pPr>
            <a:r>
              <a:rPr lang="en-US" dirty="0"/>
              <a:t>But what sort of epistemic manipulation? I propose the label: </a:t>
            </a:r>
            <a:r>
              <a:rPr lang="en-US" b="1" dirty="0"/>
              <a:t>obscurantism.</a:t>
            </a:r>
          </a:p>
          <a:p>
            <a:pPr>
              <a:lnSpc>
                <a:spcPct val="110000"/>
              </a:lnSpc>
              <a:spcBef>
                <a:spcPts val="0"/>
              </a:spcBef>
            </a:pPr>
            <a:endParaRPr lang="en-US" b="1" dirty="0"/>
          </a:p>
          <a:p>
            <a:pPr>
              <a:lnSpc>
                <a:spcPct val="110000"/>
              </a:lnSpc>
              <a:spcBef>
                <a:spcPts val="0"/>
              </a:spcBef>
            </a:pPr>
            <a:r>
              <a:rPr lang="en-US" dirty="0"/>
              <a:t>On my usage, an </a:t>
            </a:r>
            <a:r>
              <a:rPr lang="en-US" b="1" dirty="0"/>
              <a:t>obscurantist</a:t>
            </a:r>
            <a:r>
              <a:rPr lang="en-US" dirty="0"/>
              <a:t> epistemically manipulates their victim to:</a:t>
            </a:r>
          </a:p>
          <a:p>
            <a:pPr>
              <a:lnSpc>
                <a:spcPct val="110000"/>
              </a:lnSpc>
              <a:spcBef>
                <a:spcPts val="0"/>
              </a:spcBef>
            </a:pPr>
            <a:endParaRPr lang="en-US" dirty="0"/>
          </a:p>
          <a:p>
            <a:pPr marL="1357200" lvl="1" indent="-457200">
              <a:lnSpc>
                <a:spcPct val="110000"/>
              </a:lnSpc>
              <a:spcBef>
                <a:spcPts val="0"/>
              </a:spcBef>
              <a:buFont typeface="+mj-lt"/>
              <a:buAutoNum type="arabicPeriod"/>
            </a:pPr>
            <a:r>
              <a:rPr lang="en-US" sz="2400" dirty="0"/>
              <a:t>See herself as hermeneutically incompetent within at least some domain of inquiry (</a:t>
            </a:r>
            <a:r>
              <a:rPr lang="en-US" sz="2400" b="1" dirty="0"/>
              <a:t>manipulated</a:t>
            </a:r>
            <a:r>
              <a:rPr lang="en-US" sz="2400" dirty="0"/>
              <a:t> </a:t>
            </a:r>
            <a:r>
              <a:rPr lang="en-US" sz="2400" b="1" dirty="0"/>
              <a:t>epistemic self-doubt</a:t>
            </a:r>
            <a:r>
              <a:rPr lang="en-US" sz="2400" dirty="0"/>
              <a:t>)</a:t>
            </a:r>
          </a:p>
          <a:p>
            <a:pPr marL="1357200" lvl="1" indent="-457200">
              <a:lnSpc>
                <a:spcPct val="110000"/>
              </a:lnSpc>
              <a:spcBef>
                <a:spcPts val="0"/>
              </a:spcBef>
              <a:buFont typeface="+mj-lt"/>
              <a:buAutoNum type="arabicPeriod"/>
            </a:pPr>
            <a:r>
              <a:rPr lang="en-US" sz="2400" dirty="0"/>
              <a:t>See the obscurantist as having superior hermeneutical competence in a domain of inquiry (</a:t>
            </a:r>
            <a:r>
              <a:rPr lang="en-US" sz="2400" b="1" dirty="0"/>
              <a:t>manipulated</a:t>
            </a:r>
            <a:r>
              <a:rPr lang="en-US" sz="2400" dirty="0"/>
              <a:t> </a:t>
            </a:r>
            <a:r>
              <a:rPr lang="en-US" sz="2400" b="1" dirty="0"/>
              <a:t>epistemic deference</a:t>
            </a:r>
            <a:r>
              <a:rPr lang="en-US" sz="2400" dirty="0"/>
              <a:t>)</a:t>
            </a:r>
          </a:p>
          <a:p>
            <a:pPr lvl="1" indent="0">
              <a:lnSpc>
                <a:spcPct val="110000"/>
              </a:lnSpc>
              <a:spcBef>
                <a:spcPts val="0"/>
              </a:spcBef>
              <a:buNone/>
            </a:pPr>
            <a:endParaRPr lang="en-US" sz="2000" dirty="0"/>
          </a:p>
          <a:p>
            <a:pPr lvl="1" indent="0">
              <a:lnSpc>
                <a:spcPct val="110000"/>
              </a:lnSpc>
              <a:spcBef>
                <a:spcPts val="0"/>
              </a:spcBef>
              <a:buNone/>
            </a:pPr>
            <a:endParaRPr lang="en-US" sz="2000"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3</a:t>
            </a:fld>
            <a:endParaRPr lang="en-US" dirty="0"/>
          </a:p>
        </p:txBody>
      </p:sp>
    </p:spTree>
    <p:extLst>
      <p:ext uri="{BB962C8B-B14F-4D97-AF65-F5344CB8AC3E}">
        <p14:creationId xmlns:p14="http://schemas.microsoft.com/office/powerpoint/2010/main" val="238313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US" i="0" dirty="0"/>
              <a:t>Obscurantist Epistemic Manipulation: </a:t>
            </a:r>
            <a:br>
              <a:rPr lang="en-US" i="0" dirty="0"/>
            </a:br>
            <a:r>
              <a:rPr lang="en-US" i="0" dirty="0"/>
              <a:t>A Definition, and a Mechanism</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2130804"/>
            <a:ext cx="11565086" cy="4022164"/>
          </a:xfrm>
        </p:spPr>
        <p:txBody>
          <a:bodyPr>
            <a:normAutofit/>
          </a:bodyPr>
          <a:lstStyle/>
          <a:p>
            <a:pPr marL="451944" lvl="1" indent="0">
              <a:lnSpc>
                <a:spcPct val="110000"/>
              </a:lnSpc>
              <a:spcBef>
                <a:spcPts val="0"/>
              </a:spcBef>
              <a:buNone/>
            </a:pPr>
            <a:endParaRPr lang="en-US" sz="2400" b="1" dirty="0"/>
          </a:p>
          <a:p>
            <a:pPr marL="451944" lvl="1" indent="0">
              <a:lnSpc>
                <a:spcPct val="110000"/>
              </a:lnSpc>
              <a:spcBef>
                <a:spcPts val="0"/>
              </a:spcBef>
              <a:buNone/>
            </a:pPr>
            <a:endParaRPr lang="en-US" sz="2400" b="1" dirty="0"/>
          </a:p>
          <a:p>
            <a:pPr marL="451944" lvl="1" indent="0">
              <a:lnSpc>
                <a:spcPct val="110000"/>
              </a:lnSpc>
              <a:spcBef>
                <a:spcPts val="0"/>
              </a:spcBef>
              <a:buNone/>
            </a:pPr>
            <a:r>
              <a:rPr lang="en-US" sz="2400" b="1" dirty="0"/>
              <a:t>Obscurantist epistemic manipulation (first definition)</a:t>
            </a:r>
            <a:r>
              <a:rPr lang="en-US" sz="2400" dirty="0"/>
              <a:t>:</a:t>
            </a:r>
            <a:r>
              <a:rPr lang="en-US" sz="2400" b="1" dirty="0"/>
              <a:t> </a:t>
            </a:r>
            <a:r>
              <a:rPr lang="en-US" sz="2400" dirty="0"/>
              <a:t>obscurantist epistemic manipulators inflict manipulated epistemic self-doubt and manipulated epistemic deference…</a:t>
            </a:r>
          </a:p>
          <a:p>
            <a:pPr marL="451944" lvl="1" indent="0">
              <a:lnSpc>
                <a:spcPct val="110000"/>
              </a:lnSpc>
              <a:spcBef>
                <a:spcPts val="0"/>
              </a:spcBef>
              <a:buNone/>
            </a:pPr>
            <a:endParaRPr lang="en-US" sz="2400" dirty="0"/>
          </a:p>
          <a:p>
            <a:pPr marL="451944" lvl="1" indent="0">
              <a:lnSpc>
                <a:spcPct val="110000"/>
              </a:lnSpc>
              <a:spcBef>
                <a:spcPts val="0"/>
              </a:spcBef>
              <a:buNone/>
            </a:pPr>
            <a:r>
              <a:rPr lang="en-US" sz="2400" b="1" dirty="0"/>
              <a:t>The obscurantist mechanism</a:t>
            </a:r>
            <a:r>
              <a:rPr lang="en-US" sz="2400" dirty="0"/>
              <a:t>: </a:t>
            </a:r>
            <a:r>
              <a:rPr lang="en-US" sz="2400" i="1" dirty="0"/>
              <a:t>seductively unclear</a:t>
            </a:r>
            <a:r>
              <a:rPr lang="en-US" sz="2400" dirty="0"/>
              <a:t> speech/text.</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4</a:t>
            </a:fld>
            <a:endParaRPr lang="en-US" dirty="0"/>
          </a:p>
        </p:txBody>
      </p:sp>
    </p:spTree>
    <p:extLst>
      <p:ext uri="{BB962C8B-B14F-4D97-AF65-F5344CB8AC3E}">
        <p14:creationId xmlns:p14="http://schemas.microsoft.com/office/powerpoint/2010/main" val="257322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Agenda</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459144" indent="-457200">
              <a:lnSpc>
                <a:spcPct val="110000"/>
              </a:lnSpc>
              <a:spcBef>
                <a:spcPts val="0"/>
              </a:spcBef>
              <a:buFont typeface="+mj-lt"/>
              <a:buAutoNum type="arabicPeriod"/>
            </a:pPr>
            <a:r>
              <a:rPr lang="en-US" dirty="0"/>
              <a:t>Consider extant discussions of obscurantism</a:t>
            </a:r>
            <a:endParaRPr lang="en-US" dirty="0">
              <a:solidFill>
                <a:srgbClr val="FFFF00">
                  <a:alpha val="55000"/>
                </a:srgbClr>
              </a:solidFill>
            </a:endParaRPr>
          </a:p>
          <a:p>
            <a:pPr marL="459144" indent="-457200">
              <a:lnSpc>
                <a:spcPct val="110000"/>
              </a:lnSpc>
              <a:spcBef>
                <a:spcPts val="0"/>
              </a:spcBef>
              <a:buFont typeface="+mj-lt"/>
              <a:buAutoNum type="arabicPeriod"/>
            </a:pPr>
            <a:r>
              <a:rPr lang="en-US" dirty="0"/>
              <a:t>Give a provisional analysis of obscurantism</a:t>
            </a:r>
          </a:p>
          <a:p>
            <a:pPr marL="459144" indent="-457200">
              <a:lnSpc>
                <a:spcPct val="110000"/>
              </a:lnSpc>
              <a:spcBef>
                <a:spcPts val="0"/>
              </a:spcBef>
              <a:buFont typeface="+mj-lt"/>
              <a:buAutoNum type="arabicPeriod"/>
            </a:pPr>
            <a:r>
              <a:rPr lang="en-US" dirty="0"/>
              <a:t>Give a richer account of obscurantist epistemic manipulation</a:t>
            </a:r>
          </a:p>
          <a:p>
            <a:pPr marL="459144" indent="-457200">
              <a:lnSpc>
                <a:spcPct val="110000"/>
              </a:lnSpc>
              <a:spcBef>
                <a:spcPts val="0"/>
              </a:spcBef>
              <a:buFont typeface="+mj-lt"/>
              <a:buAutoNum type="arabicPeriod"/>
            </a:pPr>
            <a:r>
              <a:rPr lang="en-US" b="1" dirty="0"/>
              <a:t>(Time permitting) </a:t>
            </a:r>
            <a:r>
              <a:rPr lang="en-US" dirty="0"/>
              <a:t>Discuss how obscurantism can be weaponized in tandem with seductive </a:t>
            </a:r>
            <a:r>
              <a:rPr lang="en-US" i="1" dirty="0"/>
              <a:t>clarity </a:t>
            </a:r>
            <a:r>
              <a:rPr lang="en-US" dirty="0"/>
              <a:t>(thus analyzing a role for obscurantism in wider epistemic manipulation campaigns)</a:t>
            </a:r>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5</a:t>
            </a:fld>
            <a:endParaRPr lang="en-US" dirty="0"/>
          </a:p>
        </p:txBody>
      </p:sp>
    </p:spTree>
    <p:extLst>
      <p:ext uri="{BB962C8B-B14F-4D97-AF65-F5344CB8AC3E}">
        <p14:creationId xmlns:p14="http://schemas.microsoft.com/office/powerpoint/2010/main" val="60502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Agenda</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459144" indent="-457200">
              <a:lnSpc>
                <a:spcPct val="110000"/>
              </a:lnSpc>
              <a:spcBef>
                <a:spcPts val="0"/>
              </a:spcBef>
              <a:buFont typeface="+mj-lt"/>
              <a:buAutoNum type="arabicPeriod"/>
            </a:pPr>
            <a:r>
              <a:rPr lang="en-US" dirty="0">
                <a:solidFill>
                  <a:srgbClr val="FFFF00">
                    <a:alpha val="55000"/>
                  </a:srgbClr>
                </a:solidFill>
              </a:rPr>
              <a:t>Consider extant discussions of obscurantism</a:t>
            </a:r>
          </a:p>
          <a:p>
            <a:pPr marL="459144" indent="-457200">
              <a:lnSpc>
                <a:spcPct val="110000"/>
              </a:lnSpc>
              <a:spcBef>
                <a:spcPts val="0"/>
              </a:spcBef>
              <a:buFont typeface="+mj-lt"/>
              <a:buAutoNum type="arabicPeriod"/>
            </a:pPr>
            <a:r>
              <a:rPr lang="en-US" dirty="0"/>
              <a:t>Give a provisional analysis of obscurantism</a:t>
            </a:r>
          </a:p>
          <a:p>
            <a:pPr marL="459144" indent="-457200">
              <a:lnSpc>
                <a:spcPct val="110000"/>
              </a:lnSpc>
              <a:spcBef>
                <a:spcPts val="0"/>
              </a:spcBef>
              <a:buFont typeface="+mj-lt"/>
              <a:buAutoNum type="arabicPeriod"/>
            </a:pPr>
            <a:r>
              <a:rPr lang="en-US" dirty="0"/>
              <a:t>Give a richer account of obscurantist epistemic manipulation</a:t>
            </a:r>
          </a:p>
          <a:p>
            <a:pPr marL="459144" indent="-457200">
              <a:lnSpc>
                <a:spcPct val="110000"/>
              </a:lnSpc>
              <a:spcBef>
                <a:spcPts val="0"/>
              </a:spcBef>
              <a:buFont typeface="+mj-lt"/>
              <a:buAutoNum type="arabicPeriod"/>
            </a:pPr>
            <a:r>
              <a:rPr lang="en-US" b="1" dirty="0"/>
              <a:t>(Time permitting) </a:t>
            </a:r>
            <a:r>
              <a:rPr lang="en-US" dirty="0"/>
              <a:t>Discuss how obscurantism can be weaponized in tandem with seductive </a:t>
            </a:r>
            <a:r>
              <a:rPr lang="en-US" i="1" dirty="0"/>
              <a:t>clarity </a:t>
            </a:r>
            <a:r>
              <a:rPr lang="en-US" dirty="0"/>
              <a:t>(thus analyzing a role for obscurantism in wider epistemic manipulation campaigns)</a:t>
            </a:r>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6</a:t>
            </a:fld>
            <a:endParaRPr lang="en-US" dirty="0"/>
          </a:p>
        </p:txBody>
      </p:sp>
    </p:spTree>
    <p:extLst>
      <p:ext uri="{BB962C8B-B14F-4D97-AF65-F5344CB8AC3E}">
        <p14:creationId xmlns:p14="http://schemas.microsoft.com/office/powerpoint/2010/main" val="2752316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Extant Takes (1)</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gn="ctr">
              <a:lnSpc>
                <a:spcPct val="110000"/>
              </a:lnSpc>
              <a:spcBef>
                <a:spcPts val="0"/>
              </a:spcBef>
            </a:pPr>
            <a:endParaRPr lang="en-US" dirty="0"/>
          </a:p>
          <a:p>
            <a:pPr algn="ctr">
              <a:lnSpc>
                <a:spcPct val="110000"/>
              </a:lnSpc>
              <a:spcBef>
                <a:spcPts val="0"/>
              </a:spcBef>
            </a:pPr>
            <a:r>
              <a:rPr lang="en-US" dirty="0">
                <a:solidFill>
                  <a:srgbClr val="FFC000">
                    <a:alpha val="55000"/>
                  </a:srgbClr>
                </a:solidFill>
              </a:rPr>
              <a:t>“[O]</a:t>
            </a:r>
            <a:r>
              <a:rPr lang="en-US" dirty="0" err="1">
                <a:solidFill>
                  <a:srgbClr val="FFC000">
                    <a:alpha val="55000"/>
                  </a:srgbClr>
                </a:solidFill>
              </a:rPr>
              <a:t>bscurantism</a:t>
            </a:r>
            <a:r>
              <a:rPr lang="en-US" dirty="0">
                <a:solidFill>
                  <a:srgbClr val="FFC000">
                    <a:alpha val="55000"/>
                  </a:srgbClr>
                </a:solidFill>
              </a:rPr>
              <a:t> works by seducing readers into seeking hidden truths in a text and thereby binding them to pronouncements by getting them engaged in an endless hermeneutic struggle to “understand” the deeper meanings conveyed by the obscurantist” </a:t>
            </a:r>
            <a:r>
              <a:rPr lang="en-US" dirty="0"/>
              <a:t>(</a:t>
            </a:r>
            <a:r>
              <a:rPr lang="en-US" dirty="0" err="1"/>
              <a:t>Buekens</a:t>
            </a:r>
            <a:r>
              <a:rPr lang="en-US" dirty="0"/>
              <a:t> and </a:t>
            </a:r>
            <a:r>
              <a:rPr lang="en-US" dirty="0" err="1"/>
              <a:t>Boudry</a:t>
            </a:r>
            <a:r>
              <a:rPr lang="en-US" dirty="0"/>
              <a:t> 2014, pp. 2-3).</a:t>
            </a:r>
          </a:p>
          <a:p>
            <a:pPr algn="ctr">
              <a:lnSpc>
                <a:spcPct val="110000"/>
              </a:lnSpc>
              <a:spcBef>
                <a:spcPts val="0"/>
              </a:spcBef>
            </a:pPr>
            <a:endParaRPr lang="en-US" dirty="0"/>
          </a:p>
          <a:p>
            <a:pPr marL="1242900" lvl="1" indent="-342900">
              <a:lnSpc>
                <a:spcPct val="110000"/>
              </a:lnSpc>
              <a:spcBef>
                <a:spcPts val="0"/>
              </a:spcBef>
              <a:buFont typeface="Arial" panose="020B0604020202020204" pitchFamily="34" charset="0"/>
              <a:buChar char="•"/>
            </a:pPr>
            <a:r>
              <a:rPr lang="en-US" sz="2400" dirty="0"/>
              <a:t>This suggest a conception of obscurantism as an activity of seducing interpreters into serious hermeneutical engagement</a:t>
            </a:r>
          </a:p>
          <a:p>
            <a:pPr marL="1242900" lvl="1" indent="-342900">
              <a:lnSpc>
                <a:spcPct val="110000"/>
              </a:lnSpc>
              <a:spcBef>
                <a:spcPts val="0"/>
              </a:spcBef>
              <a:buFont typeface="Arial" panose="020B0604020202020204" pitchFamily="34" charset="0"/>
              <a:buChar char="•"/>
            </a:pPr>
            <a:r>
              <a:rPr lang="en-US" sz="2400" dirty="0"/>
              <a:t>This also suggests a consequence of successful obscurantism: </a:t>
            </a:r>
            <a:r>
              <a:rPr lang="en-US" sz="2400" i="1" dirty="0"/>
              <a:t>endless hermeneutical</a:t>
            </a:r>
            <a:r>
              <a:rPr lang="en-US" sz="2400" dirty="0"/>
              <a:t> </a:t>
            </a:r>
            <a:r>
              <a:rPr lang="en-US" sz="2400" i="1" dirty="0"/>
              <a:t>struggle</a:t>
            </a:r>
            <a:endParaRPr lang="en-US" sz="2400" dirty="0"/>
          </a:p>
          <a:p>
            <a:pPr marL="1242900" lvl="1" indent="-342900">
              <a:lnSpc>
                <a:spcPct val="110000"/>
              </a:lnSpc>
              <a:spcBef>
                <a:spcPts val="0"/>
              </a:spcBef>
              <a:buFont typeface="Arial" panose="020B0604020202020204" pitchFamily="34" charset="0"/>
              <a:buChar char="•"/>
            </a:pPr>
            <a:r>
              <a:rPr lang="en-US" sz="2400" dirty="0"/>
              <a:t>No analysis of obscurantist speech/text is provided here</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7</a:t>
            </a:fld>
            <a:endParaRPr lang="en-US" dirty="0"/>
          </a:p>
        </p:txBody>
      </p:sp>
    </p:spTree>
    <p:extLst>
      <p:ext uri="{BB962C8B-B14F-4D97-AF65-F5344CB8AC3E}">
        <p14:creationId xmlns:p14="http://schemas.microsoft.com/office/powerpoint/2010/main" val="428037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Extant Takes (2)</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lnSpcReduction="10000"/>
          </a:bodyPr>
          <a:lstStyle/>
          <a:p>
            <a:pPr algn="ctr">
              <a:lnSpc>
                <a:spcPct val="110000"/>
              </a:lnSpc>
              <a:spcBef>
                <a:spcPts val="0"/>
              </a:spcBef>
            </a:pPr>
            <a:r>
              <a:rPr lang="en-US" dirty="0">
                <a:solidFill>
                  <a:srgbClr val="FFC000">
                    <a:alpha val="55000"/>
                  </a:srgbClr>
                </a:solidFill>
              </a:rPr>
              <a:t>Hegel, installed from above, by the powers that be, as the certified Great Philosopher, was a flat-headed, insipid, nauseating, illiterate charlatan, who reached the pinnacle of audacity in scribbling together and dishing up the craziest mystifying nonsense. This nonsense has been noisily proclaimed as immortal wisdom by mercenary followers and readily accepted as such by all fools, who thus joined into as perfect a chorus of admiration as had ever been heard before…</a:t>
            </a:r>
            <a:r>
              <a:rPr lang="en-US" dirty="0"/>
              <a:t>(Schopenhauer 1888, p. 103)</a:t>
            </a:r>
          </a:p>
          <a:p>
            <a:pPr algn="ctr">
              <a:lnSpc>
                <a:spcPct val="110000"/>
              </a:lnSpc>
              <a:spcBef>
                <a:spcPts val="0"/>
              </a:spcBef>
            </a:pPr>
            <a:endParaRPr lang="en-US" dirty="0"/>
          </a:p>
          <a:p>
            <a:pPr marL="1242900" lvl="1" indent="-342900">
              <a:lnSpc>
                <a:spcPct val="110000"/>
              </a:lnSpc>
              <a:spcBef>
                <a:spcPts val="0"/>
              </a:spcBef>
              <a:buFont typeface="Arial" panose="020B0604020202020204" pitchFamily="34" charset="0"/>
              <a:buChar char="•"/>
            </a:pPr>
            <a:r>
              <a:rPr lang="en-US" sz="2400" dirty="0"/>
              <a:t>This gives no explicit description of the activity of obscurantism</a:t>
            </a:r>
          </a:p>
          <a:p>
            <a:pPr marL="1242900" lvl="1" indent="-342900">
              <a:lnSpc>
                <a:spcPct val="110000"/>
              </a:lnSpc>
              <a:spcBef>
                <a:spcPts val="0"/>
              </a:spcBef>
              <a:buFont typeface="Arial" panose="020B0604020202020204" pitchFamily="34" charset="0"/>
              <a:buChar char="•"/>
            </a:pPr>
            <a:r>
              <a:rPr lang="en-US" sz="2400" dirty="0"/>
              <a:t>This does describe obscurantist </a:t>
            </a:r>
            <a:r>
              <a:rPr lang="en-US" sz="2400" i="1" dirty="0"/>
              <a:t>content</a:t>
            </a:r>
            <a:r>
              <a:rPr lang="en-US" sz="2400" dirty="0"/>
              <a:t> as a kind of </a:t>
            </a:r>
            <a:r>
              <a:rPr lang="en-US" sz="2400" i="1" dirty="0"/>
              <a:t>nonsense</a:t>
            </a:r>
          </a:p>
          <a:p>
            <a:pPr marL="1242900" lvl="1" indent="-342900">
              <a:lnSpc>
                <a:spcPct val="110000"/>
              </a:lnSpc>
              <a:spcBef>
                <a:spcPts val="0"/>
              </a:spcBef>
              <a:buFont typeface="Arial" panose="020B0604020202020204" pitchFamily="34" charset="0"/>
              <a:buChar char="•"/>
            </a:pPr>
            <a:r>
              <a:rPr lang="en-US" sz="2400" dirty="0"/>
              <a:t>This offers another possible consequence of obscurantism: epistemic admiration</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8</a:t>
            </a:fld>
            <a:endParaRPr lang="en-US" dirty="0"/>
          </a:p>
        </p:txBody>
      </p:sp>
    </p:spTree>
    <p:extLst>
      <p:ext uri="{BB962C8B-B14F-4D97-AF65-F5344CB8AC3E}">
        <p14:creationId xmlns:p14="http://schemas.microsoft.com/office/powerpoint/2010/main" val="144810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Extant Takes (3)</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fontScale="85000" lnSpcReduction="10000"/>
          </a:bodyPr>
          <a:lstStyle/>
          <a:p>
            <a:pPr algn="ctr">
              <a:lnSpc>
                <a:spcPct val="110000"/>
              </a:lnSpc>
              <a:spcBef>
                <a:spcPts val="0"/>
              </a:spcBef>
            </a:pPr>
            <a:r>
              <a:rPr lang="en-US" dirty="0">
                <a:solidFill>
                  <a:srgbClr val="FFC000">
                    <a:alpha val="55000"/>
                  </a:srgbClr>
                </a:solidFill>
              </a:rPr>
              <a:t>“Subservient to the oracular voice of Butler’s text, and dazzled by its patina of high-concept abstractness, the imagined reader poses few questions, requests no arguments and no clear definitions of terms…obscurity creates an aura of importance. It also serves another related purpose. It bullies the reader into granting that, since one cannot figure out what is going on, there must be something significant going on, some complexity of thought, where in reality there are often familiar or even shopworn notions, addressed too simply and too casually to add any new dimension of understanding.”</a:t>
            </a:r>
            <a:r>
              <a:rPr lang="en-US" dirty="0"/>
              <a:t> (Nussbaum 1999)</a:t>
            </a:r>
          </a:p>
          <a:p>
            <a:pPr algn="ctr">
              <a:lnSpc>
                <a:spcPct val="110000"/>
              </a:lnSpc>
              <a:spcBef>
                <a:spcPts val="0"/>
              </a:spcBef>
            </a:pPr>
            <a:endParaRPr lang="en-US" dirty="0"/>
          </a:p>
          <a:p>
            <a:pPr marL="1242900" lvl="1" indent="-342900">
              <a:lnSpc>
                <a:spcPct val="110000"/>
              </a:lnSpc>
              <a:spcBef>
                <a:spcPts val="0"/>
              </a:spcBef>
              <a:buFont typeface="Arial" panose="020B0604020202020204" pitchFamily="34" charset="0"/>
              <a:buChar char="•"/>
            </a:pPr>
            <a:r>
              <a:rPr lang="en-US" sz="2600" dirty="0"/>
              <a:t>This provides a rough conception of obscurantist activity (similar way to </a:t>
            </a:r>
            <a:r>
              <a:rPr lang="en-US" sz="2600" dirty="0" err="1"/>
              <a:t>Buekens</a:t>
            </a:r>
            <a:r>
              <a:rPr lang="en-US" sz="2600" dirty="0"/>
              <a:t> and </a:t>
            </a:r>
            <a:r>
              <a:rPr lang="en-US" sz="2600" dirty="0" err="1"/>
              <a:t>Boudry</a:t>
            </a:r>
            <a:r>
              <a:rPr lang="en-US" sz="2600" dirty="0"/>
              <a:t>)</a:t>
            </a:r>
          </a:p>
          <a:p>
            <a:pPr marL="1242900" lvl="1" indent="-342900">
              <a:lnSpc>
                <a:spcPct val="110000"/>
              </a:lnSpc>
              <a:spcBef>
                <a:spcPts val="0"/>
              </a:spcBef>
              <a:buFont typeface="Arial" panose="020B0604020202020204" pitchFamily="34" charset="0"/>
              <a:buChar char="•"/>
            </a:pPr>
            <a:r>
              <a:rPr lang="en-US" sz="2600" dirty="0"/>
              <a:t>This describes obscurantist content as </a:t>
            </a:r>
            <a:r>
              <a:rPr lang="en-US" sz="2600" i="1" dirty="0"/>
              <a:t>disguised </a:t>
            </a:r>
            <a:r>
              <a:rPr lang="en-US" sz="2600" i="1" dirty="0" err="1"/>
              <a:t>unoriginalities</a:t>
            </a:r>
            <a:r>
              <a:rPr lang="en-US" sz="2600" i="1" dirty="0"/>
              <a:t> / simplicities</a:t>
            </a:r>
          </a:p>
          <a:p>
            <a:pPr marL="1242900" lvl="1" indent="-342900">
              <a:lnSpc>
                <a:spcPct val="110000"/>
              </a:lnSpc>
              <a:spcBef>
                <a:spcPts val="0"/>
              </a:spcBef>
              <a:buFont typeface="Arial" panose="020B0604020202020204" pitchFamily="34" charset="0"/>
              <a:buChar char="•"/>
            </a:pPr>
            <a:r>
              <a:rPr lang="en-US" sz="2600" dirty="0"/>
              <a:t>This also describes another consequence of obscurantism: </a:t>
            </a:r>
            <a:r>
              <a:rPr lang="en-US" sz="2600" i="1" dirty="0"/>
              <a:t>hermeneutical exasperation</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9</a:t>
            </a:fld>
            <a:endParaRPr lang="en-US" dirty="0"/>
          </a:p>
        </p:txBody>
      </p:sp>
    </p:spTree>
    <p:extLst>
      <p:ext uri="{BB962C8B-B14F-4D97-AF65-F5344CB8AC3E}">
        <p14:creationId xmlns:p14="http://schemas.microsoft.com/office/powerpoint/2010/main" val="1141866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Agenda</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459144" indent="-457200">
              <a:lnSpc>
                <a:spcPct val="110000"/>
              </a:lnSpc>
              <a:spcBef>
                <a:spcPts val="0"/>
              </a:spcBef>
              <a:buFont typeface="+mj-lt"/>
              <a:buAutoNum type="arabicPeriod"/>
            </a:pPr>
            <a:r>
              <a:rPr lang="en-US" dirty="0"/>
              <a:t>Consider extant discussions of obscurantism</a:t>
            </a:r>
            <a:endParaRPr lang="en-US" dirty="0">
              <a:solidFill>
                <a:srgbClr val="FFFF00">
                  <a:alpha val="55000"/>
                </a:srgbClr>
              </a:solidFill>
            </a:endParaRPr>
          </a:p>
          <a:p>
            <a:pPr marL="459144" indent="-457200">
              <a:lnSpc>
                <a:spcPct val="110000"/>
              </a:lnSpc>
              <a:spcBef>
                <a:spcPts val="0"/>
              </a:spcBef>
              <a:buFont typeface="+mj-lt"/>
              <a:buAutoNum type="arabicPeriod"/>
            </a:pPr>
            <a:r>
              <a:rPr lang="en-US" dirty="0">
                <a:solidFill>
                  <a:srgbClr val="FFFF00">
                    <a:alpha val="55000"/>
                  </a:srgbClr>
                </a:solidFill>
              </a:rPr>
              <a:t>Give a provisional analysis of obscurantism</a:t>
            </a:r>
          </a:p>
          <a:p>
            <a:pPr marL="459144" indent="-457200">
              <a:lnSpc>
                <a:spcPct val="110000"/>
              </a:lnSpc>
              <a:spcBef>
                <a:spcPts val="0"/>
              </a:spcBef>
              <a:buFont typeface="+mj-lt"/>
              <a:buAutoNum type="arabicPeriod"/>
            </a:pPr>
            <a:r>
              <a:rPr lang="en-US" dirty="0"/>
              <a:t>Give a richer account of obscurantist epistemic manipulation</a:t>
            </a:r>
          </a:p>
          <a:p>
            <a:pPr marL="459144" indent="-457200">
              <a:lnSpc>
                <a:spcPct val="110000"/>
              </a:lnSpc>
              <a:spcBef>
                <a:spcPts val="0"/>
              </a:spcBef>
              <a:buFont typeface="+mj-lt"/>
              <a:buAutoNum type="arabicPeriod"/>
            </a:pPr>
            <a:r>
              <a:rPr lang="en-US" b="1" dirty="0"/>
              <a:t>(Time permitting) </a:t>
            </a:r>
            <a:r>
              <a:rPr lang="en-US" dirty="0"/>
              <a:t>Discuss how obscurantism can be weaponized in tandem with seductive </a:t>
            </a:r>
            <a:r>
              <a:rPr lang="en-US" i="1" dirty="0"/>
              <a:t>clarity </a:t>
            </a:r>
            <a:r>
              <a:rPr lang="en-US" dirty="0"/>
              <a:t>(thus analyzing a role for obscurantism in wider epistemic manipulation campaigns)</a:t>
            </a:r>
          </a:p>
          <a:p>
            <a:pPr marL="459144" indent="-457200">
              <a:lnSpc>
                <a:spcPct val="110000"/>
              </a:lnSpc>
              <a:spcBef>
                <a:spcPts val="0"/>
              </a:spcBef>
              <a:buFont typeface="+mj-lt"/>
              <a:buAutoNum type="arabicPeriod"/>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10</a:t>
            </a:fld>
            <a:endParaRPr lang="en-US" dirty="0"/>
          </a:p>
        </p:txBody>
      </p:sp>
    </p:spTree>
    <p:extLst>
      <p:ext uri="{BB962C8B-B14F-4D97-AF65-F5344CB8AC3E}">
        <p14:creationId xmlns:p14="http://schemas.microsoft.com/office/powerpoint/2010/main" val="4244052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US" i="0" dirty="0"/>
              <a:t>One Kind of Obscurantism</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dirty="0"/>
              <a:t>I propose to discuss obscurantism with the following components:</a:t>
            </a:r>
          </a:p>
          <a:p>
            <a:pPr>
              <a:lnSpc>
                <a:spcPct val="110000"/>
              </a:lnSpc>
              <a:spcBef>
                <a:spcPts val="0"/>
              </a:spcBef>
            </a:pPr>
            <a:endParaRPr lang="en-US" dirty="0"/>
          </a:p>
          <a:p>
            <a:pPr marL="451944" lvl="1" indent="0">
              <a:lnSpc>
                <a:spcPct val="110000"/>
              </a:lnSpc>
              <a:spcBef>
                <a:spcPts val="0"/>
              </a:spcBef>
              <a:buNone/>
            </a:pPr>
            <a:r>
              <a:rPr lang="en-US" sz="2400" b="1" dirty="0" err="1"/>
              <a:t>Obscurantism</a:t>
            </a:r>
            <a:r>
              <a:rPr lang="en-US" sz="2400" b="1" baseline="-25000" dirty="0" err="1"/>
              <a:t>activity</a:t>
            </a:r>
            <a:r>
              <a:rPr lang="en-US" sz="2400" dirty="0"/>
              <a:t>: the use of obscurantist content to draw hermeneutical engagement from interpreters (</a:t>
            </a:r>
            <a:r>
              <a:rPr lang="en-US" sz="2400" dirty="0" err="1"/>
              <a:t>Buekens</a:t>
            </a:r>
            <a:r>
              <a:rPr lang="en-US" sz="2400" dirty="0"/>
              <a:t>, </a:t>
            </a:r>
            <a:r>
              <a:rPr lang="en-US" sz="2400" dirty="0" err="1"/>
              <a:t>Boudry</a:t>
            </a:r>
            <a:r>
              <a:rPr lang="en-US" sz="2400" dirty="0"/>
              <a:t>, Nussbaum)</a:t>
            </a:r>
          </a:p>
          <a:p>
            <a:pPr marL="451944" lvl="1" indent="0">
              <a:lnSpc>
                <a:spcPct val="110000"/>
              </a:lnSpc>
              <a:spcBef>
                <a:spcPts val="0"/>
              </a:spcBef>
              <a:buNone/>
            </a:pPr>
            <a:endParaRPr lang="en-US" sz="2400" b="1" dirty="0"/>
          </a:p>
          <a:p>
            <a:pPr marL="451944" lvl="1" indent="0">
              <a:lnSpc>
                <a:spcPct val="110000"/>
              </a:lnSpc>
              <a:spcBef>
                <a:spcPts val="0"/>
              </a:spcBef>
              <a:buNone/>
            </a:pPr>
            <a:r>
              <a:rPr lang="en-US" sz="2400" b="1" dirty="0" err="1"/>
              <a:t>Obscurantism</a:t>
            </a:r>
            <a:r>
              <a:rPr lang="en-US" sz="2400" b="1" baseline="-25000" dirty="0" err="1"/>
              <a:t>content</a:t>
            </a:r>
            <a:r>
              <a:rPr lang="en-US" sz="2400" dirty="0"/>
              <a:t>: a kind of </a:t>
            </a:r>
            <a:r>
              <a:rPr lang="en-US" sz="2400" i="1" dirty="0"/>
              <a:t>seductive nonsense </a:t>
            </a:r>
            <a:r>
              <a:rPr lang="en-US" sz="2400" dirty="0"/>
              <a:t>(Schopenhauer)</a:t>
            </a:r>
          </a:p>
          <a:p>
            <a:pPr marL="451944" lvl="1" indent="0">
              <a:lnSpc>
                <a:spcPct val="110000"/>
              </a:lnSpc>
              <a:spcBef>
                <a:spcPts val="0"/>
              </a:spcBef>
              <a:buNone/>
            </a:pPr>
            <a:endParaRPr lang="en-US" sz="2400" b="1" dirty="0"/>
          </a:p>
          <a:p>
            <a:pPr marL="451944" lvl="1" indent="0">
              <a:lnSpc>
                <a:spcPct val="110000"/>
              </a:lnSpc>
              <a:spcBef>
                <a:spcPts val="0"/>
              </a:spcBef>
              <a:buNone/>
            </a:pPr>
            <a:r>
              <a:rPr lang="en-US" sz="2400" b="1" dirty="0" err="1"/>
              <a:t>Obscurantism</a:t>
            </a:r>
            <a:r>
              <a:rPr lang="en-US" sz="2400" b="1" baseline="-25000" dirty="0" err="1"/>
              <a:t>consequence</a:t>
            </a:r>
            <a:r>
              <a:rPr lang="en-US" sz="2400" dirty="0"/>
              <a:t>: a state of</a:t>
            </a:r>
            <a:r>
              <a:rPr lang="en-US" sz="2400" i="1" dirty="0"/>
              <a:t> hermeneutical exasperation and admiration </a:t>
            </a:r>
            <a:r>
              <a:rPr lang="en-US" sz="2400" dirty="0"/>
              <a:t>(Schopenhauer, Nussbaum)</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11</a:t>
            </a:fld>
            <a:endParaRPr lang="en-US" dirty="0"/>
          </a:p>
        </p:txBody>
      </p:sp>
    </p:spTree>
    <p:extLst>
      <p:ext uri="{BB962C8B-B14F-4D97-AF65-F5344CB8AC3E}">
        <p14:creationId xmlns:p14="http://schemas.microsoft.com/office/powerpoint/2010/main" val="180710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Agenda</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459144" indent="-457200">
              <a:lnSpc>
                <a:spcPct val="110000"/>
              </a:lnSpc>
              <a:spcBef>
                <a:spcPts val="0"/>
              </a:spcBef>
              <a:buFont typeface="+mj-lt"/>
              <a:buAutoNum type="arabicPeriod"/>
            </a:pPr>
            <a:r>
              <a:rPr lang="en-US" dirty="0"/>
              <a:t>Consider extant discussions of obscurantism</a:t>
            </a:r>
            <a:endParaRPr lang="en-US" dirty="0">
              <a:solidFill>
                <a:srgbClr val="FFFF00">
                  <a:alpha val="55000"/>
                </a:srgbClr>
              </a:solidFill>
            </a:endParaRPr>
          </a:p>
          <a:p>
            <a:pPr marL="459144" indent="-457200">
              <a:lnSpc>
                <a:spcPct val="110000"/>
              </a:lnSpc>
              <a:spcBef>
                <a:spcPts val="0"/>
              </a:spcBef>
              <a:buFont typeface="+mj-lt"/>
              <a:buAutoNum type="arabicPeriod"/>
            </a:pPr>
            <a:r>
              <a:rPr lang="en-US" dirty="0"/>
              <a:t>Give a provisional analysis of obscurantism</a:t>
            </a:r>
          </a:p>
          <a:p>
            <a:pPr marL="459144" indent="-457200">
              <a:lnSpc>
                <a:spcPct val="110000"/>
              </a:lnSpc>
              <a:spcBef>
                <a:spcPts val="0"/>
              </a:spcBef>
              <a:buFont typeface="+mj-lt"/>
              <a:buAutoNum type="arabicPeriod"/>
            </a:pPr>
            <a:r>
              <a:rPr lang="en-US" dirty="0">
                <a:solidFill>
                  <a:srgbClr val="FFFF00">
                    <a:alpha val="55000"/>
                  </a:srgbClr>
                </a:solidFill>
              </a:rPr>
              <a:t>Give an account of obscurantist epistemic manipulation</a:t>
            </a:r>
          </a:p>
          <a:p>
            <a:pPr marL="459144" indent="-457200">
              <a:lnSpc>
                <a:spcPct val="110000"/>
              </a:lnSpc>
              <a:spcBef>
                <a:spcPts val="0"/>
              </a:spcBef>
              <a:buFont typeface="+mj-lt"/>
              <a:buAutoNum type="arabicPeriod"/>
            </a:pPr>
            <a:r>
              <a:rPr lang="en-US" b="1" dirty="0"/>
              <a:t>(Time permitting) </a:t>
            </a:r>
            <a:r>
              <a:rPr lang="en-US" dirty="0"/>
              <a:t>Discuss how obscurantism can be weaponized in tandem with seductive </a:t>
            </a:r>
            <a:r>
              <a:rPr lang="en-US" i="1" dirty="0"/>
              <a:t>clarity </a:t>
            </a:r>
            <a:r>
              <a:rPr lang="en-US" dirty="0"/>
              <a:t>(thus analyzing a role for obscurantism in wider epistemic manipulation campaigns)</a:t>
            </a:r>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12</a:t>
            </a:fld>
            <a:endParaRPr lang="en-US" dirty="0"/>
          </a:p>
        </p:txBody>
      </p:sp>
    </p:spTree>
    <p:extLst>
      <p:ext uri="{BB962C8B-B14F-4D97-AF65-F5344CB8AC3E}">
        <p14:creationId xmlns:p14="http://schemas.microsoft.com/office/powerpoint/2010/main" val="2030887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US" i="0" dirty="0"/>
              <a:t>Obscurantist Content: </a:t>
            </a:r>
            <a:br>
              <a:rPr lang="en-US" i="0" dirty="0"/>
            </a:br>
            <a:r>
              <a:rPr lang="en-US" i="0" dirty="0" err="1"/>
              <a:t>Jargonifications</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2030136"/>
            <a:ext cx="11565086" cy="4102216"/>
          </a:xfrm>
        </p:spPr>
        <p:txBody>
          <a:bodyPr>
            <a:noAutofit/>
          </a:bodyPr>
          <a:lstStyle/>
          <a:p>
            <a:pPr>
              <a:lnSpc>
                <a:spcPct val="100000"/>
              </a:lnSpc>
              <a:spcBef>
                <a:spcPts val="0"/>
              </a:spcBef>
            </a:pPr>
            <a:r>
              <a:rPr lang="en-US" dirty="0"/>
              <a:t>Law (2011, p. 164) describes “</a:t>
            </a:r>
            <a:r>
              <a:rPr lang="en-US" dirty="0" err="1"/>
              <a:t>jargonification</a:t>
            </a:r>
            <a:r>
              <a:rPr lang="en-US" dirty="0"/>
              <a:t>”, a process by which simple sentences are transformed more complex ones without added cognitive value. </a:t>
            </a:r>
          </a:p>
          <a:p>
            <a:pPr>
              <a:lnSpc>
                <a:spcPct val="100000"/>
              </a:lnSpc>
              <a:spcBef>
                <a:spcPts val="0"/>
              </a:spcBef>
            </a:pPr>
            <a:endParaRPr lang="en-US" dirty="0"/>
          </a:p>
          <a:p>
            <a:pPr>
              <a:lnSpc>
                <a:spcPct val="100000"/>
              </a:lnSpc>
              <a:spcBef>
                <a:spcPts val="0"/>
              </a:spcBef>
            </a:pPr>
            <a:r>
              <a:rPr lang="en-US" dirty="0"/>
              <a:t>Here are two sentences:</a:t>
            </a:r>
          </a:p>
          <a:p>
            <a:pPr>
              <a:lnSpc>
                <a:spcPct val="100000"/>
              </a:lnSpc>
              <a:spcBef>
                <a:spcPts val="0"/>
              </a:spcBef>
            </a:pPr>
            <a:endParaRPr lang="en-US" dirty="0"/>
          </a:p>
          <a:p>
            <a:pPr marL="1242900" lvl="1" indent="-342900">
              <a:lnSpc>
                <a:spcPct val="100000"/>
              </a:lnSpc>
              <a:spcBef>
                <a:spcPts val="0"/>
              </a:spcBef>
              <a:buFont typeface="Arial" panose="020B0604020202020204" pitchFamily="34" charset="0"/>
              <a:buChar char="•"/>
            </a:pPr>
            <a:r>
              <a:rPr lang="en-US" sz="2000" b="1" dirty="0"/>
              <a:t>Simple sentence</a:t>
            </a:r>
            <a:r>
              <a:rPr lang="en-US" sz="2000" dirty="0"/>
              <a:t>: “happy people make other people happy”</a:t>
            </a:r>
          </a:p>
          <a:p>
            <a:pPr marL="1242900" lvl="1" indent="-342900">
              <a:lnSpc>
                <a:spcPct val="100000"/>
              </a:lnSpc>
              <a:spcBef>
                <a:spcPts val="0"/>
              </a:spcBef>
              <a:buFont typeface="Arial" panose="020B0604020202020204" pitchFamily="34" charset="0"/>
              <a:buChar char="•"/>
            </a:pPr>
            <a:r>
              <a:rPr lang="en-US" sz="2000" b="1" dirty="0" err="1"/>
              <a:t>Jargonified</a:t>
            </a:r>
            <a:r>
              <a:rPr lang="en-US" sz="2000" b="1" dirty="0"/>
              <a:t> sentence</a:t>
            </a:r>
            <a:r>
              <a:rPr lang="en-US" sz="2000" dirty="0"/>
              <a:t>: “positive attitudinal orientations have high transferability”</a:t>
            </a:r>
          </a:p>
          <a:p>
            <a:pPr lvl="1" indent="0">
              <a:lnSpc>
                <a:spcPct val="100000"/>
              </a:lnSpc>
              <a:spcBef>
                <a:spcPts val="0"/>
              </a:spcBef>
              <a:buNone/>
            </a:pPr>
            <a:endParaRPr lang="en-US" dirty="0"/>
          </a:p>
          <a:p>
            <a:pPr lvl="1" indent="0">
              <a:lnSpc>
                <a:spcPct val="100000"/>
              </a:lnSpc>
              <a:spcBef>
                <a:spcPts val="0"/>
              </a:spcBef>
              <a:buNone/>
            </a:pPr>
            <a:r>
              <a:rPr lang="en-US" sz="2000" dirty="0" err="1"/>
              <a:t>Jargonification</a:t>
            </a:r>
            <a:r>
              <a:rPr lang="en-US" sz="2000" dirty="0"/>
              <a:t> is related to my interest. However, the </a:t>
            </a:r>
            <a:r>
              <a:rPr lang="en-US" sz="2000" dirty="0" err="1"/>
              <a:t>jargonified</a:t>
            </a:r>
            <a:r>
              <a:rPr lang="en-US" sz="2000" dirty="0"/>
              <a:t> sentence is not nonsense, because the simple sentence is not nonsense.</a:t>
            </a:r>
            <a:endParaRPr lang="en-US" sz="2000" i="1" dirty="0"/>
          </a:p>
          <a:p>
            <a:pPr lvl="1" indent="0">
              <a:lnSpc>
                <a:spcPct val="100000"/>
              </a:lnSpc>
              <a:spcBef>
                <a:spcPts val="0"/>
              </a:spcBef>
              <a:buNone/>
            </a:pPr>
            <a:endParaRPr lang="en-US" i="1" dirty="0"/>
          </a:p>
          <a:p>
            <a:pPr lvl="1" indent="0">
              <a:lnSpc>
                <a:spcPct val="100000"/>
              </a:lnSpc>
              <a:spcBef>
                <a:spcPts val="0"/>
              </a:spcBef>
              <a:buNone/>
            </a:pPr>
            <a:r>
              <a:rPr lang="en-US" sz="2000" i="1" dirty="0"/>
              <a:t>All else being equal, hermeneutical exasperation seems more likely when a piece of speech / text is ultimately nonsensical.</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13</a:t>
            </a:fld>
            <a:endParaRPr lang="en-US" dirty="0"/>
          </a:p>
        </p:txBody>
      </p:sp>
    </p:spTree>
    <p:extLst>
      <p:ext uri="{BB962C8B-B14F-4D97-AF65-F5344CB8AC3E}">
        <p14:creationId xmlns:p14="http://schemas.microsoft.com/office/powerpoint/2010/main" val="354340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eet Twinray – Twinray">
            <a:extLst>
              <a:ext uri="{FF2B5EF4-FFF2-40B4-BE49-F238E27FC236}">
                <a16:creationId xmlns:a16="http://schemas.microsoft.com/office/drawing/2014/main" id="{F7AF3F26-5A56-94F9-A4B2-25825BF93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1673949"/>
            <a:ext cx="5397056" cy="44790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Seductive Nonsense: A Case Study?</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5411343" y="1673949"/>
            <a:ext cx="6467199" cy="4479019"/>
          </a:xfrm>
          <a:ln>
            <a:solidFill>
              <a:srgbClr val="FF0000"/>
            </a:solidFill>
          </a:ln>
        </p:spPr>
        <p:txBody>
          <a:bodyPr>
            <a:normAutofit/>
          </a:bodyPr>
          <a:lstStyle/>
          <a:p>
            <a:pPr algn="ctr">
              <a:lnSpc>
                <a:spcPct val="110000"/>
              </a:lnSpc>
              <a:spcBef>
                <a:spcPts val="0"/>
              </a:spcBef>
            </a:pPr>
            <a:r>
              <a:rPr lang="en-US" dirty="0">
                <a:solidFill>
                  <a:srgbClr val="FFC000">
                    <a:alpha val="55000"/>
                  </a:srgbClr>
                </a:solidFill>
              </a:rPr>
              <a:t>“Harmony time is a powerful transmission of a whole new brain wave state and </a:t>
            </a:r>
            <a:r>
              <a:rPr lang="en-US">
                <a:solidFill>
                  <a:srgbClr val="FFC000">
                    <a:alpha val="55000"/>
                  </a:srgbClr>
                </a:solidFill>
              </a:rPr>
              <a:t>this brain </a:t>
            </a:r>
            <a:r>
              <a:rPr lang="en-US" dirty="0">
                <a:solidFill>
                  <a:srgbClr val="FFC000">
                    <a:alpha val="55000"/>
                  </a:srgbClr>
                </a:solidFill>
              </a:rPr>
              <a:t>wave has to oscillate into full brain conscious awareness and connection to the heart. If you can’t make that connection, then one will experience dissonance. This can look like heavy emotions. If you can make the connection with the heart and mind together, there can be a powerful life force in the cellular network to allow one to open up to different dimensional blends.”</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14</a:t>
            </a:fld>
            <a:endParaRPr lang="en-US" dirty="0"/>
          </a:p>
        </p:txBody>
      </p:sp>
    </p:spTree>
    <p:extLst>
      <p:ext uri="{BB962C8B-B14F-4D97-AF65-F5344CB8AC3E}">
        <p14:creationId xmlns:p14="http://schemas.microsoft.com/office/powerpoint/2010/main" val="171626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err="1"/>
              <a:t>Twinray’s</a:t>
            </a:r>
            <a:r>
              <a:rPr lang="en-US" i="0" dirty="0"/>
              <a:t> Seductive Nonsense</a:t>
            </a:r>
            <a:endParaRPr lang="en-CA" i="0"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15</a:t>
            </a:fld>
            <a:endParaRPr lang="en-US" dirty="0"/>
          </a:p>
        </p:txBody>
      </p:sp>
      <p:sp>
        <p:nvSpPr>
          <p:cNvPr id="4" name="Text Placeholder 2">
            <a:extLst>
              <a:ext uri="{FF2B5EF4-FFF2-40B4-BE49-F238E27FC236}">
                <a16:creationId xmlns:a16="http://schemas.microsoft.com/office/drawing/2014/main" id="{D780804C-2D8A-9626-B0F4-564AC037E8A3}"/>
              </a:ext>
            </a:extLst>
          </p:cNvPr>
          <p:cNvSpPr>
            <a:spLocks noGrp="1"/>
          </p:cNvSpPr>
          <p:nvPr>
            <p:ph type="body" sz="quarter" idx="11"/>
          </p:nvPr>
        </p:nvSpPr>
        <p:spPr>
          <a:xfrm>
            <a:off x="271604" y="1673225"/>
            <a:ext cx="11669917" cy="4479925"/>
          </a:xfrm>
          <a:ln>
            <a:solidFill>
              <a:schemeClr val="bg1"/>
            </a:solidFill>
          </a:ln>
        </p:spPr>
        <p:txBody>
          <a:bodyPr>
            <a:normAutofit/>
          </a:bodyPr>
          <a:lstStyle/>
          <a:p>
            <a:pPr algn="ctr">
              <a:lnSpc>
                <a:spcPct val="110000"/>
              </a:lnSpc>
              <a:spcBef>
                <a:spcPts val="0"/>
              </a:spcBef>
            </a:pPr>
            <a:r>
              <a:rPr lang="en-US" dirty="0">
                <a:solidFill>
                  <a:srgbClr val="FFC000">
                    <a:alpha val="55000"/>
                  </a:srgbClr>
                </a:solidFill>
              </a:rPr>
              <a:t>“Harmony time is a powerful transmission of a whole new brain wave state and this brave wave has to oscillate into full brain conscious awareness and connection to the heart. If you can’t make that connection, then one will experience dissonance. This can look like heavy emotions. If you can make the connection with the heart and mind together, there can be a powerful life force in the cellular network to allow one to open up to different dimensional blends.”</a:t>
            </a:r>
          </a:p>
          <a:p>
            <a:pPr algn="ctr">
              <a:lnSpc>
                <a:spcPct val="110000"/>
              </a:lnSpc>
              <a:spcBef>
                <a:spcPts val="0"/>
              </a:spcBef>
            </a:pPr>
            <a:endParaRPr lang="en-US" dirty="0">
              <a:solidFill>
                <a:srgbClr val="FFC000">
                  <a:alpha val="55000"/>
                </a:srgbClr>
              </a:solidFill>
            </a:endParaRPr>
          </a:p>
          <a:p>
            <a:pPr marL="1242900" lvl="1" indent="-342900">
              <a:lnSpc>
                <a:spcPct val="110000"/>
              </a:lnSpc>
              <a:spcBef>
                <a:spcPts val="0"/>
              </a:spcBef>
              <a:buFont typeface="Arial" panose="020B0604020202020204" pitchFamily="34" charset="0"/>
              <a:buChar char="•"/>
            </a:pPr>
            <a:r>
              <a:rPr lang="en-US" sz="2000" b="1" dirty="0">
                <a:solidFill>
                  <a:schemeClr val="tx1">
                    <a:alpha val="55000"/>
                  </a:schemeClr>
                </a:solidFill>
              </a:rPr>
              <a:t>My claim</a:t>
            </a:r>
            <a:r>
              <a:rPr lang="en-US" sz="2000" dirty="0">
                <a:solidFill>
                  <a:schemeClr val="tx1">
                    <a:alpha val="55000"/>
                  </a:schemeClr>
                </a:solidFill>
              </a:rPr>
              <a:t>: the passage has no apt interpretation: it does not merely a series of disguised simplicities, trivialities, </a:t>
            </a:r>
            <a:r>
              <a:rPr lang="en-US" sz="2000" dirty="0" err="1">
                <a:solidFill>
                  <a:schemeClr val="tx1">
                    <a:alpha val="55000"/>
                  </a:schemeClr>
                </a:solidFill>
              </a:rPr>
              <a:t>unoriginalities</a:t>
            </a:r>
            <a:r>
              <a:rPr lang="en-US" sz="2000" dirty="0">
                <a:solidFill>
                  <a:schemeClr val="tx1">
                    <a:alpha val="55000"/>
                  </a:schemeClr>
                </a:solidFill>
              </a:rPr>
              <a:t>, or falsehoods</a:t>
            </a:r>
          </a:p>
          <a:p>
            <a:pPr marL="1242900" lvl="1" indent="-342900">
              <a:lnSpc>
                <a:spcPct val="110000"/>
              </a:lnSpc>
              <a:spcBef>
                <a:spcPts val="0"/>
              </a:spcBef>
              <a:buFont typeface="Arial" panose="020B0604020202020204" pitchFamily="34" charset="0"/>
              <a:buChar char="•"/>
            </a:pPr>
            <a:r>
              <a:rPr lang="en-US" sz="2000" dirty="0">
                <a:solidFill>
                  <a:schemeClr val="tx1">
                    <a:alpha val="55000"/>
                  </a:schemeClr>
                </a:solidFill>
              </a:rPr>
              <a:t>Because it has no determinate interpretation, it may be especially apt to cause hermeneutical exasperation</a:t>
            </a:r>
          </a:p>
        </p:txBody>
      </p:sp>
    </p:spTree>
    <p:extLst>
      <p:ext uri="{BB962C8B-B14F-4D97-AF65-F5344CB8AC3E}">
        <p14:creationId xmlns:p14="http://schemas.microsoft.com/office/powerpoint/2010/main" val="143883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Plain versus Seductive Nonsense</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sz="2800" dirty="0"/>
              <a:t>If </a:t>
            </a:r>
            <a:r>
              <a:rPr lang="en-US" sz="2800" dirty="0" err="1"/>
              <a:t>Twinray</a:t>
            </a:r>
            <a:r>
              <a:rPr lang="en-US" sz="2800" dirty="0"/>
              <a:t> are peddlers of nonsense, they are not peddlers of </a:t>
            </a:r>
            <a:r>
              <a:rPr lang="en-US" sz="2800" i="1" dirty="0"/>
              <a:t>plain </a:t>
            </a:r>
            <a:r>
              <a:rPr lang="en-US" sz="2800" dirty="0"/>
              <a:t>nonsense.</a:t>
            </a:r>
          </a:p>
          <a:p>
            <a:pPr>
              <a:lnSpc>
                <a:spcPct val="110000"/>
              </a:lnSpc>
              <a:spcBef>
                <a:spcPts val="0"/>
              </a:spcBef>
            </a:pPr>
            <a:endParaRPr lang="en-US" sz="2800" dirty="0"/>
          </a:p>
          <a:p>
            <a:pPr>
              <a:lnSpc>
                <a:spcPct val="110000"/>
              </a:lnSpc>
              <a:spcBef>
                <a:spcPts val="0"/>
              </a:spcBef>
            </a:pPr>
            <a:r>
              <a:rPr lang="en-US" sz="2800" dirty="0"/>
              <a:t>Compare:</a:t>
            </a:r>
          </a:p>
          <a:p>
            <a:pPr>
              <a:lnSpc>
                <a:spcPct val="110000"/>
              </a:lnSpc>
              <a:spcBef>
                <a:spcPts val="0"/>
              </a:spcBef>
            </a:pPr>
            <a:endParaRPr lang="en-US" sz="2800" dirty="0"/>
          </a:p>
          <a:p>
            <a:pPr marL="1357200" lvl="1" indent="-457200">
              <a:lnSpc>
                <a:spcPct val="110000"/>
              </a:lnSpc>
              <a:spcBef>
                <a:spcPts val="0"/>
              </a:spcBef>
              <a:buFont typeface="+mj-lt"/>
              <a:buAutoNum type="arabicPeriod"/>
            </a:pPr>
            <a:r>
              <a:rPr lang="en-US" sz="2400" dirty="0"/>
              <a:t>“Colorless green ideas sleep furiously” (Chomsky 1957, p. 15)</a:t>
            </a:r>
          </a:p>
          <a:p>
            <a:pPr marL="1357200" lvl="1" indent="-457200">
              <a:lnSpc>
                <a:spcPct val="110000"/>
              </a:lnSpc>
              <a:spcBef>
                <a:spcPts val="0"/>
              </a:spcBef>
              <a:buFont typeface="+mj-lt"/>
              <a:buAutoNum type="arabicPeriod"/>
            </a:pPr>
            <a:r>
              <a:rPr lang="en-US" sz="2400" dirty="0"/>
              <a:t>“there can be a powerful life force in the cellular network to allow one to open up to different dimensional blends.” (</a:t>
            </a:r>
            <a:r>
              <a:rPr lang="en-US" sz="2400" dirty="0" err="1"/>
              <a:t>Twinray</a:t>
            </a:r>
            <a:r>
              <a:rPr lang="en-US" sz="2400" dirty="0"/>
              <a:t>)</a:t>
            </a:r>
          </a:p>
          <a:p>
            <a:pPr lvl="1" indent="0">
              <a:lnSpc>
                <a:spcPct val="110000"/>
              </a:lnSpc>
              <a:spcBef>
                <a:spcPts val="0"/>
              </a:spcBef>
              <a:buNone/>
            </a:pPr>
            <a:endParaRPr lang="en-US" sz="2400" dirty="0"/>
          </a:p>
          <a:p>
            <a:pPr lvl="1" indent="0">
              <a:lnSpc>
                <a:spcPct val="110000"/>
              </a:lnSpc>
              <a:spcBef>
                <a:spcPts val="0"/>
              </a:spcBef>
              <a:buNone/>
            </a:pPr>
            <a:r>
              <a:rPr lang="en-US" sz="2400" i="1" dirty="0"/>
              <a:t>Why does (1) seem more obviously nonsensical than (2)?</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16</a:t>
            </a:fld>
            <a:endParaRPr lang="en-US" dirty="0"/>
          </a:p>
        </p:txBody>
      </p:sp>
    </p:spTree>
    <p:extLst>
      <p:ext uri="{BB962C8B-B14F-4D97-AF65-F5344CB8AC3E}">
        <p14:creationId xmlns:p14="http://schemas.microsoft.com/office/powerpoint/2010/main" val="242860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Associative Richness</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1357200" lvl="1" indent="-457200">
              <a:lnSpc>
                <a:spcPct val="110000"/>
              </a:lnSpc>
              <a:spcBef>
                <a:spcPts val="0"/>
              </a:spcBef>
              <a:buFont typeface="+mj-lt"/>
              <a:buAutoNum type="arabicPeriod"/>
            </a:pPr>
            <a:r>
              <a:rPr lang="en-US" sz="2400" dirty="0"/>
              <a:t>“Colorless green ideas sleep furiously” (Chomsky)</a:t>
            </a:r>
          </a:p>
          <a:p>
            <a:pPr marL="1357200" lvl="1" indent="-457200">
              <a:lnSpc>
                <a:spcPct val="110000"/>
              </a:lnSpc>
              <a:spcBef>
                <a:spcPts val="0"/>
              </a:spcBef>
              <a:buFont typeface="+mj-lt"/>
              <a:buAutoNum type="arabicPeriod"/>
            </a:pPr>
            <a:r>
              <a:rPr lang="en-US" sz="2400" dirty="0"/>
              <a:t>“there can be a powerful life force in the cellular network to allow one to open up to different dimensional blends.” (</a:t>
            </a:r>
            <a:r>
              <a:rPr lang="en-US" sz="2400" dirty="0" err="1"/>
              <a:t>Twinray</a:t>
            </a:r>
            <a:r>
              <a:rPr lang="en-US" sz="2400" dirty="0"/>
              <a:t>)</a:t>
            </a:r>
          </a:p>
          <a:p>
            <a:pPr lvl="2" indent="0">
              <a:lnSpc>
                <a:spcPct val="110000"/>
              </a:lnSpc>
              <a:spcBef>
                <a:spcPts val="0"/>
              </a:spcBef>
              <a:buNone/>
            </a:pPr>
            <a:endParaRPr lang="en-US" sz="2400" dirty="0"/>
          </a:p>
          <a:p>
            <a:pPr lvl="2" indent="0">
              <a:lnSpc>
                <a:spcPct val="110000"/>
              </a:lnSpc>
              <a:spcBef>
                <a:spcPts val="0"/>
              </a:spcBef>
              <a:buNone/>
            </a:pPr>
            <a:r>
              <a:rPr lang="en-US" sz="2400" b="1" dirty="0"/>
              <a:t>A proposal</a:t>
            </a:r>
            <a:r>
              <a:rPr lang="en-US" sz="2400" dirty="0"/>
              <a:t>: </a:t>
            </a:r>
          </a:p>
          <a:p>
            <a:pPr marL="1692900" lvl="2" indent="-342900">
              <a:lnSpc>
                <a:spcPct val="110000"/>
              </a:lnSpc>
              <a:spcBef>
                <a:spcPts val="0"/>
              </a:spcBef>
            </a:pPr>
            <a:r>
              <a:rPr lang="en-US" sz="2400" dirty="0"/>
              <a:t>Both (1) and (2) are nonsense qua </a:t>
            </a:r>
            <a:r>
              <a:rPr lang="en-US" sz="2400" i="1" dirty="0"/>
              <a:t>propositionally/inferentially impoverished</a:t>
            </a:r>
          </a:p>
          <a:p>
            <a:pPr marL="1692900" lvl="2" indent="-342900">
              <a:lnSpc>
                <a:spcPct val="110000"/>
              </a:lnSpc>
              <a:spcBef>
                <a:spcPts val="0"/>
              </a:spcBef>
            </a:pPr>
            <a:r>
              <a:rPr lang="en-US" sz="2400" dirty="0"/>
              <a:t>Only (2) is </a:t>
            </a:r>
            <a:r>
              <a:rPr lang="en-US" sz="2400" i="1" dirty="0"/>
              <a:t>seductive </a:t>
            </a:r>
            <a:r>
              <a:rPr lang="en-US" sz="2400" dirty="0"/>
              <a:t>nonsense qua </a:t>
            </a:r>
            <a:r>
              <a:rPr lang="en-US" sz="2400" i="1" dirty="0"/>
              <a:t>associatively rich</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17</a:t>
            </a:fld>
            <a:endParaRPr lang="en-US" dirty="0"/>
          </a:p>
        </p:txBody>
      </p:sp>
    </p:spTree>
    <p:extLst>
      <p:ext uri="{BB962C8B-B14F-4D97-AF65-F5344CB8AC3E}">
        <p14:creationId xmlns:p14="http://schemas.microsoft.com/office/powerpoint/2010/main" val="141649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eet Twinray – Twinray">
            <a:extLst>
              <a:ext uri="{FF2B5EF4-FFF2-40B4-BE49-F238E27FC236}">
                <a16:creationId xmlns:a16="http://schemas.microsoft.com/office/drawing/2014/main" id="{F7AF3F26-5A56-94F9-A4B2-25825BF93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1673949"/>
            <a:ext cx="2883407" cy="44790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Seductive Nonsense: A Case Study?</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6609030" y="1673949"/>
            <a:ext cx="5269512" cy="4479019"/>
          </a:xfrm>
          <a:ln>
            <a:solidFill>
              <a:srgbClr val="FF0000"/>
            </a:solidFill>
          </a:ln>
        </p:spPr>
        <p:txBody>
          <a:bodyPr>
            <a:normAutofit fontScale="92500" lnSpcReduction="20000"/>
          </a:bodyPr>
          <a:lstStyle/>
          <a:p>
            <a:pPr algn="ctr">
              <a:lnSpc>
                <a:spcPct val="110000"/>
              </a:lnSpc>
              <a:spcBef>
                <a:spcPts val="0"/>
              </a:spcBef>
            </a:pPr>
            <a:r>
              <a:rPr lang="en-US" dirty="0">
                <a:solidFill>
                  <a:srgbClr val="FFC000">
                    <a:alpha val="55000"/>
                  </a:srgbClr>
                </a:solidFill>
              </a:rPr>
              <a:t>“Harmony time is a powerful transmission of a whole new brain wave state and this brave wave has to oscillate into full brain conscious awareness and connection to the heart. If you can’t make that connection, then one will experience dissonance. This can look like heavy emotions. If you can make the connection with the heart and mind together, there can be a powerful life force in the cellular network to allow one to open up to different dimensional blends.”</a:t>
            </a: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18</a:t>
            </a:fld>
            <a:endParaRPr lang="en-US" dirty="0"/>
          </a:p>
        </p:txBody>
      </p:sp>
      <p:sp>
        <p:nvSpPr>
          <p:cNvPr id="4" name="Arrow: Right 3">
            <a:extLst>
              <a:ext uri="{FF2B5EF4-FFF2-40B4-BE49-F238E27FC236}">
                <a16:creationId xmlns:a16="http://schemas.microsoft.com/office/drawing/2014/main" id="{203FF1FB-6050-433B-97B3-12C33E7DDBBB}"/>
              </a:ext>
            </a:extLst>
          </p:cNvPr>
          <p:cNvSpPr/>
          <p:nvPr/>
        </p:nvSpPr>
        <p:spPr>
          <a:xfrm>
            <a:off x="6010176" y="2328197"/>
            <a:ext cx="493293" cy="771807"/>
          </a:xfrm>
          <a:prstGeom prs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4171488-A685-48D3-A14C-27FA8B334930}"/>
              </a:ext>
            </a:extLst>
          </p:cNvPr>
          <p:cNvSpPr txBox="1"/>
          <p:nvPr/>
        </p:nvSpPr>
        <p:spPr>
          <a:xfrm>
            <a:off x="3015832" y="2328197"/>
            <a:ext cx="3122854" cy="3693319"/>
          </a:xfrm>
          <a:prstGeom prst="rect">
            <a:avLst/>
          </a:prstGeom>
          <a:noFill/>
        </p:spPr>
        <p:txBody>
          <a:bodyPr wrap="square" rtlCol="0">
            <a:spAutoFit/>
          </a:bodyPr>
          <a:lstStyle/>
          <a:p>
            <a:r>
              <a:rPr lang="en-US" dirty="0"/>
              <a:t>The passage contains ‘domain-proximal concept clusters’</a:t>
            </a:r>
          </a:p>
          <a:p>
            <a:endParaRPr lang="en-US" dirty="0"/>
          </a:p>
          <a:p>
            <a:r>
              <a:rPr lang="en-US" b="1" dirty="0"/>
              <a:t>My hypothesis</a:t>
            </a:r>
            <a:r>
              <a:rPr lang="en-US" dirty="0"/>
              <a:t>: encountering domain-proximal concept-clusters triggers a cognitive heuristic: something like </a:t>
            </a:r>
          </a:p>
          <a:p>
            <a:r>
              <a:rPr lang="en-US" i="1" dirty="0"/>
              <a:t>“expect propositional / inferential structure in this passage!”</a:t>
            </a:r>
            <a:endParaRPr lang="en-US" dirty="0"/>
          </a:p>
          <a:p>
            <a:endParaRPr lang="en-US" dirty="0"/>
          </a:p>
        </p:txBody>
      </p:sp>
    </p:spTree>
    <p:extLst>
      <p:ext uri="{BB962C8B-B14F-4D97-AF65-F5344CB8AC3E}">
        <p14:creationId xmlns:p14="http://schemas.microsoft.com/office/powerpoint/2010/main" val="3990456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CA" i="0" dirty="0"/>
              <a:t>Enriched Definition: </a:t>
            </a:r>
            <a:br>
              <a:rPr lang="en-CA" i="0" dirty="0"/>
            </a:br>
            <a:r>
              <a:rPr lang="en-CA" i="0" dirty="0"/>
              <a:t>Obscurantist Epistemic Manipulation</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816562"/>
            <a:ext cx="11565086" cy="4479019"/>
          </a:xfrm>
        </p:spPr>
        <p:txBody>
          <a:bodyPr>
            <a:normAutofit/>
          </a:bodyPr>
          <a:lstStyle/>
          <a:p>
            <a:pPr>
              <a:lnSpc>
                <a:spcPct val="110000"/>
              </a:lnSpc>
              <a:spcBef>
                <a:spcPts val="0"/>
              </a:spcBef>
            </a:pPr>
            <a:endParaRPr lang="en-US" b="1" dirty="0"/>
          </a:p>
          <a:p>
            <a:pPr>
              <a:lnSpc>
                <a:spcPct val="110000"/>
              </a:lnSpc>
              <a:spcBef>
                <a:spcPts val="0"/>
              </a:spcBef>
            </a:pPr>
            <a:endParaRPr lang="en-US" b="1" dirty="0"/>
          </a:p>
          <a:p>
            <a:pPr>
              <a:lnSpc>
                <a:spcPct val="110000"/>
              </a:lnSpc>
              <a:spcBef>
                <a:spcPts val="0"/>
              </a:spcBef>
            </a:pPr>
            <a:r>
              <a:rPr lang="en-US" b="1" dirty="0"/>
              <a:t>Obscurantist epistemic manipulation </a:t>
            </a:r>
            <a:r>
              <a:rPr lang="en-US" dirty="0"/>
              <a:t>happens when: </a:t>
            </a:r>
          </a:p>
          <a:p>
            <a:pPr>
              <a:lnSpc>
                <a:spcPct val="110000"/>
              </a:lnSpc>
              <a:spcBef>
                <a:spcPts val="0"/>
              </a:spcBef>
            </a:pPr>
            <a:endParaRPr lang="en-US" dirty="0"/>
          </a:p>
          <a:p>
            <a:pPr lvl="1">
              <a:lnSpc>
                <a:spcPct val="110000"/>
              </a:lnSpc>
              <a:spcBef>
                <a:spcPts val="0"/>
              </a:spcBef>
            </a:pPr>
            <a:r>
              <a:rPr lang="en-US" sz="2400" dirty="0"/>
              <a:t>a manipulator uses (1) associatively rich yet inferentially/propositionally impoverished speech /text to (2) draw initial hermeneutical engagement from interpreters, with an aim to (3) subsequently inducing hermeneutical exasperation and (4) high epistemic regard for the manipulator.</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19</a:t>
            </a:fld>
            <a:endParaRPr lang="en-US" dirty="0"/>
          </a:p>
        </p:txBody>
      </p:sp>
    </p:spTree>
    <p:extLst>
      <p:ext uri="{BB962C8B-B14F-4D97-AF65-F5344CB8AC3E}">
        <p14:creationId xmlns:p14="http://schemas.microsoft.com/office/powerpoint/2010/main" val="245671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Agenda</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459144" indent="-457200">
              <a:lnSpc>
                <a:spcPct val="110000"/>
              </a:lnSpc>
              <a:spcBef>
                <a:spcPts val="0"/>
              </a:spcBef>
              <a:buFont typeface="+mj-lt"/>
              <a:buAutoNum type="arabicPeriod"/>
            </a:pPr>
            <a:r>
              <a:rPr lang="en-US" dirty="0"/>
              <a:t>Consider extant discussions of obscurantism</a:t>
            </a:r>
            <a:endParaRPr lang="en-US" dirty="0">
              <a:solidFill>
                <a:srgbClr val="FFFF00">
                  <a:alpha val="55000"/>
                </a:srgbClr>
              </a:solidFill>
            </a:endParaRPr>
          </a:p>
          <a:p>
            <a:pPr marL="459144" indent="-457200">
              <a:lnSpc>
                <a:spcPct val="110000"/>
              </a:lnSpc>
              <a:spcBef>
                <a:spcPts val="0"/>
              </a:spcBef>
              <a:buFont typeface="+mj-lt"/>
              <a:buAutoNum type="arabicPeriod"/>
            </a:pPr>
            <a:r>
              <a:rPr lang="en-US" dirty="0"/>
              <a:t>Give a provisional analysis of obscurantism</a:t>
            </a:r>
          </a:p>
          <a:p>
            <a:pPr marL="459144" indent="-457200">
              <a:lnSpc>
                <a:spcPct val="110000"/>
              </a:lnSpc>
              <a:spcBef>
                <a:spcPts val="0"/>
              </a:spcBef>
              <a:buFont typeface="+mj-lt"/>
              <a:buAutoNum type="arabicPeriod"/>
            </a:pPr>
            <a:r>
              <a:rPr lang="en-US" dirty="0"/>
              <a:t>Give an account of obscurantist obfuscation</a:t>
            </a:r>
          </a:p>
          <a:p>
            <a:pPr marL="459144" indent="-457200">
              <a:lnSpc>
                <a:spcPct val="110000"/>
              </a:lnSpc>
              <a:spcBef>
                <a:spcPts val="0"/>
              </a:spcBef>
              <a:buFont typeface="+mj-lt"/>
              <a:buAutoNum type="arabicPeriod"/>
            </a:pPr>
            <a:r>
              <a:rPr lang="en-US" b="1" dirty="0">
                <a:solidFill>
                  <a:srgbClr val="FFFF00">
                    <a:alpha val="55000"/>
                  </a:srgbClr>
                </a:solidFill>
              </a:rPr>
              <a:t>(Time permitting) </a:t>
            </a:r>
            <a:r>
              <a:rPr lang="en-US" dirty="0">
                <a:solidFill>
                  <a:srgbClr val="FFFF00">
                    <a:alpha val="55000"/>
                  </a:srgbClr>
                </a:solidFill>
              </a:rPr>
              <a:t>Discuss how obscurantism can be weaponized in tandem with seductive </a:t>
            </a:r>
            <a:r>
              <a:rPr lang="en-US" i="1" dirty="0">
                <a:solidFill>
                  <a:srgbClr val="FFFF00">
                    <a:alpha val="55000"/>
                  </a:srgbClr>
                </a:solidFill>
              </a:rPr>
              <a:t>clarity </a:t>
            </a:r>
            <a:r>
              <a:rPr lang="en-US" dirty="0">
                <a:solidFill>
                  <a:srgbClr val="FFFF00">
                    <a:alpha val="55000"/>
                  </a:srgbClr>
                </a:solidFill>
              </a:rPr>
              <a:t>(thus analyzing a role for obscurantism in wider epistemic manipulation campaigns)</a:t>
            </a:r>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20</a:t>
            </a:fld>
            <a:endParaRPr lang="en-US" dirty="0"/>
          </a:p>
        </p:txBody>
      </p:sp>
    </p:spTree>
    <p:extLst>
      <p:ext uri="{BB962C8B-B14F-4D97-AF65-F5344CB8AC3E}">
        <p14:creationId xmlns:p14="http://schemas.microsoft.com/office/powerpoint/2010/main" val="613319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Seductive </a:t>
            </a:r>
            <a:r>
              <a:rPr lang="en-CA" dirty="0"/>
              <a:t>Clarity</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6512856" cy="4479019"/>
          </a:xfrm>
        </p:spPr>
        <p:txBody>
          <a:bodyPr>
            <a:normAutofit lnSpcReduction="10000"/>
          </a:bodyPr>
          <a:lstStyle/>
          <a:p>
            <a:pPr>
              <a:lnSpc>
                <a:spcPct val="110000"/>
              </a:lnSpc>
              <a:spcBef>
                <a:spcPts val="0"/>
              </a:spcBef>
            </a:pPr>
            <a:r>
              <a:rPr lang="en-US" dirty="0"/>
              <a:t>We sometimes rely on </a:t>
            </a:r>
            <a:r>
              <a:rPr lang="en-US" b="1" dirty="0"/>
              <a:t>clarity heuristics </a:t>
            </a:r>
            <a:r>
              <a:rPr lang="en-US" dirty="0"/>
              <a:t>to settle our beliefs / cognitive styles, </a:t>
            </a:r>
            <a:r>
              <a:rPr lang="en-US" dirty="0" err="1"/>
              <a:t>e.g</a:t>
            </a:r>
            <a:r>
              <a:rPr lang="en-US" dirty="0"/>
              <a:t>:</a:t>
            </a:r>
          </a:p>
          <a:p>
            <a:pPr>
              <a:lnSpc>
                <a:spcPct val="110000"/>
              </a:lnSpc>
              <a:spcBef>
                <a:spcPts val="0"/>
              </a:spcBef>
            </a:pPr>
            <a:endParaRPr lang="en-US" dirty="0"/>
          </a:p>
          <a:p>
            <a:pPr marL="1242900" lvl="1" indent="-342900">
              <a:lnSpc>
                <a:spcPct val="110000"/>
              </a:lnSpc>
              <a:spcBef>
                <a:spcPts val="0"/>
              </a:spcBef>
              <a:buFont typeface="Arial" panose="020B0604020202020204" pitchFamily="34" charset="0"/>
              <a:buChar char="•"/>
            </a:pPr>
            <a:r>
              <a:rPr lang="en-US" sz="2400" dirty="0"/>
              <a:t>Eureka moments are often treated as reasons to stop inquiring about something</a:t>
            </a:r>
          </a:p>
          <a:p>
            <a:pPr marL="1242900" lvl="1" indent="-342900">
              <a:lnSpc>
                <a:spcPct val="110000"/>
              </a:lnSpc>
              <a:spcBef>
                <a:spcPts val="0"/>
              </a:spcBef>
              <a:buFont typeface="Arial" panose="020B0604020202020204" pitchFamily="34" charset="0"/>
              <a:buChar char="•"/>
            </a:pPr>
            <a:r>
              <a:rPr lang="en-US" sz="2400" dirty="0"/>
              <a:t>Beliefs that are easily and consistently usable to explain things can often be treated as a reason to persist in those beliefs</a:t>
            </a:r>
          </a:p>
          <a:p>
            <a:pPr marL="344844" indent="-342900">
              <a:lnSpc>
                <a:spcPct val="110000"/>
              </a:lnSpc>
              <a:spcBef>
                <a:spcPts val="0"/>
              </a:spcBef>
              <a:buFont typeface="Arial" panose="020B0604020202020204" pitchFamily="34" charset="0"/>
              <a:buChar char="•"/>
            </a:pPr>
            <a:endParaRPr lang="en-US" dirty="0"/>
          </a:p>
          <a:p>
            <a:pPr>
              <a:lnSpc>
                <a:spcPct val="110000"/>
              </a:lnSpc>
              <a:spcBef>
                <a:spcPts val="0"/>
              </a:spcBef>
            </a:pPr>
            <a:r>
              <a:rPr lang="en-US" dirty="0"/>
              <a:t>These heuristics are rational but exploitable!</a:t>
            </a:r>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21</a:t>
            </a:fld>
            <a:endParaRPr lang="en-US" dirty="0"/>
          </a:p>
        </p:txBody>
      </p:sp>
      <p:pic>
        <p:nvPicPr>
          <p:cNvPr id="4098" name="Picture 2" descr="C. Thi Nguyen from Utah Valley to University of Utah - Daily Nous">
            <a:extLst>
              <a:ext uri="{FF2B5EF4-FFF2-40B4-BE49-F238E27FC236}">
                <a16:creationId xmlns:a16="http://schemas.microsoft.com/office/drawing/2014/main" id="{3B64743A-DD7B-48DC-AEDB-E38E1B3AD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313" y="1673949"/>
            <a:ext cx="4924718"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19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Seductive </a:t>
            </a:r>
            <a:r>
              <a:rPr lang="en-CA" dirty="0"/>
              <a:t>Clarity</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6693926" cy="4479019"/>
          </a:xfrm>
        </p:spPr>
        <p:txBody>
          <a:bodyPr>
            <a:normAutofit/>
          </a:bodyPr>
          <a:lstStyle/>
          <a:p>
            <a:pPr>
              <a:lnSpc>
                <a:spcPct val="110000"/>
              </a:lnSpc>
              <a:spcBef>
                <a:spcPts val="0"/>
              </a:spcBef>
            </a:pPr>
            <a:r>
              <a:rPr lang="en-US" dirty="0"/>
              <a:t>An epistemic manipulator can provide exceedingly clear / easily applied explanations to convince you of certain beliefs, </a:t>
            </a:r>
            <a:r>
              <a:rPr lang="en-US" dirty="0" err="1"/>
              <a:t>e.g</a:t>
            </a:r>
            <a:r>
              <a:rPr lang="en-US" dirty="0"/>
              <a:t>: </a:t>
            </a:r>
          </a:p>
          <a:p>
            <a:pPr>
              <a:lnSpc>
                <a:spcPct val="110000"/>
              </a:lnSpc>
              <a:spcBef>
                <a:spcPts val="0"/>
              </a:spcBef>
            </a:pPr>
            <a:endParaRPr lang="en-US" dirty="0"/>
          </a:p>
          <a:p>
            <a:pPr>
              <a:lnSpc>
                <a:spcPct val="110000"/>
              </a:lnSpc>
              <a:spcBef>
                <a:spcPts val="0"/>
              </a:spcBef>
            </a:pPr>
            <a:r>
              <a:rPr lang="en-US" b="1" dirty="0"/>
              <a:t>Ur-conspiracy-theoretic-belief</a:t>
            </a:r>
            <a:r>
              <a:rPr lang="en-US" dirty="0"/>
              <a:t>: “a deep-state cabal is controlling world-events”</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22</a:t>
            </a:fld>
            <a:endParaRPr lang="en-US" dirty="0"/>
          </a:p>
        </p:txBody>
      </p:sp>
      <p:pic>
        <p:nvPicPr>
          <p:cNvPr id="6146" name="Picture 2" descr="The Deep State Encyclopedia: Exposing the Cabal's Playbook: Reallygraceful,  Grace: 9798218950880: Amazon.com: Books">
            <a:extLst>
              <a:ext uri="{FF2B5EF4-FFF2-40B4-BE49-F238E27FC236}">
                <a16:creationId xmlns:a16="http://schemas.microsoft.com/office/drawing/2014/main" id="{DE3C6684-4DA5-4FB1-95DD-E8CA86462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7384" y="1673949"/>
            <a:ext cx="4736562"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65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An Insidious Pincer</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6693926" cy="4479019"/>
          </a:xfrm>
        </p:spPr>
        <p:txBody>
          <a:bodyPr>
            <a:normAutofit/>
          </a:bodyPr>
          <a:lstStyle/>
          <a:p>
            <a:pPr>
              <a:lnSpc>
                <a:spcPct val="110000"/>
              </a:lnSpc>
              <a:spcBef>
                <a:spcPts val="0"/>
              </a:spcBef>
            </a:pPr>
            <a:r>
              <a:rPr lang="en-US" b="1" dirty="0"/>
              <a:t>A problem for the manipulator</a:t>
            </a:r>
            <a:r>
              <a:rPr lang="en-US" dirty="0"/>
              <a:t>: seducing somebody into believing something that is easily and widely applied to explaining things in the world will make them more epistemically brave</a:t>
            </a:r>
          </a:p>
          <a:p>
            <a:pPr>
              <a:lnSpc>
                <a:spcPct val="110000"/>
              </a:lnSpc>
              <a:spcBef>
                <a:spcPts val="0"/>
              </a:spcBef>
            </a:pPr>
            <a:endParaRPr lang="en-US" dirty="0"/>
          </a:p>
          <a:p>
            <a:pPr>
              <a:lnSpc>
                <a:spcPct val="110000"/>
              </a:lnSpc>
              <a:spcBef>
                <a:spcPts val="0"/>
              </a:spcBef>
            </a:pPr>
            <a:r>
              <a:rPr lang="en-US" dirty="0"/>
              <a:t>Obscurantism can be used to police the boundaries of a victim’s epistemic activity</a:t>
            </a:r>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23</a:t>
            </a:fld>
            <a:endParaRPr lang="en-US" dirty="0"/>
          </a:p>
        </p:txBody>
      </p:sp>
      <p:pic>
        <p:nvPicPr>
          <p:cNvPr id="6146" name="Picture 2" descr="The Deep State Encyclopedia: Exposing the Cabal's Playbook: Reallygraceful,  Grace: 9798218950880: Amazon.com: Books">
            <a:extLst>
              <a:ext uri="{FF2B5EF4-FFF2-40B4-BE49-F238E27FC236}">
                <a16:creationId xmlns:a16="http://schemas.microsoft.com/office/drawing/2014/main" id="{DE3C6684-4DA5-4FB1-95DD-E8CA86462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7384" y="1673949"/>
            <a:ext cx="4736562"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11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An Insidious Pincer</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2037249" y="1673949"/>
            <a:ext cx="8117502" cy="4479019"/>
          </a:xfrm>
        </p:spPr>
        <p:txBody>
          <a:bodyPr>
            <a:normAutofit fontScale="92500" lnSpcReduction="10000"/>
          </a:bodyPr>
          <a:lstStyle/>
          <a:p>
            <a:pPr>
              <a:lnSpc>
                <a:spcPct val="110000"/>
              </a:lnSpc>
              <a:spcBef>
                <a:spcPts val="0"/>
              </a:spcBef>
            </a:pPr>
            <a:r>
              <a:rPr lang="en-US" dirty="0"/>
              <a:t>Seductive clarity as</a:t>
            </a:r>
            <a:r>
              <a:rPr lang="en-US" b="1" dirty="0"/>
              <a:t> epistemic luring</a:t>
            </a:r>
            <a:r>
              <a:rPr lang="en-US" dirty="0"/>
              <a:t>: enticing you into a  belief-system</a:t>
            </a:r>
          </a:p>
          <a:p>
            <a:pPr>
              <a:lnSpc>
                <a:spcPct val="110000"/>
              </a:lnSpc>
              <a:spcBef>
                <a:spcPts val="0"/>
              </a:spcBef>
            </a:pPr>
            <a:endParaRPr lang="en-US" dirty="0"/>
          </a:p>
          <a:p>
            <a:pPr>
              <a:lnSpc>
                <a:spcPct val="110000"/>
              </a:lnSpc>
              <a:spcBef>
                <a:spcPts val="0"/>
              </a:spcBef>
            </a:pPr>
            <a:r>
              <a:rPr lang="en-US" dirty="0"/>
              <a:t>Obscurantism</a:t>
            </a:r>
            <a:r>
              <a:rPr lang="en-US" b="1" dirty="0"/>
              <a:t> </a:t>
            </a:r>
            <a:r>
              <a:rPr lang="en-US" dirty="0"/>
              <a:t>as</a:t>
            </a:r>
            <a:r>
              <a:rPr lang="en-US" b="1" dirty="0"/>
              <a:t> epistemic boundary-policing</a:t>
            </a:r>
            <a:r>
              <a:rPr lang="en-US" dirty="0"/>
              <a:t>: obscuring your understanding at the margins of the belief-system</a:t>
            </a:r>
          </a:p>
          <a:p>
            <a:pPr>
              <a:lnSpc>
                <a:spcPct val="110000"/>
              </a:lnSpc>
              <a:spcBef>
                <a:spcPts val="0"/>
              </a:spcBef>
            </a:pPr>
            <a:endParaRPr lang="en-US" dirty="0"/>
          </a:p>
          <a:p>
            <a:pPr marL="451944" lvl="1" indent="0">
              <a:lnSpc>
                <a:spcPct val="110000"/>
              </a:lnSpc>
              <a:spcBef>
                <a:spcPts val="0"/>
              </a:spcBef>
              <a:buNone/>
            </a:pPr>
            <a:r>
              <a:rPr lang="en-US" sz="2200" dirty="0"/>
              <a:t>Application: cults?</a:t>
            </a:r>
          </a:p>
          <a:p>
            <a:pPr lvl="1">
              <a:lnSpc>
                <a:spcPct val="110000"/>
              </a:lnSpc>
              <a:spcBef>
                <a:spcPts val="0"/>
              </a:spcBef>
            </a:pPr>
            <a:endParaRPr lang="en-US" sz="1900" i="1" dirty="0"/>
          </a:p>
          <a:p>
            <a:pPr marL="1357200" lvl="1" indent="-457200">
              <a:lnSpc>
                <a:spcPct val="110000"/>
              </a:lnSpc>
              <a:spcBef>
                <a:spcPts val="0"/>
              </a:spcBef>
              <a:buFont typeface="+mj-lt"/>
              <a:buAutoNum type="arabicPeriod"/>
            </a:pPr>
            <a:r>
              <a:rPr lang="en-US" sz="2200" i="1" dirty="0"/>
              <a:t>The cult leader must manipulate cult members into having beliefs that are easily understood</a:t>
            </a:r>
          </a:p>
          <a:p>
            <a:pPr marL="1357200" lvl="1" indent="-457200">
              <a:lnSpc>
                <a:spcPct val="110000"/>
              </a:lnSpc>
              <a:spcBef>
                <a:spcPts val="0"/>
              </a:spcBef>
              <a:buFont typeface="+mj-lt"/>
              <a:buAutoNum type="arabicPeriod"/>
            </a:pPr>
            <a:r>
              <a:rPr lang="en-US" sz="2200" i="1" dirty="0"/>
              <a:t>The cult leader can use obscurantism when they are challenged by cult members, to make sure that their status as the leader is maintained</a:t>
            </a:r>
            <a:endParaRPr lang="en-US" sz="1900" i="1" dirty="0"/>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16/11/2024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24</a:t>
            </a:fld>
            <a:endParaRPr lang="en-US" dirty="0"/>
          </a:p>
        </p:txBody>
      </p:sp>
    </p:spTree>
    <p:extLst>
      <p:ext uri="{BB962C8B-B14F-4D97-AF65-F5344CB8AC3E}">
        <p14:creationId xmlns:p14="http://schemas.microsoft.com/office/powerpoint/2010/main" val="81286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61">
            <a:extLst>
              <a:ext uri="{FF2B5EF4-FFF2-40B4-BE49-F238E27FC236}">
                <a16:creationId xmlns:a16="http://schemas.microsoft.com/office/drawing/2014/main" id="{C233D55B-4DFD-49DA-BA62-72F3E2D07DFB}"/>
              </a:ext>
            </a:extLst>
          </p:cNvPr>
          <p:cNvSpPr>
            <a:spLocks noGrp="1"/>
          </p:cNvSpPr>
          <p:nvPr>
            <p:ph type="title"/>
          </p:nvPr>
        </p:nvSpPr>
        <p:spPr>
          <a:xfrm>
            <a:off x="440969" y="457261"/>
            <a:ext cx="11316056" cy="1001712"/>
          </a:xfrm>
        </p:spPr>
        <p:txBody>
          <a:bodyPr/>
          <a:lstStyle/>
          <a:p>
            <a:pPr algn="ctr"/>
            <a:r>
              <a:rPr lang="en-US" dirty="0"/>
              <a:t>Thank you!</a:t>
            </a:r>
          </a:p>
        </p:txBody>
      </p:sp>
      <p:sp>
        <p:nvSpPr>
          <p:cNvPr id="3" name="Text Placeholder 2">
            <a:extLst>
              <a:ext uri="{FF2B5EF4-FFF2-40B4-BE49-F238E27FC236}">
                <a16:creationId xmlns:a16="http://schemas.microsoft.com/office/drawing/2014/main" id="{22FA598F-5A54-440C-B392-A3CA49276522}"/>
              </a:ext>
            </a:extLst>
          </p:cNvPr>
          <p:cNvSpPr>
            <a:spLocks noGrp="1"/>
          </p:cNvSpPr>
          <p:nvPr>
            <p:ph type="body" sz="quarter" idx="11"/>
          </p:nvPr>
        </p:nvSpPr>
        <p:spPr>
          <a:xfrm>
            <a:off x="440969" y="1665166"/>
            <a:ext cx="11300287" cy="1001712"/>
          </a:xfrm>
        </p:spPr>
        <p:txBody>
          <a:bodyPr>
            <a:normAutofit fontScale="92500" lnSpcReduction="10000"/>
          </a:bodyPr>
          <a:lstStyle/>
          <a:p>
            <a:pPr algn="ctr"/>
            <a:r>
              <a:rPr lang="en-US" sz="2600" b="1" dirty="0">
                <a:solidFill>
                  <a:srgbClr val="FFC000">
                    <a:alpha val="55000"/>
                  </a:srgbClr>
                </a:solidFill>
              </a:rPr>
              <a:t>bwinokur@um.edu.mo </a:t>
            </a:r>
            <a:r>
              <a:rPr lang="en-US" sz="2600" dirty="0"/>
              <a:t>| </a:t>
            </a:r>
            <a:r>
              <a:rPr lang="en-US" sz="2600" b="1" dirty="0">
                <a:solidFill>
                  <a:srgbClr val="FF0000">
                    <a:alpha val="55000"/>
                  </a:srgbClr>
                </a:solidFill>
              </a:rPr>
              <a:t>benwinokur.com</a:t>
            </a:r>
          </a:p>
          <a:p>
            <a:pPr algn="ctr"/>
            <a:r>
              <a:rPr lang="en-US" i="1" dirty="0"/>
              <a:t>Feel free to contact me for a draft of my paper or a bibliography for this talk</a:t>
            </a:r>
          </a:p>
        </p:txBody>
      </p:sp>
      <p:sp>
        <p:nvSpPr>
          <p:cNvPr id="2" name="Date Placeholder 1">
            <a:extLst>
              <a:ext uri="{FF2B5EF4-FFF2-40B4-BE49-F238E27FC236}">
                <a16:creationId xmlns:a16="http://schemas.microsoft.com/office/drawing/2014/main" id="{88A745C7-E196-458E-B493-7387298C2D17}"/>
              </a:ext>
            </a:extLst>
          </p:cNvPr>
          <p:cNvSpPr>
            <a:spLocks noGrp="1"/>
          </p:cNvSpPr>
          <p:nvPr>
            <p:ph type="dt" sz="half" idx="2"/>
          </p:nvPr>
        </p:nvSpPr>
        <p:spPr>
          <a:xfrm>
            <a:off x="442912" y="6152968"/>
            <a:ext cx="3457576" cy="502920"/>
          </a:xfrm>
        </p:spPr>
        <p:txBody>
          <a:bodyPr/>
          <a:lstStyle/>
          <a:p>
            <a:r>
              <a:rPr lang="en-US" dirty="0"/>
              <a:t>16/11/2024</a:t>
            </a:r>
          </a:p>
        </p:txBody>
      </p:sp>
      <p:sp>
        <p:nvSpPr>
          <p:cNvPr id="4" name="Footer Placeholder 3">
            <a:extLst>
              <a:ext uri="{FF2B5EF4-FFF2-40B4-BE49-F238E27FC236}">
                <a16:creationId xmlns:a16="http://schemas.microsoft.com/office/drawing/2014/main" id="{C14E1DCF-4630-47E2-B658-E4AADB3DA250}"/>
              </a:ext>
            </a:extLst>
          </p:cNvPr>
          <p:cNvSpPr>
            <a:spLocks noGrp="1"/>
          </p:cNvSpPr>
          <p:nvPr>
            <p:ph type="ftr" sz="quarter" idx="3"/>
          </p:nvPr>
        </p:nvSpPr>
        <p:spPr>
          <a:xfrm>
            <a:off x="4370832" y="6153912"/>
            <a:ext cx="5397056" cy="502920"/>
          </a:xfrm>
        </p:spPr>
        <p:txBody>
          <a:bodyPr/>
          <a:lstStyle/>
          <a:p>
            <a:r>
              <a:rPr lang="en-US" dirty="0"/>
              <a:t>Obscurantist Obfuscation</a:t>
            </a:r>
          </a:p>
        </p:txBody>
      </p:sp>
      <p:sp>
        <p:nvSpPr>
          <p:cNvPr id="5" name="Slide Number Placeholder 4">
            <a:extLst>
              <a:ext uri="{FF2B5EF4-FFF2-40B4-BE49-F238E27FC236}">
                <a16:creationId xmlns:a16="http://schemas.microsoft.com/office/drawing/2014/main" id="{E6956C8A-7BD4-4A46-82BA-EAB9CAD4B56A}"/>
              </a:ext>
            </a:extLst>
          </p:cNvPr>
          <p:cNvSpPr>
            <a:spLocks noGrp="1"/>
          </p:cNvSpPr>
          <p:nvPr>
            <p:ph type="sldNum" sz="quarter" idx="4"/>
          </p:nvPr>
        </p:nvSpPr>
        <p:spPr>
          <a:xfrm>
            <a:off x="11241025" y="6153912"/>
            <a:ext cx="502920" cy="502920"/>
          </a:xfrm>
        </p:spPr>
        <p:txBody>
          <a:bodyPr/>
          <a:lstStyle/>
          <a:p>
            <a:fld id="{0D309695-DEC3-40DA-9DF5-330280C9D0E8}" type="slidenum">
              <a:rPr lang="en-US" smtClean="0"/>
              <a:pPr/>
              <a:t>25</a:t>
            </a:fld>
            <a:endParaRPr lang="en-US" dirty="0"/>
          </a:p>
        </p:txBody>
      </p:sp>
      <p:pic>
        <p:nvPicPr>
          <p:cNvPr id="15" name="Picture Placeholder 14">
            <a:extLst>
              <a:ext uri="{FF2B5EF4-FFF2-40B4-BE49-F238E27FC236}">
                <a16:creationId xmlns:a16="http://schemas.microsoft.com/office/drawing/2014/main" id="{31B93536-73BF-AE4C-4B12-C520316BE8CF}"/>
              </a:ext>
            </a:extLst>
          </p:cNvPr>
          <p:cNvPicPr>
            <a:picLocks noGrp="1" noChangeAspect="1"/>
          </p:cNvPicPr>
          <p:nvPr>
            <p:ph type="pic" sz="quarter" idx="12"/>
          </p:nvPr>
        </p:nvPicPr>
        <p:blipFill>
          <a:blip r:embed="rId3"/>
          <a:srcRect t="8485" b="8485"/>
          <a:stretch>
            <a:fillRect/>
          </a:stretch>
        </p:blipFill>
        <p:spPr>
          <a:xfrm>
            <a:off x="441325" y="3168713"/>
            <a:ext cx="2698750" cy="2778062"/>
          </a:xfrm>
        </p:spPr>
      </p:pic>
      <p:pic>
        <p:nvPicPr>
          <p:cNvPr id="21" name="Picture Placeholder 20">
            <a:extLst>
              <a:ext uri="{FF2B5EF4-FFF2-40B4-BE49-F238E27FC236}">
                <a16:creationId xmlns:a16="http://schemas.microsoft.com/office/drawing/2014/main" id="{788677C8-38AA-1DB9-2427-2A96044AED22}"/>
              </a:ext>
            </a:extLst>
          </p:cNvPr>
          <p:cNvPicPr>
            <a:picLocks noGrp="1" noChangeAspect="1"/>
          </p:cNvPicPr>
          <p:nvPr>
            <p:ph type="pic" sz="quarter" idx="15"/>
          </p:nvPr>
        </p:nvPicPr>
        <p:blipFill>
          <a:blip r:embed="rId4"/>
          <a:srcRect t="8485" b="8485"/>
          <a:stretch>
            <a:fillRect/>
          </a:stretch>
        </p:blipFill>
        <p:spPr>
          <a:xfrm>
            <a:off x="9058275" y="3168713"/>
            <a:ext cx="2698750" cy="2778062"/>
          </a:xfrm>
        </p:spPr>
      </p:pic>
      <p:pic>
        <p:nvPicPr>
          <p:cNvPr id="32" name="Picture Placeholder 31">
            <a:extLst>
              <a:ext uri="{FF2B5EF4-FFF2-40B4-BE49-F238E27FC236}">
                <a16:creationId xmlns:a16="http://schemas.microsoft.com/office/drawing/2014/main" id="{550EF67E-687C-2B63-F655-0085DE0898F9}"/>
              </a:ext>
            </a:extLst>
          </p:cNvPr>
          <p:cNvPicPr>
            <a:picLocks noGrp="1" noChangeAspect="1"/>
          </p:cNvPicPr>
          <p:nvPr>
            <p:ph type="pic" sz="quarter" idx="14"/>
          </p:nvPr>
        </p:nvPicPr>
        <p:blipFill>
          <a:blip r:embed="rId5"/>
          <a:srcRect t="8338" b="8338"/>
          <a:stretch>
            <a:fillRect/>
          </a:stretch>
        </p:blipFill>
        <p:spPr>
          <a:xfrm>
            <a:off x="6189663" y="3168713"/>
            <a:ext cx="2689225" cy="2778062"/>
          </a:xfrm>
        </p:spPr>
      </p:pic>
      <p:pic>
        <p:nvPicPr>
          <p:cNvPr id="29" name="Picture Placeholder 28">
            <a:extLst>
              <a:ext uri="{FF2B5EF4-FFF2-40B4-BE49-F238E27FC236}">
                <a16:creationId xmlns:a16="http://schemas.microsoft.com/office/drawing/2014/main" id="{412717BB-2936-450A-EBF8-1203260AB3FF}"/>
              </a:ext>
            </a:extLst>
          </p:cNvPr>
          <p:cNvPicPr>
            <a:picLocks noGrp="1" noChangeAspect="1"/>
          </p:cNvPicPr>
          <p:nvPr>
            <p:ph type="pic" sz="quarter" idx="13"/>
          </p:nvPr>
        </p:nvPicPr>
        <p:blipFill>
          <a:blip r:embed="rId6"/>
          <a:srcRect t="8363" b="8363"/>
          <a:stretch>
            <a:fillRect/>
          </a:stretch>
        </p:blipFill>
        <p:spPr>
          <a:xfrm>
            <a:off x="3319463" y="3168713"/>
            <a:ext cx="2690812" cy="2778062"/>
          </a:xfrm>
        </p:spPr>
      </p:pic>
    </p:spTree>
    <p:extLst>
      <p:ext uri="{BB962C8B-B14F-4D97-AF65-F5344CB8AC3E}">
        <p14:creationId xmlns:p14="http://schemas.microsoft.com/office/powerpoint/2010/main" val="3276393302"/>
      </p:ext>
    </p:extLst>
  </p:cSld>
  <p:clrMapOvr>
    <a:masterClrMapping/>
  </p:clrMapOvr>
</p:sld>
</file>

<file path=ppt/theme/theme1.xml><?xml version="1.0" encoding="utf-8"?>
<a:theme xmlns:a="http://schemas.openxmlformats.org/drawingml/2006/main" name="ThinLineVTI">
  <a:themeElements>
    <a:clrScheme name="ThinLines Color Scheme">
      <a:dk1>
        <a:sysClr val="windowText" lastClr="000000"/>
      </a:dk1>
      <a:lt1>
        <a:sysClr val="window" lastClr="FFFFFF"/>
      </a:lt1>
      <a:dk2>
        <a:srgbClr val="000000"/>
      </a:dk2>
      <a:lt2>
        <a:srgbClr val="FFFFFF"/>
      </a:lt2>
      <a:accent1>
        <a:srgbClr val="00BAC8"/>
      </a:accent1>
      <a:accent2>
        <a:srgbClr val="794DFF"/>
      </a:accent2>
      <a:accent3>
        <a:srgbClr val="00D17D"/>
      </a:accent3>
      <a:accent4>
        <a:srgbClr val="404040"/>
      </a:accent4>
      <a:accent5>
        <a:srgbClr val="FE5D21"/>
      </a:accent5>
      <a:accent6>
        <a:srgbClr val="B3B3B3"/>
      </a:accent6>
      <a:hlink>
        <a:srgbClr val="3E8FF1"/>
      </a:hlink>
      <a:folHlink>
        <a:srgbClr val="939393"/>
      </a:folHlink>
    </a:clrScheme>
    <a:fontScheme name="Custom 3">
      <a:majorFont>
        <a:latin typeface="Sagona Book"/>
        <a:ea typeface=""/>
        <a:cs typeface=""/>
      </a:majorFont>
      <a:minorFont>
        <a:latin typeface="Univer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inLineVTI" id="{DA2A884B-D36C-4F63-9FE8-3C89F2B99A40}" vid="{62C1F77B-42AE-47B9-869B-5CE48C8ED8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1971ED-0722-4CF3-9522-6E6843A2D88D}">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DAB27884-F043-4BF1-A4FB-D6C1216AE526}">
  <ds:schemaRefs>
    <ds:schemaRef ds:uri="http://schemas.microsoft.com/sharepoint/v3/contenttype/forms"/>
  </ds:schemaRefs>
</ds:datastoreItem>
</file>

<file path=customXml/itemProps3.xml><?xml version="1.0" encoding="utf-8"?>
<ds:datastoreItem xmlns:ds="http://schemas.openxmlformats.org/officeDocument/2006/customXml" ds:itemID="{91E06989-8323-4451-A21F-821A6C2478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Thin line design</Template>
  <TotalTime>3074</TotalTime>
  <Words>1910</Words>
  <Application>Microsoft Office PowerPoint</Application>
  <PresentationFormat>Widescreen</PresentationFormat>
  <Paragraphs>226</Paragraphs>
  <Slides>25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Calibri Light</vt:lpstr>
      <vt:lpstr>Sagona Book</vt:lpstr>
      <vt:lpstr>Univers</vt:lpstr>
      <vt:lpstr>Wingdings</vt:lpstr>
      <vt:lpstr>ThinLineVTI</vt:lpstr>
      <vt:lpstr>Obscurantist Epistemic Manipulation</vt:lpstr>
      <vt:lpstr>A (Familiar?) Scenario</vt:lpstr>
      <vt:lpstr>Obscurantism as Epistemic Manipulation</vt:lpstr>
      <vt:lpstr>Obscurantist Epistemic Manipulation:  A Definition, and a Mechanism</vt:lpstr>
      <vt:lpstr>Agenda</vt:lpstr>
      <vt:lpstr>Agenda</vt:lpstr>
      <vt:lpstr>Obscurantism: Extant Takes (1)</vt:lpstr>
      <vt:lpstr>Obscurantism: Extant Takes (2)</vt:lpstr>
      <vt:lpstr>Obscurantism: Extant Takes (3)</vt:lpstr>
      <vt:lpstr>Agenda</vt:lpstr>
      <vt:lpstr>One Kind of Obscurantism</vt:lpstr>
      <vt:lpstr>Agenda</vt:lpstr>
      <vt:lpstr>Obscurantist Content:  Jargonifications</vt:lpstr>
      <vt:lpstr>Seductive Nonsense: A Case Study?</vt:lpstr>
      <vt:lpstr>Twinray’s Seductive Nonsense</vt:lpstr>
      <vt:lpstr>Plain versus Seductive Nonsense</vt:lpstr>
      <vt:lpstr>Associative Richness</vt:lpstr>
      <vt:lpstr>Seductive Nonsense: A Case Study?</vt:lpstr>
      <vt:lpstr>Enriched Definition:  Obscurantist Epistemic Manipulation</vt:lpstr>
      <vt:lpstr>Agenda</vt:lpstr>
      <vt:lpstr>Seductive Clarity</vt:lpstr>
      <vt:lpstr>Seductive Clarity</vt:lpstr>
      <vt:lpstr>An Insidious Pincer</vt:lpstr>
      <vt:lpstr>An Insidious Pincer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Benjamin Winokur</dc:creator>
  <cp:lastModifiedBy>Benjamin Winokur</cp:lastModifiedBy>
  <cp:revision>986</cp:revision>
  <dcterms:created xsi:type="dcterms:W3CDTF">2024-04-15T10:07:42Z</dcterms:created>
  <dcterms:modified xsi:type="dcterms:W3CDTF">2024-11-16T07:16:31Z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