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2"/>
  </p:notesMasterIdLst>
  <p:sldIdLst>
    <p:sldId id="256" r:id="rId2"/>
    <p:sldId id="273" r:id="rId3"/>
    <p:sldId id="288" r:id="rId4"/>
    <p:sldId id="275" r:id="rId5"/>
    <p:sldId id="280" r:id="rId6"/>
    <p:sldId id="276" r:id="rId7"/>
    <p:sldId id="292" r:id="rId8"/>
    <p:sldId id="261" r:id="rId9"/>
    <p:sldId id="262" r:id="rId10"/>
    <p:sldId id="268" r:id="rId11"/>
    <p:sldId id="270" r:id="rId12"/>
    <p:sldId id="282" r:id="rId13"/>
    <p:sldId id="271" r:id="rId14"/>
    <p:sldId id="269" r:id="rId15"/>
    <p:sldId id="284" r:id="rId16"/>
    <p:sldId id="285" r:id="rId17"/>
    <p:sldId id="286" r:id="rId18"/>
    <p:sldId id="289" r:id="rId19"/>
    <p:sldId id="291" r:id="rId20"/>
    <p:sldId id="263" r:id="rId21"/>
  </p:sldIdLst>
  <p:sldSz cx="12192000" cy="6858000"/>
  <p:notesSz cx="6858000" cy="9144000"/>
  <p:defaultTextStyle>
    <a:defPPr>
      <a:defRPr lang="en-M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AD3EE"/>
    <a:srgbClr val="EFFE47"/>
    <a:srgbClr val="F4FEB7"/>
    <a:srgbClr val="F1FEA4"/>
    <a:srgbClr val="49B5A4"/>
    <a:srgbClr val="CCDE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18"/>
    <p:restoredTop sz="94504"/>
  </p:normalViewPr>
  <p:slideViewPr>
    <p:cSldViewPr snapToGrid="0">
      <p:cViewPr varScale="1">
        <p:scale>
          <a:sx n="89" d="100"/>
          <a:sy n="89" d="100"/>
        </p:scale>
        <p:origin x="192" y="5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_rels/data4.xml.rels><?xml version="1.0" encoding="UTF-8" standalone="yes"?>
<Relationships xmlns="http://schemas.openxmlformats.org/package/2006/relationships"><Relationship Id="rId1" Type="http://schemas.openxmlformats.org/officeDocument/2006/relationships/hyperlink" Target="https://eur-lex.europa.eu/legal-content/EN/TXT/?uri=CELEX%3A32023L2413&amp;qid=1699364355105" TargetMode="External"/></Relationships>
</file>

<file path=ppt/diagrams/_rels/drawing4.xml.rels><?xml version="1.0" encoding="UTF-8" standalone="yes"?>
<Relationships xmlns="http://schemas.openxmlformats.org/package/2006/relationships"><Relationship Id="rId1" Type="http://schemas.openxmlformats.org/officeDocument/2006/relationships/hyperlink" Target="https://eur-lex.europa.eu/legal-content/EN/TXT/?uri=CELEX%3A32023L2413&amp;qid=1699364355105"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F16767-8ABA-436A-ACBF-85C0766D753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07D01DEF-E375-4417-B070-8DE5EC4CB1D3}">
      <dgm:prSet/>
      <dgm:spPr/>
      <dgm:t>
        <a:bodyPr/>
        <a:lstStyle/>
        <a:p>
          <a:r>
            <a:rPr lang="en-US" b="1" i="0" dirty="0"/>
            <a:t>I. Historical Development of EU Energy Law</a:t>
          </a:r>
          <a:endParaRPr lang="en-US" dirty="0"/>
        </a:p>
      </dgm:t>
    </dgm:pt>
    <dgm:pt modelId="{5939056E-A6A4-4569-B81E-8B94B05D1D39}" type="parTrans" cxnId="{4FAD268B-36B9-43A6-903B-DA3CD23C6D03}">
      <dgm:prSet/>
      <dgm:spPr/>
      <dgm:t>
        <a:bodyPr/>
        <a:lstStyle/>
        <a:p>
          <a:endParaRPr lang="en-US"/>
        </a:p>
      </dgm:t>
    </dgm:pt>
    <dgm:pt modelId="{1D78F5F0-0936-43CD-B6A2-358991CD5CC4}" type="sibTrans" cxnId="{4FAD268B-36B9-43A6-903B-DA3CD23C6D03}">
      <dgm:prSet/>
      <dgm:spPr/>
      <dgm:t>
        <a:bodyPr/>
        <a:lstStyle/>
        <a:p>
          <a:endParaRPr lang="en-US"/>
        </a:p>
      </dgm:t>
    </dgm:pt>
    <dgm:pt modelId="{09FF8F42-2065-4EC1-A7C6-04CC9D38776D}">
      <dgm:prSet/>
      <dgm:spPr/>
      <dgm:t>
        <a:bodyPr/>
        <a:lstStyle/>
        <a:p>
          <a:r>
            <a:rPr lang="en-US" b="0" i="0" dirty="0"/>
            <a:t>Origins of Energy Policy - the EU's Foundational Phase &amp; afterwards</a:t>
          </a:r>
          <a:endParaRPr lang="en-US" dirty="0"/>
        </a:p>
      </dgm:t>
    </dgm:pt>
    <dgm:pt modelId="{F055DB6D-45B2-4C78-B57A-41565884A903}" type="parTrans" cxnId="{A79ED26B-D6BA-4778-B628-3A566D2ACA27}">
      <dgm:prSet/>
      <dgm:spPr/>
      <dgm:t>
        <a:bodyPr/>
        <a:lstStyle/>
        <a:p>
          <a:endParaRPr lang="en-US"/>
        </a:p>
      </dgm:t>
    </dgm:pt>
    <dgm:pt modelId="{1CB147E9-6E94-49C5-9FCF-6A6CE9F71399}" type="sibTrans" cxnId="{A79ED26B-D6BA-4778-B628-3A566D2ACA27}">
      <dgm:prSet/>
      <dgm:spPr/>
      <dgm:t>
        <a:bodyPr/>
        <a:lstStyle/>
        <a:p>
          <a:endParaRPr lang="en-US"/>
        </a:p>
      </dgm:t>
    </dgm:pt>
    <dgm:pt modelId="{130D52C7-823C-46A8-B21D-128B33133A72}">
      <dgm:prSet/>
      <dgm:spPr/>
      <dgm:t>
        <a:bodyPr/>
        <a:lstStyle/>
        <a:p>
          <a:r>
            <a:rPr lang="en-US" b="0" i="0" dirty="0"/>
            <a:t>Contemporary EU Energy Law and Regulatory Landscape</a:t>
          </a:r>
          <a:endParaRPr lang="en-US" dirty="0"/>
        </a:p>
      </dgm:t>
    </dgm:pt>
    <dgm:pt modelId="{6AAFDDB0-3F7B-48B9-A50D-A10DBD3D0621}" type="parTrans" cxnId="{D0420E9E-8718-49A2-A9FB-F1421FCFE275}">
      <dgm:prSet/>
      <dgm:spPr/>
      <dgm:t>
        <a:bodyPr/>
        <a:lstStyle/>
        <a:p>
          <a:endParaRPr lang="en-US"/>
        </a:p>
      </dgm:t>
    </dgm:pt>
    <dgm:pt modelId="{84642CA2-C920-4F9C-8DF1-3E15B623976F}" type="sibTrans" cxnId="{D0420E9E-8718-49A2-A9FB-F1421FCFE275}">
      <dgm:prSet/>
      <dgm:spPr/>
      <dgm:t>
        <a:bodyPr/>
        <a:lstStyle/>
        <a:p>
          <a:endParaRPr lang="en-US"/>
        </a:p>
      </dgm:t>
    </dgm:pt>
    <dgm:pt modelId="{4D1D4D9E-A7C0-4890-A7CF-DEC077D059CA}">
      <dgm:prSet/>
      <dgm:spPr/>
      <dgm:t>
        <a:bodyPr/>
        <a:lstStyle/>
        <a:p>
          <a:r>
            <a:rPr lang="en-US" b="1"/>
            <a:t>II. </a:t>
          </a:r>
          <a:r>
            <a:rPr lang="en-US" b="1" i="0"/>
            <a:t>General Overview of EU Energy </a:t>
          </a:r>
          <a:r>
            <a:rPr lang="en-US" b="1"/>
            <a:t>Law and Policy Framework</a:t>
          </a:r>
          <a:endParaRPr lang="en-US"/>
        </a:p>
      </dgm:t>
    </dgm:pt>
    <dgm:pt modelId="{C51D9C08-E36F-4652-92B4-FCAAF452F162}" type="parTrans" cxnId="{75BE7183-E677-45F0-BF3E-132A85E20C25}">
      <dgm:prSet/>
      <dgm:spPr/>
      <dgm:t>
        <a:bodyPr/>
        <a:lstStyle/>
        <a:p>
          <a:endParaRPr lang="en-US"/>
        </a:p>
      </dgm:t>
    </dgm:pt>
    <dgm:pt modelId="{7DA6CACA-C6CA-42C1-A6E8-2842CA96223F}" type="sibTrans" cxnId="{75BE7183-E677-45F0-BF3E-132A85E20C25}">
      <dgm:prSet/>
      <dgm:spPr/>
      <dgm:t>
        <a:bodyPr/>
        <a:lstStyle/>
        <a:p>
          <a:endParaRPr lang="en-US"/>
        </a:p>
      </dgm:t>
    </dgm:pt>
    <dgm:pt modelId="{C24649A5-E9D3-49F7-9045-A3070609635D}">
      <dgm:prSet/>
      <dgm:spPr/>
      <dgm:t>
        <a:bodyPr/>
        <a:lstStyle/>
        <a:p>
          <a:r>
            <a:rPr lang="en-US" b="0" i="0"/>
            <a:t>Legal Basis</a:t>
          </a:r>
          <a:endParaRPr lang="en-US"/>
        </a:p>
      </dgm:t>
    </dgm:pt>
    <dgm:pt modelId="{E88462E1-03AF-4494-8D72-76AFD30D884C}" type="parTrans" cxnId="{87E9B746-2166-43F1-81DE-55D7FAAAC930}">
      <dgm:prSet/>
      <dgm:spPr/>
      <dgm:t>
        <a:bodyPr/>
        <a:lstStyle/>
        <a:p>
          <a:endParaRPr lang="en-US"/>
        </a:p>
      </dgm:t>
    </dgm:pt>
    <dgm:pt modelId="{61BC0437-FB07-4E0E-801A-210B7F36EBE2}" type="sibTrans" cxnId="{87E9B746-2166-43F1-81DE-55D7FAAAC930}">
      <dgm:prSet/>
      <dgm:spPr/>
      <dgm:t>
        <a:bodyPr/>
        <a:lstStyle/>
        <a:p>
          <a:endParaRPr lang="en-US"/>
        </a:p>
      </dgm:t>
    </dgm:pt>
    <dgm:pt modelId="{0B7C8711-588C-4CE3-885D-71CC98E6E732}">
      <dgm:prSet/>
      <dgm:spPr/>
      <dgm:t>
        <a:bodyPr/>
        <a:lstStyle/>
        <a:p>
          <a:r>
            <a:rPr lang="en-US"/>
            <a:t>Main Objectives</a:t>
          </a:r>
        </a:p>
      </dgm:t>
    </dgm:pt>
    <dgm:pt modelId="{7FACBF69-67A7-4FBA-B5A1-6204FD99042B}" type="parTrans" cxnId="{20A07A6C-B63D-4514-BE6F-82C8CFBDADCD}">
      <dgm:prSet/>
      <dgm:spPr/>
      <dgm:t>
        <a:bodyPr/>
        <a:lstStyle/>
        <a:p>
          <a:endParaRPr lang="en-US"/>
        </a:p>
      </dgm:t>
    </dgm:pt>
    <dgm:pt modelId="{418D35C1-82A9-4A39-8059-E69AD13BDFDB}" type="sibTrans" cxnId="{20A07A6C-B63D-4514-BE6F-82C8CFBDADCD}">
      <dgm:prSet/>
      <dgm:spPr/>
      <dgm:t>
        <a:bodyPr/>
        <a:lstStyle/>
        <a:p>
          <a:endParaRPr lang="en-US"/>
        </a:p>
      </dgm:t>
    </dgm:pt>
    <dgm:pt modelId="{5EC27B35-8D5C-4397-B23D-D03F1B9166A9}">
      <dgm:prSet/>
      <dgm:spPr/>
      <dgm:t>
        <a:bodyPr/>
        <a:lstStyle/>
        <a:p>
          <a:r>
            <a:rPr lang="en-US" b="0" i="0"/>
            <a:t>EU Policy Framework &amp; EU Legislative Framework </a:t>
          </a:r>
          <a:endParaRPr lang="en-US"/>
        </a:p>
      </dgm:t>
    </dgm:pt>
    <dgm:pt modelId="{5BC1785A-88E1-4165-8527-03BDF205B4FC}" type="parTrans" cxnId="{00ECC539-8A07-4AD1-86D8-1716E43D64C5}">
      <dgm:prSet/>
      <dgm:spPr/>
      <dgm:t>
        <a:bodyPr/>
        <a:lstStyle/>
        <a:p>
          <a:endParaRPr lang="en-US"/>
        </a:p>
      </dgm:t>
    </dgm:pt>
    <dgm:pt modelId="{09E15AAA-0565-4168-B7A5-1D8502032D08}" type="sibTrans" cxnId="{00ECC539-8A07-4AD1-86D8-1716E43D64C5}">
      <dgm:prSet/>
      <dgm:spPr/>
      <dgm:t>
        <a:bodyPr/>
        <a:lstStyle/>
        <a:p>
          <a:endParaRPr lang="en-US"/>
        </a:p>
      </dgm:t>
    </dgm:pt>
    <dgm:pt modelId="{B3AC1D44-6304-4E6E-865B-4BAADEEF646B}">
      <dgm:prSet/>
      <dgm:spPr/>
      <dgm:t>
        <a:bodyPr/>
        <a:lstStyle/>
        <a:p>
          <a:r>
            <a:rPr lang="en-US" b="1" dirty="0"/>
            <a:t>III. General Overview of EU Renewable Energy Law and Policy Framework</a:t>
          </a:r>
          <a:endParaRPr lang="en-US" dirty="0"/>
        </a:p>
      </dgm:t>
    </dgm:pt>
    <dgm:pt modelId="{2C824D19-2946-4094-82D4-71B43A013FAD}" type="parTrans" cxnId="{F69E9576-2410-4F8D-8CA9-15D5960F6DB9}">
      <dgm:prSet/>
      <dgm:spPr/>
      <dgm:t>
        <a:bodyPr/>
        <a:lstStyle/>
        <a:p>
          <a:endParaRPr lang="en-US"/>
        </a:p>
      </dgm:t>
    </dgm:pt>
    <dgm:pt modelId="{E5A9F6E6-2AA5-47CA-A6D4-3428BF3C54BF}" type="sibTrans" cxnId="{F69E9576-2410-4F8D-8CA9-15D5960F6DB9}">
      <dgm:prSet/>
      <dgm:spPr/>
      <dgm:t>
        <a:bodyPr/>
        <a:lstStyle/>
        <a:p>
          <a:endParaRPr lang="en-US"/>
        </a:p>
      </dgm:t>
    </dgm:pt>
    <dgm:pt modelId="{20F1EC3D-3EE3-48B7-81A7-06691B5A3382}">
      <dgm:prSet/>
      <dgm:spPr/>
      <dgm:t>
        <a:bodyPr/>
        <a:lstStyle/>
        <a:p>
          <a:r>
            <a:rPr lang="en-US"/>
            <a:t>Key Facts</a:t>
          </a:r>
        </a:p>
      </dgm:t>
    </dgm:pt>
    <dgm:pt modelId="{D218850B-ECC8-4737-9A0E-4DA27903467E}" type="parTrans" cxnId="{B547985A-E36A-4D4A-B273-B0BF751D789A}">
      <dgm:prSet/>
      <dgm:spPr/>
      <dgm:t>
        <a:bodyPr/>
        <a:lstStyle/>
        <a:p>
          <a:endParaRPr lang="en-US"/>
        </a:p>
      </dgm:t>
    </dgm:pt>
    <dgm:pt modelId="{469B42EA-3DB7-4AEA-9EFB-F4BF3D224C05}" type="sibTrans" cxnId="{B547985A-E36A-4D4A-B273-B0BF751D789A}">
      <dgm:prSet/>
      <dgm:spPr/>
      <dgm:t>
        <a:bodyPr/>
        <a:lstStyle/>
        <a:p>
          <a:endParaRPr lang="en-US"/>
        </a:p>
      </dgm:t>
    </dgm:pt>
    <dgm:pt modelId="{9FDDB6E3-3C79-4C38-85D7-322E9DEFF5EA}">
      <dgm:prSet/>
      <dgm:spPr/>
      <dgm:t>
        <a:bodyPr/>
        <a:lstStyle/>
        <a:p>
          <a:r>
            <a:rPr lang="en-US"/>
            <a:t>Timeline for Renewable Energy in the EU</a:t>
          </a:r>
        </a:p>
      </dgm:t>
    </dgm:pt>
    <dgm:pt modelId="{A668B57A-D78A-419B-BF9D-14C40B9DAD55}" type="parTrans" cxnId="{A38481FF-BDD2-4A49-BF0E-E82E955CBC19}">
      <dgm:prSet/>
      <dgm:spPr/>
      <dgm:t>
        <a:bodyPr/>
        <a:lstStyle/>
        <a:p>
          <a:endParaRPr lang="en-US"/>
        </a:p>
      </dgm:t>
    </dgm:pt>
    <dgm:pt modelId="{21042C45-708E-4490-ADFC-D044B65B6C09}" type="sibTrans" cxnId="{A38481FF-BDD2-4A49-BF0E-E82E955CBC19}">
      <dgm:prSet/>
      <dgm:spPr/>
      <dgm:t>
        <a:bodyPr/>
        <a:lstStyle/>
        <a:p>
          <a:endParaRPr lang="en-US"/>
        </a:p>
      </dgm:t>
    </dgm:pt>
    <dgm:pt modelId="{2B5C1FCA-1F72-4618-8186-323FBAA6915F}">
      <dgm:prSet/>
      <dgm:spPr/>
      <dgm:t>
        <a:bodyPr/>
        <a:lstStyle/>
        <a:p>
          <a:r>
            <a:rPr lang="en-US"/>
            <a:t>Renewable Energy – Directive, Targets and Rules</a:t>
          </a:r>
        </a:p>
      </dgm:t>
    </dgm:pt>
    <dgm:pt modelId="{97F8E6DD-6F0C-4F47-A8AF-9FE9A4649FE0}" type="parTrans" cxnId="{17D2CD5E-F2F2-437E-85AF-8E625CFA0D24}">
      <dgm:prSet/>
      <dgm:spPr/>
      <dgm:t>
        <a:bodyPr/>
        <a:lstStyle/>
        <a:p>
          <a:endParaRPr lang="en-US"/>
        </a:p>
      </dgm:t>
    </dgm:pt>
    <dgm:pt modelId="{3182736A-B74E-4E33-89ED-9C6EB075C054}" type="sibTrans" cxnId="{17D2CD5E-F2F2-437E-85AF-8E625CFA0D24}">
      <dgm:prSet/>
      <dgm:spPr/>
      <dgm:t>
        <a:bodyPr/>
        <a:lstStyle/>
        <a:p>
          <a:endParaRPr lang="en-US"/>
        </a:p>
      </dgm:t>
    </dgm:pt>
    <dgm:pt modelId="{BA33F9C1-43A6-4CAB-B247-396BCD605541}">
      <dgm:prSet/>
      <dgm:spPr/>
      <dgm:t>
        <a:bodyPr/>
        <a:lstStyle/>
        <a:p>
          <a:r>
            <a:rPr lang="en-US" b="1" i="0"/>
            <a:t>V. Conclusions</a:t>
          </a:r>
          <a:endParaRPr lang="en-US"/>
        </a:p>
      </dgm:t>
    </dgm:pt>
    <dgm:pt modelId="{DFD5DAC8-7752-4749-B258-1BDBD9F0C12E}" type="parTrans" cxnId="{F1E702EF-79D0-4E35-BE5E-B54AF3F35E07}">
      <dgm:prSet/>
      <dgm:spPr/>
      <dgm:t>
        <a:bodyPr/>
        <a:lstStyle/>
        <a:p>
          <a:endParaRPr lang="en-US"/>
        </a:p>
      </dgm:t>
    </dgm:pt>
    <dgm:pt modelId="{FA58E203-F91B-4E73-84B9-7E3362E10635}" type="sibTrans" cxnId="{F1E702EF-79D0-4E35-BE5E-B54AF3F35E07}">
      <dgm:prSet/>
      <dgm:spPr/>
      <dgm:t>
        <a:bodyPr/>
        <a:lstStyle/>
        <a:p>
          <a:endParaRPr lang="en-US"/>
        </a:p>
      </dgm:t>
    </dgm:pt>
    <dgm:pt modelId="{846C5781-8D13-F046-AA03-56D80C36A15D}" type="pres">
      <dgm:prSet presAssocID="{FBF16767-8ABA-436A-ACBF-85C0766D7536}" presName="linear" presStyleCnt="0">
        <dgm:presLayoutVars>
          <dgm:animLvl val="lvl"/>
          <dgm:resizeHandles val="exact"/>
        </dgm:presLayoutVars>
      </dgm:prSet>
      <dgm:spPr/>
    </dgm:pt>
    <dgm:pt modelId="{0D016AC2-7177-F84D-96E9-798E5BE56E5E}" type="pres">
      <dgm:prSet presAssocID="{07D01DEF-E375-4417-B070-8DE5EC4CB1D3}" presName="parentText" presStyleLbl="node1" presStyleIdx="0" presStyleCnt="4">
        <dgm:presLayoutVars>
          <dgm:chMax val="0"/>
          <dgm:bulletEnabled val="1"/>
        </dgm:presLayoutVars>
      </dgm:prSet>
      <dgm:spPr/>
    </dgm:pt>
    <dgm:pt modelId="{CBDF5F21-212F-7F46-A505-15CF55F27F04}" type="pres">
      <dgm:prSet presAssocID="{07D01DEF-E375-4417-B070-8DE5EC4CB1D3}" presName="childText" presStyleLbl="revTx" presStyleIdx="0" presStyleCnt="3">
        <dgm:presLayoutVars>
          <dgm:bulletEnabled val="1"/>
        </dgm:presLayoutVars>
      </dgm:prSet>
      <dgm:spPr/>
    </dgm:pt>
    <dgm:pt modelId="{AB21FE66-F528-DB46-AA46-0FEE825C8513}" type="pres">
      <dgm:prSet presAssocID="{4D1D4D9E-A7C0-4890-A7CF-DEC077D059CA}" presName="parentText" presStyleLbl="node1" presStyleIdx="1" presStyleCnt="4">
        <dgm:presLayoutVars>
          <dgm:chMax val="0"/>
          <dgm:bulletEnabled val="1"/>
        </dgm:presLayoutVars>
      </dgm:prSet>
      <dgm:spPr/>
    </dgm:pt>
    <dgm:pt modelId="{052716A3-F01B-DE41-A394-DE2D8EA99598}" type="pres">
      <dgm:prSet presAssocID="{4D1D4D9E-A7C0-4890-A7CF-DEC077D059CA}" presName="childText" presStyleLbl="revTx" presStyleIdx="1" presStyleCnt="3">
        <dgm:presLayoutVars>
          <dgm:bulletEnabled val="1"/>
        </dgm:presLayoutVars>
      </dgm:prSet>
      <dgm:spPr/>
    </dgm:pt>
    <dgm:pt modelId="{1B9D08FE-DE26-AA4E-9879-5A752CDAFAAF}" type="pres">
      <dgm:prSet presAssocID="{B3AC1D44-6304-4E6E-865B-4BAADEEF646B}" presName="parentText" presStyleLbl="node1" presStyleIdx="2" presStyleCnt="4">
        <dgm:presLayoutVars>
          <dgm:chMax val="0"/>
          <dgm:bulletEnabled val="1"/>
        </dgm:presLayoutVars>
      </dgm:prSet>
      <dgm:spPr/>
    </dgm:pt>
    <dgm:pt modelId="{C076246C-542A-9F43-A53B-743D7ECCFB9E}" type="pres">
      <dgm:prSet presAssocID="{B3AC1D44-6304-4E6E-865B-4BAADEEF646B}" presName="childText" presStyleLbl="revTx" presStyleIdx="2" presStyleCnt="3">
        <dgm:presLayoutVars>
          <dgm:bulletEnabled val="1"/>
        </dgm:presLayoutVars>
      </dgm:prSet>
      <dgm:spPr/>
    </dgm:pt>
    <dgm:pt modelId="{0D0B1C5D-76A5-C64B-B2DB-1F667D8E9775}" type="pres">
      <dgm:prSet presAssocID="{BA33F9C1-43A6-4CAB-B247-396BCD605541}" presName="parentText" presStyleLbl="node1" presStyleIdx="3" presStyleCnt="4">
        <dgm:presLayoutVars>
          <dgm:chMax val="0"/>
          <dgm:bulletEnabled val="1"/>
        </dgm:presLayoutVars>
      </dgm:prSet>
      <dgm:spPr/>
    </dgm:pt>
  </dgm:ptLst>
  <dgm:cxnLst>
    <dgm:cxn modelId="{F7002804-7F44-6A46-BCDB-91C316FFD474}" type="presOf" srcId="{09FF8F42-2065-4EC1-A7C6-04CC9D38776D}" destId="{CBDF5F21-212F-7F46-A505-15CF55F27F04}" srcOrd="0" destOrd="0" presId="urn:microsoft.com/office/officeart/2005/8/layout/vList2"/>
    <dgm:cxn modelId="{ECAD9B11-BD39-EB47-9F41-132989EC112C}" type="presOf" srcId="{07D01DEF-E375-4417-B070-8DE5EC4CB1D3}" destId="{0D016AC2-7177-F84D-96E9-798E5BE56E5E}" srcOrd="0" destOrd="0" presId="urn:microsoft.com/office/officeart/2005/8/layout/vList2"/>
    <dgm:cxn modelId="{00ECC539-8A07-4AD1-86D8-1716E43D64C5}" srcId="{4D1D4D9E-A7C0-4890-A7CF-DEC077D059CA}" destId="{5EC27B35-8D5C-4397-B23D-D03F1B9166A9}" srcOrd="2" destOrd="0" parTransId="{5BC1785A-88E1-4165-8527-03BDF205B4FC}" sibTransId="{09E15AAA-0565-4168-B7A5-1D8502032D08}"/>
    <dgm:cxn modelId="{99FF9D42-1C85-A247-93FD-623ACEE65629}" type="presOf" srcId="{4D1D4D9E-A7C0-4890-A7CF-DEC077D059CA}" destId="{AB21FE66-F528-DB46-AA46-0FEE825C8513}" srcOrd="0" destOrd="0" presId="urn:microsoft.com/office/officeart/2005/8/layout/vList2"/>
    <dgm:cxn modelId="{87E9B746-2166-43F1-81DE-55D7FAAAC930}" srcId="{4D1D4D9E-A7C0-4890-A7CF-DEC077D059CA}" destId="{C24649A5-E9D3-49F7-9045-A3070609635D}" srcOrd="0" destOrd="0" parTransId="{E88462E1-03AF-4494-8D72-76AFD30D884C}" sibTransId="{61BC0437-FB07-4E0E-801A-210B7F36EBE2}"/>
    <dgm:cxn modelId="{B547985A-E36A-4D4A-B273-B0BF751D789A}" srcId="{B3AC1D44-6304-4E6E-865B-4BAADEEF646B}" destId="{20F1EC3D-3EE3-48B7-81A7-06691B5A3382}" srcOrd="0" destOrd="0" parTransId="{D218850B-ECC8-4737-9A0E-4DA27903467E}" sibTransId="{469B42EA-3DB7-4AEA-9EFB-F4BF3D224C05}"/>
    <dgm:cxn modelId="{17D2CD5E-F2F2-437E-85AF-8E625CFA0D24}" srcId="{B3AC1D44-6304-4E6E-865B-4BAADEEF646B}" destId="{2B5C1FCA-1F72-4618-8186-323FBAA6915F}" srcOrd="2" destOrd="0" parTransId="{97F8E6DD-6F0C-4F47-A8AF-9FE9A4649FE0}" sibTransId="{3182736A-B74E-4E33-89ED-9C6EB075C054}"/>
    <dgm:cxn modelId="{81D1BD60-4791-3748-A46D-504B14921A0C}" type="presOf" srcId="{FBF16767-8ABA-436A-ACBF-85C0766D7536}" destId="{846C5781-8D13-F046-AA03-56D80C36A15D}" srcOrd="0" destOrd="0" presId="urn:microsoft.com/office/officeart/2005/8/layout/vList2"/>
    <dgm:cxn modelId="{A79ED26B-D6BA-4778-B628-3A566D2ACA27}" srcId="{07D01DEF-E375-4417-B070-8DE5EC4CB1D3}" destId="{09FF8F42-2065-4EC1-A7C6-04CC9D38776D}" srcOrd="0" destOrd="0" parTransId="{F055DB6D-45B2-4C78-B57A-41565884A903}" sibTransId="{1CB147E9-6E94-49C5-9FCF-6A6CE9F71399}"/>
    <dgm:cxn modelId="{20A07A6C-B63D-4514-BE6F-82C8CFBDADCD}" srcId="{4D1D4D9E-A7C0-4890-A7CF-DEC077D059CA}" destId="{0B7C8711-588C-4CE3-885D-71CC98E6E732}" srcOrd="1" destOrd="0" parTransId="{7FACBF69-67A7-4FBA-B5A1-6204FD99042B}" sibTransId="{418D35C1-82A9-4A39-8059-E69AD13BDFDB}"/>
    <dgm:cxn modelId="{F69E9576-2410-4F8D-8CA9-15D5960F6DB9}" srcId="{FBF16767-8ABA-436A-ACBF-85C0766D7536}" destId="{B3AC1D44-6304-4E6E-865B-4BAADEEF646B}" srcOrd="2" destOrd="0" parTransId="{2C824D19-2946-4094-82D4-71B43A013FAD}" sibTransId="{E5A9F6E6-2AA5-47CA-A6D4-3428BF3C54BF}"/>
    <dgm:cxn modelId="{75BE7183-E677-45F0-BF3E-132A85E20C25}" srcId="{FBF16767-8ABA-436A-ACBF-85C0766D7536}" destId="{4D1D4D9E-A7C0-4890-A7CF-DEC077D059CA}" srcOrd="1" destOrd="0" parTransId="{C51D9C08-E36F-4652-92B4-FCAAF452F162}" sibTransId="{7DA6CACA-C6CA-42C1-A6E8-2842CA96223F}"/>
    <dgm:cxn modelId="{4FAD268B-36B9-43A6-903B-DA3CD23C6D03}" srcId="{FBF16767-8ABA-436A-ACBF-85C0766D7536}" destId="{07D01DEF-E375-4417-B070-8DE5EC4CB1D3}" srcOrd="0" destOrd="0" parTransId="{5939056E-A6A4-4569-B81E-8B94B05D1D39}" sibTransId="{1D78F5F0-0936-43CD-B6A2-358991CD5CC4}"/>
    <dgm:cxn modelId="{8412A596-FBC7-3043-8C23-1E160B544C88}" type="presOf" srcId="{2B5C1FCA-1F72-4618-8186-323FBAA6915F}" destId="{C076246C-542A-9F43-A53B-743D7ECCFB9E}" srcOrd="0" destOrd="2" presId="urn:microsoft.com/office/officeart/2005/8/layout/vList2"/>
    <dgm:cxn modelId="{D0420E9E-8718-49A2-A9FB-F1421FCFE275}" srcId="{07D01DEF-E375-4417-B070-8DE5EC4CB1D3}" destId="{130D52C7-823C-46A8-B21D-128B33133A72}" srcOrd="1" destOrd="0" parTransId="{6AAFDDB0-3F7B-48B9-A50D-A10DBD3D0621}" sibTransId="{84642CA2-C920-4F9C-8DF1-3E15B623976F}"/>
    <dgm:cxn modelId="{A8D99AA0-28AF-954D-BA72-E0DEBFF8A936}" type="presOf" srcId="{20F1EC3D-3EE3-48B7-81A7-06691B5A3382}" destId="{C076246C-542A-9F43-A53B-743D7ECCFB9E}" srcOrd="0" destOrd="0" presId="urn:microsoft.com/office/officeart/2005/8/layout/vList2"/>
    <dgm:cxn modelId="{51192EAA-5FB2-964C-8AC2-7F47619FFDD3}" type="presOf" srcId="{9FDDB6E3-3C79-4C38-85D7-322E9DEFF5EA}" destId="{C076246C-542A-9F43-A53B-743D7ECCFB9E}" srcOrd="0" destOrd="1" presId="urn:microsoft.com/office/officeart/2005/8/layout/vList2"/>
    <dgm:cxn modelId="{70DD02CA-4176-F248-AE16-62D5A8649F95}" type="presOf" srcId="{B3AC1D44-6304-4E6E-865B-4BAADEEF646B}" destId="{1B9D08FE-DE26-AA4E-9879-5A752CDAFAAF}" srcOrd="0" destOrd="0" presId="urn:microsoft.com/office/officeart/2005/8/layout/vList2"/>
    <dgm:cxn modelId="{DE1370CA-3938-D24B-8945-86AD0D39C6F0}" type="presOf" srcId="{BA33F9C1-43A6-4CAB-B247-396BCD605541}" destId="{0D0B1C5D-76A5-C64B-B2DB-1F667D8E9775}" srcOrd="0" destOrd="0" presId="urn:microsoft.com/office/officeart/2005/8/layout/vList2"/>
    <dgm:cxn modelId="{3899A0CA-8AFA-2A47-A425-7153760DD0E8}" type="presOf" srcId="{C24649A5-E9D3-49F7-9045-A3070609635D}" destId="{052716A3-F01B-DE41-A394-DE2D8EA99598}" srcOrd="0" destOrd="0" presId="urn:microsoft.com/office/officeart/2005/8/layout/vList2"/>
    <dgm:cxn modelId="{D6616EEC-E1C5-0A4F-9025-4427AF4C09C4}" type="presOf" srcId="{130D52C7-823C-46A8-B21D-128B33133A72}" destId="{CBDF5F21-212F-7F46-A505-15CF55F27F04}" srcOrd="0" destOrd="1" presId="urn:microsoft.com/office/officeart/2005/8/layout/vList2"/>
    <dgm:cxn modelId="{F1E702EF-79D0-4E35-BE5E-B54AF3F35E07}" srcId="{FBF16767-8ABA-436A-ACBF-85C0766D7536}" destId="{BA33F9C1-43A6-4CAB-B247-396BCD605541}" srcOrd="3" destOrd="0" parTransId="{DFD5DAC8-7752-4749-B258-1BDBD9F0C12E}" sibTransId="{FA58E203-F91B-4E73-84B9-7E3362E10635}"/>
    <dgm:cxn modelId="{79DC57F1-946D-A849-B72B-E55DB3F7C83F}" type="presOf" srcId="{0B7C8711-588C-4CE3-885D-71CC98E6E732}" destId="{052716A3-F01B-DE41-A394-DE2D8EA99598}" srcOrd="0" destOrd="1" presId="urn:microsoft.com/office/officeart/2005/8/layout/vList2"/>
    <dgm:cxn modelId="{E8F036F3-C3E8-0149-9ECD-E32912980E6A}" type="presOf" srcId="{5EC27B35-8D5C-4397-B23D-D03F1B9166A9}" destId="{052716A3-F01B-DE41-A394-DE2D8EA99598}" srcOrd="0" destOrd="2" presId="urn:microsoft.com/office/officeart/2005/8/layout/vList2"/>
    <dgm:cxn modelId="{A38481FF-BDD2-4A49-BF0E-E82E955CBC19}" srcId="{B3AC1D44-6304-4E6E-865B-4BAADEEF646B}" destId="{9FDDB6E3-3C79-4C38-85D7-322E9DEFF5EA}" srcOrd="1" destOrd="0" parTransId="{A668B57A-D78A-419B-BF9D-14C40B9DAD55}" sibTransId="{21042C45-708E-4490-ADFC-D044B65B6C09}"/>
    <dgm:cxn modelId="{FBAE59BB-6A3D-1C44-ABE1-3139D287C7C6}" type="presParOf" srcId="{846C5781-8D13-F046-AA03-56D80C36A15D}" destId="{0D016AC2-7177-F84D-96E9-798E5BE56E5E}" srcOrd="0" destOrd="0" presId="urn:microsoft.com/office/officeart/2005/8/layout/vList2"/>
    <dgm:cxn modelId="{20A78689-E32E-0448-B7E7-740B67B21FB6}" type="presParOf" srcId="{846C5781-8D13-F046-AA03-56D80C36A15D}" destId="{CBDF5F21-212F-7F46-A505-15CF55F27F04}" srcOrd="1" destOrd="0" presId="urn:microsoft.com/office/officeart/2005/8/layout/vList2"/>
    <dgm:cxn modelId="{527D147F-E8F9-CF4A-8E82-8D2ECA26F27F}" type="presParOf" srcId="{846C5781-8D13-F046-AA03-56D80C36A15D}" destId="{AB21FE66-F528-DB46-AA46-0FEE825C8513}" srcOrd="2" destOrd="0" presId="urn:microsoft.com/office/officeart/2005/8/layout/vList2"/>
    <dgm:cxn modelId="{67DE917C-41D4-2B4E-88D4-3C6425A4F799}" type="presParOf" srcId="{846C5781-8D13-F046-AA03-56D80C36A15D}" destId="{052716A3-F01B-DE41-A394-DE2D8EA99598}" srcOrd="3" destOrd="0" presId="urn:microsoft.com/office/officeart/2005/8/layout/vList2"/>
    <dgm:cxn modelId="{EEB96CED-646B-3E49-9D58-4D0CDBC8309B}" type="presParOf" srcId="{846C5781-8D13-F046-AA03-56D80C36A15D}" destId="{1B9D08FE-DE26-AA4E-9879-5A752CDAFAAF}" srcOrd="4" destOrd="0" presId="urn:microsoft.com/office/officeart/2005/8/layout/vList2"/>
    <dgm:cxn modelId="{32177C71-8757-0F42-BE74-838E6F3FA9FB}" type="presParOf" srcId="{846C5781-8D13-F046-AA03-56D80C36A15D}" destId="{C076246C-542A-9F43-A53B-743D7ECCFB9E}" srcOrd="5" destOrd="0" presId="urn:microsoft.com/office/officeart/2005/8/layout/vList2"/>
    <dgm:cxn modelId="{4E78703F-A313-4A4C-A179-37C70B30B82E}" type="presParOf" srcId="{846C5781-8D13-F046-AA03-56D80C36A15D}" destId="{0D0B1C5D-76A5-C64B-B2DB-1F667D8E9775}"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E39745D-08B7-4295-AE87-DC117173454C}" type="doc">
      <dgm:prSet loTypeId="urn:microsoft.com/office/officeart/2016/7/layout/ChevronBlockProcess" loCatId="process" qsTypeId="urn:microsoft.com/office/officeart/2005/8/quickstyle/simple1" qsCatId="simple" csTypeId="urn:microsoft.com/office/officeart/2005/8/colors/colorful5" csCatId="colorful" phldr="1"/>
      <dgm:spPr/>
      <dgm:t>
        <a:bodyPr/>
        <a:lstStyle/>
        <a:p>
          <a:endParaRPr lang="en-US"/>
        </a:p>
      </dgm:t>
    </dgm:pt>
    <dgm:pt modelId="{D18FC5C8-8E5E-4258-A5F4-097A887B1EA3}">
      <dgm:prSet/>
      <dgm:spPr/>
      <dgm:t>
        <a:bodyPr/>
        <a:lstStyle/>
        <a:p>
          <a:r>
            <a:rPr lang="en-US" b="1" i="0" dirty="0"/>
            <a:t>Post-World War II and the European Community</a:t>
          </a:r>
          <a:r>
            <a:rPr lang="en-US" b="0" i="0" dirty="0"/>
            <a:t>:</a:t>
          </a:r>
          <a:endParaRPr lang="en-US" dirty="0"/>
        </a:p>
      </dgm:t>
    </dgm:pt>
    <dgm:pt modelId="{AEC3DD7B-30DC-4F6B-966D-5957A04D7A07}" type="parTrans" cxnId="{5415972C-7126-4697-BEDE-CA49B350ABCC}">
      <dgm:prSet/>
      <dgm:spPr/>
      <dgm:t>
        <a:bodyPr/>
        <a:lstStyle/>
        <a:p>
          <a:endParaRPr lang="en-US"/>
        </a:p>
      </dgm:t>
    </dgm:pt>
    <dgm:pt modelId="{EEF129FA-7312-408D-BBEE-A14BB39F0B5B}" type="sibTrans" cxnId="{5415972C-7126-4697-BEDE-CA49B350ABCC}">
      <dgm:prSet/>
      <dgm:spPr/>
      <dgm:t>
        <a:bodyPr/>
        <a:lstStyle/>
        <a:p>
          <a:endParaRPr lang="en-US"/>
        </a:p>
      </dgm:t>
    </dgm:pt>
    <dgm:pt modelId="{FFFD81D7-FA47-48E8-BF00-BF96FFB3064F}">
      <dgm:prSet custT="1"/>
      <dgm:spPr/>
      <dgm:t>
        <a:bodyPr/>
        <a:lstStyle/>
        <a:p>
          <a:pPr>
            <a:buFont typeface="Arial" panose="020B0604020202020204" pitchFamily="34" charset="0"/>
            <a:buChar char="•"/>
          </a:pPr>
          <a:r>
            <a:rPr lang="en-US" sz="1400" b="0" i="0" dirty="0"/>
            <a:t>The aftermath of World War II led to efforts to prevent future conflicts in Europe.</a:t>
          </a:r>
          <a:endParaRPr lang="en-US" sz="1400" dirty="0"/>
        </a:p>
      </dgm:t>
    </dgm:pt>
    <dgm:pt modelId="{C2C66D9C-555F-463C-A9B8-8FDE97BA6668}" type="parTrans" cxnId="{70C88B1A-AB33-4362-92EA-9B58B78CD840}">
      <dgm:prSet/>
      <dgm:spPr/>
      <dgm:t>
        <a:bodyPr/>
        <a:lstStyle/>
        <a:p>
          <a:endParaRPr lang="en-US"/>
        </a:p>
      </dgm:t>
    </dgm:pt>
    <dgm:pt modelId="{F45F9348-2587-45D2-BC56-7D2C358808E7}" type="sibTrans" cxnId="{70C88B1A-AB33-4362-92EA-9B58B78CD840}">
      <dgm:prSet/>
      <dgm:spPr/>
      <dgm:t>
        <a:bodyPr/>
        <a:lstStyle/>
        <a:p>
          <a:endParaRPr lang="en-US"/>
        </a:p>
      </dgm:t>
    </dgm:pt>
    <dgm:pt modelId="{6217AD88-D95F-4AD7-AE0C-B706452268DC}">
      <dgm:prSet custT="1"/>
      <dgm:spPr/>
      <dgm:t>
        <a:bodyPr/>
        <a:lstStyle/>
        <a:p>
          <a:pPr>
            <a:buFont typeface="Arial" panose="020B0604020202020204" pitchFamily="34" charset="0"/>
            <a:buChar char="•"/>
          </a:pPr>
          <a:r>
            <a:rPr lang="en-US" sz="1400" b="0" i="0" dirty="0"/>
            <a:t>Robert Schuman's plan, focusing on coal and steel production, laid the foundation for political cooperation to avert wars and establish common supranational control, particularly in the Ruhr area​​.</a:t>
          </a:r>
          <a:endParaRPr lang="en-US" sz="1400" dirty="0"/>
        </a:p>
      </dgm:t>
    </dgm:pt>
    <dgm:pt modelId="{4612E017-F344-4D01-835B-93C654C1CCC7}" type="parTrans" cxnId="{D582A9D9-72CD-429D-8C56-ACEDC3CA8F04}">
      <dgm:prSet/>
      <dgm:spPr/>
      <dgm:t>
        <a:bodyPr/>
        <a:lstStyle/>
        <a:p>
          <a:endParaRPr lang="en-US"/>
        </a:p>
      </dgm:t>
    </dgm:pt>
    <dgm:pt modelId="{C0CC17DF-2598-43B5-9841-6362296DF274}" type="sibTrans" cxnId="{D582A9D9-72CD-429D-8C56-ACEDC3CA8F04}">
      <dgm:prSet/>
      <dgm:spPr/>
      <dgm:t>
        <a:bodyPr/>
        <a:lstStyle/>
        <a:p>
          <a:endParaRPr lang="en-US"/>
        </a:p>
      </dgm:t>
    </dgm:pt>
    <dgm:pt modelId="{27DCC8C0-22D8-4265-911C-4BD5016DC15C}">
      <dgm:prSet/>
      <dgm:spPr/>
      <dgm:t>
        <a:bodyPr/>
        <a:lstStyle/>
        <a:p>
          <a:r>
            <a:rPr lang="en-US" b="1" i="0" dirty="0"/>
            <a:t>Founding Treaties and Energy</a:t>
          </a:r>
          <a:r>
            <a:rPr lang="en-US" b="0" i="0" dirty="0"/>
            <a:t>:</a:t>
          </a:r>
          <a:endParaRPr lang="en-US" dirty="0"/>
        </a:p>
      </dgm:t>
    </dgm:pt>
    <dgm:pt modelId="{8B01BE2D-2179-42F2-96B8-852D1608C3EC}" type="parTrans" cxnId="{168DDA65-A409-4B72-8369-F5436E088033}">
      <dgm:prSet/>
      <dgm:spPr/>
      <dgm:t>
        <a:bodyPr/>
        <a:lstStyle/>
        <a:p>
          <a:endParaRPr lang="en-US"/>
        </a:p>
      </dgm:t>
    </dgm:pt>
    <dgm:pt modelId="{D27E6694-4CAE-4BED-A615-254821ABC3A2}" type="sibTrans" cxnId="{168DDA65-A409-4B72-8369-F5436E088033}">
      <dgm:prSet/>
      <dgm:spPr/>
      <dgm:t>
        <a:bodyPr/>
        <a:lstStyle/>
        <a:p>
          <a:endParaRPr lang="en-US"/>
        </a:p>
      </dgm:t>
    </dgm:pt>
    <dgm:pt modelId="{CB909494-D3E9-4483-9885-05C2E6453274}">
      <dgm:prSet custT="1"/>
      <dgm:spPr/>
      <dgm:t>
        <a:bodyPr/>
        <a:lstStyle/>
        <a:p>
          <a:pPr>
            <a:buFont typeface="Arial" panose="020B0604020202020204" pitchFamily="34" charset="0"/>
            <a:buChar char="•"/>
          </a:pPr>
          <a:r>
            <a:rPr lang="en-US" sz="1400" b="0" i="0" dirty="0"/>
            <a:t>Two of the three original EU treaties specifically concerned energy: </a:t>
          </a:r>
        </a:p>
        <a:p>
          <a:pPr>
            <a:buFont typeface="Arial" panose="020B0604020202020204" pitchFamily="34" charset="0"/>
            <a:buChar char="•"/>
          </a:pPr>
          <a:r>
            <a:rPr lang="en-US" sz="1400" b="0" i="0" dirty="0"/>
            <a:t>Treaty establishing the European Coal and Steel Community (ECSC, 1951) and </a:t>
          </a:r>
        </a:p>
        <a:p>
          <a:pPr>
            <a:buFont typeface="Arial" panose="020B0604020202020204" pitchFamily="34" charset="0"/>
            <a:buChar char="•"/>
          </a:pPr>
          <a:r>
            <a:rPr lang="en-US" sz="1400" b="0" i="0" dirty="0"/>
            <a:t>the European Atomic Energy Treaty (Euratom, 1957).</a:t>
          </a:r>
          <a:endParaRPr lang="en-US" sz="1400" dirty="0"/>
        </a:p>
      </dgm:t>
    </dgm:pt>
    <dgm:pt modelId="{E447CA04-0FC0-4743-9D3F-D61F3B26FDDB}" type="parTrans" cxnId="{4FBD7D88-2379-4778-8D40-1F0F98E86139}">
      <dgm:prSet/>
      <dgm:spPr/>
      <dgm:t>
        <a:bodyPr/>
        <a:lstStyle/>
        <a:p>
          <a:endParaRPr lang="en-US"/>
        </a:p>
      </dgm:t>
    </dgm:pt>
    <dgm:pt modelId="{9C4518C0-ACF7-4495-96D0-3E1619E2A95F}" type="sibTrans" cxnId="{4FBD7D88-2379-4778-8D40-1F0F98E86139}">
      <dgm:prSet/>
      <dgm:spPr/>
      <dgm:t>
        <a:bodyPr/>
        <a:lstStyle/>
        <a:p>
          <a:endParaRPr lang="en-US"/>
        </a:p>
      </dgm:t>
    </dgm:pt>
    <dgm:pt modelId="{5853CF1B-9C31-4440-B4F9-644EB2D0DFE3}">
      <dgm:prSet custT="1"/>
      <dgm:spPr/>
      <dgm:t>
        <a:bodyPr/>
        <a:lstStyle/>
        <a:p>
          <a:pPr>
            <a:buFont typeface="Arial" panose="020B0604020202020204" pitchFamily="34" charset="0"/>
            <a:buChar char="•"/>
          </a:pPr>
          <a:endParaRPr lang="en-US" sz="1400" b="0" i="0" dirty="0"/>
        </a:p>
        <a:p>
          <a:pPr>
            <a:buFont typeface="Arial" panose="020B0604020202020204" pitchFamily="34" charset="0"/>
            <a:buChar char="•"/>
          </a:pPr>
          <a:r>
            <a:rPr lang="en-US" sz="1400" b="0" i="0" dirty="0"/>
            <a:t>Despite this, energy was considered too politically sensitive and closely tied to national sovereignty to be effectively regulated at the European level initially​​.</a:t>
          </a:r>
          <a:endParaRPr lang="en-US" sz="1400" dirty="0"/>
        </a:p>
      </dgm:t>
    </dgm:pt>
    <dgm:pt modelId="{F492F245-1184-4D23-9364-9E0FC5330163}" type="parTrans" cxnId="{4A6FF14D-E22C-451C-AE90-B2114BAC6B57}">
      <dgm:prSet/>
      <dgm:spPr/>
      <dgm:t>
        <a:bodyPr/>
        <a:lstStyle/>
        <a:p>
          <a:endParaRPr lang="en-US"/>
        </a:p>
      </dgm:t>
    </dgm:pt>
    <dgm:pt modelId="{C503F27F-3C52-4ADA-95FA-B514EA289734}" type="sibTrans" cxnId="{4A6FF14D-E22C-451C-AE90-B2114BAC6B57}">
      <dgm:prSet/>
      <dgm:spPr/>
      <dgm:t>
        <a:bodyPr/>
        <a:lstStyle/>
        <a:p>
          <a:endParaRPr lang="en-US"/>
        </a:p>
      </dgm:t>
    </dgm:pt>
    <dgm:pt modelId="{99D3F2A4-CFEC-4812-A39F-B88C7D5715E8}">
      <dgm:prSet/>
      <dgm:spPr/>
      <dgm:t>
        <a:bodyPr/>
        <a:lstStyle/>
        <a:p>
          <a:r>
            <a:rPr lang="en-US" b="1" i="0" dirty="0"/>
            <a:t>Energy Sector Exclusion from EU Integration</a:t>
          </a:r>
          <a:r>
            <a:rPr lang="en-US" b="0" i="0" dirty="0"/>
            <a:t>:</a:t>
          </a:r>
          <a:endParaRPr lang="en-US" dirty="0"/>
        </a:p>
      </dgm:t>
    </dgm:pt>
    <dgm:pt modelId="{5D9F69C5-8C6E-4A63-A5A7-6F1D700CBCA2}" type="parTrans" cxnId="{68D6113B-C168-4DF3-8413-148F3D6BECA1}">
      <dgm:prSet/>
      <dgm:spPr/>
      <dgm:t>
        <a:bodyPr/>
        <a:lstStyle/>
        <a:p>
          <a:endParaRPr lang="en-US"/>
        </a:p>
      </dgm:t>
    </dgm:pt>
    <dgm:pt modelId="{6E6F974A-829E-4BD2-ABF0-CD85124F6A93}" type="sibTrans" cxnId="{68D6113B-C168-4DF3-8413-148F3D6BECA1}">
      <dgm:prSet/>
      <dgm:spPr/>
      <dgm:t>
        <a:bodyPr/>
        <a:lstStyle/>
        <a:p>
          <a:endParaRPr lang="en-US"/>
        </a:p>
      </dgm:t>
    </dgm:pt>
    <dgm:pt modelId="{DB10697C-A8A1-43E6-B6DD-56CD18078DDA}">
      <dgm:prSet custT="1"/>
      <dgm:spPr/>
      <dgm:t>
        <a:bodyPr/>
        <a:lstStyle/>
        <a:p>
          <a:pPr algn="l"/>
          <a:r>
            <a:rPr lang="en-US" sz="1400" b="0" i="0" dirty="0"/>
            <a:t>energy : excluded from the process of European integration for a long time, protecting national energy monopolies from the effects of EU law.</a:t>
          </a:r>
        </a:p>
        <a:p>
          <a:pPr algn="l"/>
          <a:r>
            <a:rPr lang="en-US" sz="1400" b="0" i="0" dirty="0"/>
            <a:t>Changes in the late 1980s, influenced by market liberalization in the US and UK, led to a gradual shift towards a market-oriented approach in the EU energy sector​​.</a:t>
          </a:r>
        </a:p>
        <a:p>
          <a:pPr algn="l"/>
          <a:r>
            <a:rPr lang="en-US" sz="1400" b="1" dirty="0"/>
            <a:t>First Energy Package: </a:t>
          </a:r>
          <a:r>
            <a:rPr lang="en-US" sz="1400" dirty="0"/>
            <a:t>Adopted in the 1990s, it was the initial step towards regulation but had limited ambition. It introduced key ideas like functional unbundling​​.</a:t>
          </a:r>
        </a:p>
      </dgm:t>
    </dgm:pt>
    <dgm:pt modelId="{3C108E18-D483-42D6-87F7-82EF2050FC28}" type="parTrans" cxnId="{9991125F-65BB-4B3A-8BAB-3055CE4C01BA}">
      <dgm:prSet/>
      <dgm:spPr/>
      <dgm:t>
        <a:bodyPr/>
        <a:lstStyle/>
        <a:p>
          <a:endParaRPr lang="en-US"/>
        </a:p>
      </dgm:t>
    </dgm:pt>
    <dgm:pt modelId="{3367FE99-2D22-4EAD-B025-C1BFC75EBDED}" type="sibTrans" cxnId="{9991125F-65BB-4B3A-8BAB-3055CE4C01BA}">
      <dgm:prSet/>
      <dgm:spPr/>
      <dgm:t>
        <a:bodyPr/>
        <a:lstStyle/>
        <a:p>
          <a:endParaRPr lang="en-US"/>
        </a:p>
      </dgm:t>
    </dgm:pt>
    <dgm:pt modelId="{1C122A11-539E-4086-8866-BC43D29959EF}">
      <dgm:prSet/>
      <dgm:spPr/>
      <dgm:t>
        <a:bodyPr/>
        <a:lstStyle/>
        <a:p>
          <a:r>
            <a:rPr lang="en-US" b="1" i="0" dirty="0"/>
            <a:t>Evolution of the EU and Energy Law</a:t>
          </a:r>
          <a:r>
            <a:rPr lang="en-US" b="0" i="0" dirty="0"/>
            <a:t>:</a:t>
          </a:r>
          <a:endParaRPr lang="en-US" dirty="0"/>
        </a:p>
      </dgm:t>
    </dgm:pt>
    <dgm:pt modelId="{0AAF0E59-881D-41A9-8AAA-51C79517E68E}" type="parTrans" cxnId="{D2386A6A-8B25-4962-9B5E-592844CEDC6D}">
      <dgm:prSet/>
      <dgm:spPr/>
      <dgm:t>
        <a:bodyPr/>
        <a:lstStyle/>
        <a:p>
          <a:endParaRPr lang="en-US"/>
        </a:p>
      </dgm:t>
    </dgm:pt>
    <dgm:pt modelId="{F7B0AE87-6E26-43DA-895C-7D766713977F}" type="sibTrans" cxnId="{D2386A6A-8B25-4962-9B5E-592844CEDC6D}">
      <dgm:prSet/>
      <dgm:spPr/>
      <dgm:t>
        <a:bodyPr/>
        <a:lstStyle/>
        <a:p>
          <a:endParaRPr lang="en-US"/>
        </a:p>
      </dgm:t>
    </dgm:pt>
    <dgm:pt modelId="{FA5D872D-2C99-4A3D-94F7-77379F7CFE68}">
      <dgm:prSet custT="1"/>
      <dgm:spPr/>
      <dgm:t>
        <a:bodyPr/>
        <a:lstStyle/>
        <a:p>
          <a:r>
            <a:rPr lang="en-US" sz="1400" b="0" i="0" dirty="0"/>
            <a:t>The evolution of the EU from its early days to a community of 28 (after 2020, 27) Member States indicates a shift from mere economic integration to encompassing broader areas like criminal law, social matters, and human rights.</a:t>
          </a:r>
          <a:endParaRPr lang="en-US" sz="1400" dirty="0"/>
        </a:p>
      </dgm:t>
    </dgm:pt>
    <dgm:pt modelId="{B406CA52-4D14-45E6-BC3B-B210432F8DA7}" type="parTrans" cxnId="{5F0E274C-4E90-4676-9A0B-68ABA8D69316}">
      <dgm:prSet/>
      <dgm:spPr/>
      <dgm:t>
        <a:bodyPr/>
        <a:lstStyle/>
        <a:p>
          <a:endParaRPr lang="en-US"/>
        </a:p>
      </dgm:t>
    </dgm:pt>
    <dgm:pt modelId="{25B40B15-FFCC-4420-9684-5B779B84370C}" type="sibTrans" cxnId="{5F0E274C-4E90-4676-9A0B-68ABA8D69316}">
      <dgm:prSet/>
      <dgm:spPr/>
      <dgm:t>
        <a:bodyPr/>
        <a:lstStyle/>
        <a:p>
          <a:endParaRPr lang="en-US"/>
        </a:p>
      </dgm:t>
    </dgm:pt>
    <dgm:pt modelId="{0F804C90-98C5-4766-8BF6-FF4E8D6B2942}">
      <dgm:prSet custT="1"/>
      <dgm:spPr/>
      <dgm:t>
        <a:bodyPr/>
        <a:lstStyle/>
        <a:p>
          <a:r>
            <a:rPr lang="en-US" sz="1400" b="0" i="0" dirty="0"/>
            <a:t>The EU's continuous expansion and developments in law and policy have significantly impacted the substance and application of the EU's legal system, including energy law​​.</a:t>
          </a:r>
          <a:endParaRPr lang="en-US" sz="1400" dirty="0"/>
        </a:p>
      </dgm:t>
    </dgm:pt>
    <dgm:pt modelId="{6CFC839C-AC4C-4D7D-8102-B9CBE444B2DA}" type="parTrans" cxnId="{BF6DCF98-0B26-497F-B9C1-DBA9F431AF96}">
      <dgm:prSet/>
      <dgm:spPr/>
      <dgm:t>
        <a:bodyPr/>
        <a:lstStyle/>
        <a:p>
          <a:endParaRPr lang="en-US"/>
        </a:p>
      </dgm:t>
    </dgm:pt>
    <dgm:pt modelId="{3FCD15D6-5327-4C4F-A5BC-9214F1B753E1}" type="sibTrans" cxnId="{BF6DCF98-0B26-497F-B9C1-DBA9F431AF96}">
      <dgm:prSet/>
      <dgm:spPr/>
      <dgm:t>
        <a:bodyPr/>
        <a:lstStyle/>
        <a:p>
          <a:endParaRPr lang="en-US"/>
        </a:p>
      </dgm:t>
    </dgm:pt>
    <dgm:pt modelId="{6FD133E6-818C-4C1F-9B91-EC16153C27CF}">
      <dgm:prSet/>
      <dgm:spPr/>
      <dgm:t>
        <a:bodyPr/>
        <a:lstStyle/>
        <a:p>
          <a:r>
            <a:rPr lang="en-US" b="1" i="0"/>
            <a:t>Transition to Regulated Competition</a:t>
          </a:r>
          <a:r>
            <a:rPr lang="en-US" b="0" i="0"/>
            <a:t>:</a:t>
          </a:r>
          <a:endParaRPr lang="en-US"/>
        </a:p>
      </dgm:t>
    </dgm:pt>
    <dgm:pt modelId="{1CE6BA0D-EDCD-4DC1-8D2C-8E210DEFED53}" type="parTrans" cxnId="{6317E54A-22CC-4ACF-99A4-BA67F98D9258}">
      <dgm:prSet/>
      <dgm:spPr/>
      <dgm:t>
        <a:bodyPr/>
        <a:lstStyle/>
        <a:p>
          <a:endParaRPr lang="en-US"/>
        </a:p>
      </dgm:t>
    </dgm:pt>
    <dgm:pt modelId="{A1C3DCD5-7A6A-4671-B902-EB7A9AF3DE22}" type="sibTrans" cxnId="{6317E54A-22CC-4ACF-99A4-BA67F98D9258}">
      <dgm:prSet/>
      <dgm:spPr/>
      <dgm:t>
        <a:bodyPr/>
        <a:lstStyle/>
        <a:p>
          <a:endParaRPr lang="en-US"/>
        </a:p>
      </dgm:t>
    </dgm:pt>
    <dgm:pt modelId="{13E4BD2D-240C-4438-AFB6-B46D0978F5C4}">
      <dgm:prSet custT="1"/>
      <dgm:spPr/>
      <dgm:t>
        <a:bodyPr/>
        <a:lstStyle/>
        <a:p>
          <a:r>
            <a:rPr lang="en-US" sz="1400" b="0" i="0" dirty="0"/>
            <a:t>Initially, the idea of opening national markets to competition was intended to increase efficiency and consumer benefits. However, in practice, EU energy markets have consistently seen increased regulation.</a:t>
          </a:r>
          <a:endParaRPr lang="en-US" sz="1400" dirty="0"/>
        </a:p>
      </dgm:t>
    </dgm:pt>
    <dgm:pt modelId="{18C959F0-070E-4FBC-B876-DEA31D7F02A3}" type="parTrans" cxnId="{3440C9CE-3A09-41CC-9791-2B50BB9900FC}">
      <dgm:prSet/>
      <dgm:spPr/>
      <dgm:t>
        <a:bodyPr/>
        <a:lstStyle/>
        <a:p>
          <a:endParaRPr lang="en-US"/>
        </a:p>
      </dgm:t>
    </dgm:pt>
    <dgm:pt modelId="{94841A19-FC32-49B3-AE8B-20DDFCBBF662}" type="sibTrans" cxnId="{3440C9CE-3A09-41CC-9791-2B50BB9900FC}">
      <dgm:prSet/>
      <dgm:spPr/>
      <dgm:t>
        <a:bodyPr/>
        <a:lstStyle/>
        <a:p>
          <a:endParaRPr lang="en-US"/>
        </a:p>
      </dgm:t>
    </dgm:pt>
    <dgm:pt modelId="{8446F97D-90BB-46A4-BE9D-A85C16F47F3B}">
      <dgm:prSet custT="1"/>
      <dgm:spPr/>
      <dgm:t>
        <a:bodyPr/>
        <a:lstStyle/>
        <a:p>
          <a:r>
            <a:rPr lang="en-US" sz="1400" b="0" i="0" dirty="0"/>
            <a:t>The term "regulated competition" more accurately describes the current state of EU energy markets, which have seen a continuous introduction of new regulatory instruments​​.</a:t>
          </a:r>
          <a:endParaRPr lang="en-US" sz="1400" dirty="0"/>
        </a:p>
      </dgm:t>
    </dgm:pt>
    <dgm:pt modelId="{48BA6627-CB77-435B-BC27-6F9CE0EB69F7}" type="parTrans" cxnId="{922BA8E1-9D34-486B-A065-0211C5033880}">
      <dgm:prSet/>
      <dgm:spPr/>
      <dgm:t>
        <a:bodyPr/>
        <a:lstStyle/>
        <a:p>
          <a:endParaRPr lang="en-US"/>
        </a:p>
      </dgm:t>
    </dgm:pt>
    <dgm:pt modelId="{DD7DAFA9-ACD8-47DA-B764-22851AA54FA9}" type="sibTrans" cxnId="{922BA8E1-9D34-486B-A065-0211C5033880}">
      <dgm:prSet/>
      <dgm:spPr/>
      <dgm:t>
        <a:bodyPr/>
        <a:lstStyle/>
        <a:p>
          <a:endParaRPr lang="en-US"/>
        </a:p>
      </dgm:t>
    </dgm:pt>
    <dgm:pt modelId="{4DDD8F57-ACBD-4AA5-BA48-B70615613E23}">
      <dgm:prSet/>
      <dgm:spPr/>
      <dgm:t>
        <a:bodyPr/>
        <a:lstStyle/>
        <a:p>
          <a:r>
            <a:rPr lang="en-US" b="1" i="0" dirty="0"/>
            <a:t>Public Control and Future/Present Directions</a:t>
          </a:r>
          <a:r>
            <a:rPr lang="en-US" b="0" i="0" dirty="0"/>
            <a:t>:</a:t>
          </a:r>
          <a:endParaRPr lang="en-US" dirty="0"/>
        </a:p>
      </dgm:t>
    </dgm:pt>
    <dgm:pt modelId="{87E7CCB0-470C-4064-AD92-C36C3AB48A9D}" type="parTrans" cxnId="{BB6A9290-1396-401F-957C-BFCA58118A54}">
      <dgm:prSet/>
      <dgm:spPr/>
      <dgm:t>
        <a:bodyPr/>
        <a:lstStyle/>
        <a:p>
          <a:endParaRPr lang="en-US"/>
        </a:p>
      </dgm:t>
    </dgm:pt>
    <dgm:pt modelId="{0129FFEE-90D9-41DD-9B58-06F0CF522926}" type="sibTrans" cxnId="{BB6A9290-1396-401F-957C-BFCA58118A54}">
      <dgm:prSet/>
      <dgm:spPr/>
      <dgm:t>
        <a:bodyPr/>
        <a:lstStyle/>
        <a:p>
          <a:endParaRPr lang="en-US"/>
        </a:p>
      </dgm:t>
    </dgm:pt>
    <dgm:pt modelId="{2EABE0A8-A61B-41F4-BC32-BF3ED4D7443C}">
      <dgm:prSet custT="1"/>
      <dgm:spPr/>
      <dgm:t>
        <a:bodyPr/>
        <a:lstStyle/>
        <a:p>
          <a:r>
            <a:rPr lang="en-US" sz="1600" b="0" i="0" dirty="0"/>
            <a:t>The shift towards greater public control over competition is evident in decisions on licensing, new network infrastructure, and government intervention in energy markets through state subsidies.</a:t>
          </a:r>
          <a:endParaRPr lang="en-US" sz="1600" dirty="0"/>
        </a:p>
      </dgm:t>
    </dgm:pt>
    <dgm:pt modelId="{67DA4A24-ED71-4D46-97A7-D481A52D3BC2}" type="parTrans" cxnId="{B0AAF70E-4835-44D7-B627-6C61687EBE12}">
      <dgm:prSet/>
      <dgm:spPr/>
      <dgm:t>
        <a:bodyPr/>
        <a:lstStyle/>
        <a:p>
          <a:endParaRPr lang="en-US"/>
        </a:p>
      </dgm:t>
    </dgm:pt>
    <dgm:pt modelId="{B060A985-A53E-4B4D-911E-8077D9396D42}" type="sibTrans" cxnId="{B0AAF70E-4835-44D7-B627-6C61687EBE12}">
      <dgm:prSet/>
      <dgm:spPr/>
      <dgm:t>
        <a:bodyPr/>
        <a:lstStyle/>
        <a:p>
          <a:endParaRPr lang="en-US"/>
        </a:p>
      </dgm:t>
    </dgm:pt>
    <dgm:pt modelId="{6B787C84-05AE-4941-AEC4-D84D59F77DAA}">
      <dgm:prSet custT="1"/>
      <dgm:spPr/>
      <dgm:t>
        <a:bodyPr/>
        <a:lstStyle/>
        <a:p>
          <a:r>
            <a:rPr lang="en-US" sz="1600" b="0" i="0" dirty="0"/>
            <a:t>Current regulatory frameworks focus on specific areas like renewable energy and energy security.</a:t>
          </a:r>
          <a:endParaRPr lang="en-US" sz="1600" dirty="0"/>
        </a:p>
      </dgm:t>
    </dgm:pt>
    <dgm:pt modelId="{723B05DB-F004-46C8-9D60-13F49A9DEE3C}" type="parTrans" cxnId="{4BFFF85C-20CF-4893-B964-743BEE76B753}">
      <dgm:prSet/>
      <dgm:spPr/>
      <dgm:t>
        <a:bodyPr/>
        <a:lstStyle/>
        <a:p>
          <a:endParaRPr lang="en-US"/>
        </a:p>
      </dgm:t>
    </dgm:pt>
    <dgm:pt modelId="{2F2A77B2-AD1F-4F7D-89B7-C93EE2B3A407}" type="sibTrans" cxnId="{4BFFF85C-20CF-4893-B964-743BEE76B753}">
      <dgm:prSet/>
      <dgm:spPr/>
      <dgm:t>
        <a:bodyPr/>
        <a:lstStyle/>
        <a:p>
          <a:endParaRPr lang="en-US"/>
        </a:p>
      </dgm:t>
    </dgm:pt>
    <dgm:pt modelId="{A3FFCF12-60A7-5749-B6D1-19ADC42FD203}" type="pres">
      <dgm:prSet presAssocID="{9E39745D-08B7-4295-AE87-DC117173454C}" presName="Name0" presStyleCnt="0">
        <dgm:presLayoutVars>
          <dgm:dir/>
          <dgm:animLvl val="lvl"/>
          <dgm:resizeHandles val="exact"/>
        </dgm:presLayoutVars>
      </dgm:prSet>
      <dgm:spPr/>
    </dgm:pt>
    <dgm:pt modelId="{B01969FB-745D-944B-8777-9BDE0DFA5B1F}" type="pres">
      <dgm:prSet presAssocID="{D18FC5C8-8E5E-4258-A5F4-097A887B1EA3}" presName="composite" presStyleCnt="0"/>
      <dgm:spPr/>
    </dgm:pt>
    <dgm:pt modelId="{A506E4E3-0E33-414E-835F-3603F4387563}" type="pres">
      <dgm:prSet presAssocID="{D18FC5C8-8E5E-4258-A5F4-097A887B1EA3}" presName="parTx" presStyleLbl="alignNode1" presStyleIdx="0" presStyleCnt="6">
        <dgm:presLayoutVars>
          <dgm:chMax val="0"/>
          <dgm:chPref val="0"/>
        </dgm:presLayoutVars>
      </dgm:prSet>
      <dgm:spPr/>
    </dgm:pt>
    <dgm:pt modelId="{D6BE0519-E8DB-024E-9B38-47A46747C932}" type="pres">
      <dgm:prSet presAssocID="{D18FC5C8-8E5E-4258-A5F4-097A887B1EA3}" presName="desTx" presStyleLbl="alignAccFollowNode1" presStyleIdx="0" presStyleCnt="6">
        <dgm:presLayoutVars/>
      </dgm:prSet>
      <dgm:spPr/>
    </dgm:pt>
    <dgm:pt modelId="{4CC282D6-9221-1844-A9DE-ABAB0856B2EB}" type="pres">
      <dgm:prSet presAssocID="{EEF129FA-7312-408D-BBEE-A14BB39F0B5B}" presName="space" presStyleCnt="0"/>
      <dgm:spPr/>
    </dgm:pt>
    <dgm:pt modelId="{5C4E5CBA-80FE-AC46-9A08-5CDE5F9B968B}" type="pres">
      <dgm:prSet presAssocID="{27DCC8C0-22D8-4265-911C-4BD5016DC15C}" presName="composite" presStyleCnt="0"/>
      <dgm:spPr/>
    </dgm:pt>
    <dgm:pt modelId="{CE31248E-1ECE-484C-BA84-8EFDA14BB366}" type="pres">
      <dgm:prSet presAssocID="{27DCC8C0-22D8-4265-911C-4BD5016DC15C}" presName="parTx" presStyleLbl="alignNode1" presStyleIdx="1" presStyleCnt="6">
        <dgm:presLayoutVars>
          <dgm:chMax val="0"/>
          <dgm:chPref val="0"/>
        </dgm:presLayoutVars>
      </dgm:prSet>
      <dgm:spPr/>
    </dgm:pt>
    <dgm:pt modelId="{02014EB6-8FFF-784F-89D1-3C7289FE7BA1}" type="pres">
      <dgm:prSet presAssocID="{27DCC8C0-22D8-4265-911C-4BD5016DC15C}" presName="desTx" presStyleLbl="alignAccFollowNode1" presStyleIdx="1" presStyleCnt="6">
        <dgm:presLayoutVars/>
      </dgm:prSet>
      <dgm:spPr/>
    </dgm:pt>
    <dgm:pt modelId="{AF05071B-5BAC-2249-A93E-59E79092E192}" type="pres">
      <dgm:prSet presAssocID="{D27E6694-4CAE-4BED-A615-254821ABC3A2}" presName="space" presStyleCnt="0"/>
      <dgm:spPr/>
    </dgm:pt>
    <dgm:pt modelId="{8BE12750-B43A-D945-880E-BD80F5CD87C7}" type="pres">
      <dgm:prSet presAssocID="{99D3F2A4-CFEC-4812-A39F-B88C7D5715E8}" presName="composite" presStyleCnt="0"/>
      <dgm:spPr/>
    </dgm:pt>
    <dgm:pt modelId="{20D4CAFF-1ABF-FE43-9AC3-C86DCE5274DC}" type="pres">
      <dgm:prSet presAssocID="{99D3F2A4-CFEC-4812-A39F-B88C7D5715E8}" presName="parTx" presStyleLbl="alignNode1" presStyleIdx="2" presStyleCnt="6">
        <dgm:presLayoutVars>
          <dgm:chMax val="0"/>
          <dgm:chPref val="0"/>
        </dgm:presLayoutVars>
      </dgm:prSet>
      <dgm:spPr/>
    </dgm:pt>
    <dgm:pt modelId="{8744F667-ADD5-9E49-A31A-D62639759659}" type="pres">
      <dgm:prSet presAssocID="{99D3F2A4-CFEC-4812-A39F-B88C7D5715E8}" presName="desTx" presStyleLbl="alignAccFollowNode1" presStyleIdx="2" presStyleCnt="6" custScaleY="95867">
        <dgm:presLayoutVars/>
      </dgm:prSet>
      <dgm:spPr/>
    </dgm:pt>
    <dgm:pt modelId="{A3465015-29C9-AB4E-BA4F-F65515CE3EC3}" type="pres">
      <dgm:prSet presAssocID="{6E6F974A-829E-4BD2-ABF0-CD85124F6A93}" presName="space" presStyleCnt="0"/>
      <dgm:spPr/>
    </dgm:pt>
    <dgm:pt modelId="{0F9768F0-FBCF-8A44-9702-18DD589F13F4}" type="pres">
      <dgm:prSet presAssocID="{1C122A11-539E-4086-8866-BC43D29959EF}" presName="composite" presStyleCnt="0"/>
      <dgm:spPr/>
    </dgm:pt>
    <dgm:pt modelId="{F30670E4-F3ED-8947-B253-C7588C1E35A8}" type="pres">
      <dgm:prSet presAssocID="{1C122A11-539E-4086-8866-BC43D29959EF}" presName="parTx" presStyleLbl="alignNode1" presStyleIdx="3" presStyleCnt="6">
        <dgm:presLayoutVars>
          <dgm:chMax val="0"/>
          <dgm:chPref val="0"/>
        </dgm:presLayoutVars>
      </dgm:prSet>
      <dgm:spPr/>
    </dgm:pt>
    <dgm:pt modelId="{93969EF4-C9A9-DF4C-AF27-13C72F2740F0}" type="pres">
      <dgm:prSet presAssocID="{1C122A11-539E-4086-8866-BC43D29959EF}" presName="desTx" presStyleLbl="alignAccFollowNode1" presStyleIdx="3" presStyleCnt="6">
        <dgm:presLayoutVars/>
      </dgm:prSet>
      <dgm:spPr/>
    </dgm:pt>
    <dgm:pt modelId="{4EED9EE7-FB64-134F-9D86-2279127DE370}" type="pres">
      <dgm:prSet presAssocID="{F7B0AE87-6E26-43DA-895C-7D766713977F}" presName="space" presStyleCnt="0"/>
      <dgm:spPr/>
    </dgm:pt>
    <dgm:pt modelId="{B3C957D8-12FC-704D-BC3B-90D336455406}" type="pres">
      <dgm:prSet presAssocID="{6FD133E6-818C-4C1F-9B91-EC16153C27CF}" presName="composite" presStyleCnt="0"/>
      <dgm:spPr/>
    </dgm:pt>
    <dgm:pt modelId="{816B0C44-F02F-1341-8CAC-476A6EA65D62}" type="pres">
      <dgm:prSet presAssocID="{6FD133E6-818C-4C1F-9B91-EC16153C27CF}" presName="parTx" presStyleLbl="alignNode1" presStyleIdx="4" presStyleCnt="6">
        <dgm:presLayoutVars>
          <dgm:chMax val="0"/>
          <dgm:chPref val="0"/>
        </dgm:presLayoutVars>
      </dgm:prSet>
      <dgm:spPr/>
    </dgm:pt>
    <dgm:pt modelId="{1F098F75-27F8-F940-88A7-22CB25984994}" type="pres">
      <dgm:prSet presAssocID="{6FD133E6-818C-4C1F-9B91-EC16153C27CF}" presName="desTx" presStyleLbl="alignAccFollowNode1" presStyleIdx="4" presStyleCnt="6">
        <dgm:presLayoutVars/>
      </dgm:prSet>
      <dgm:spPr/>
    </dgm:pt>
    <dgm:pt modelId="{573BDB5F-C7B3-A74C-A8D8-2127F1E8D2F1}" type="pres">
      <dgm:prSet presAssocID="{A1C3DCD5-7A6A-4671-B902-EB7A9AF3DE22}" presName="space" presStyleCnt="0"/>
      <dgm:spPr/>
    </dgm:pt>
    <dgm:pt modelId="{E23CABCF-6A0F-5041-8155-6E0F44C3E3A8}" type="pres">
      <dgm:prSet presAssocID="{4DDD8F57-ACBD-4AA5-BA48-B70615613E23}" presName="composite" presStyleCnt="0"/>
      <dgm:spPr/>
    </dgm:pt>
    <dgm:pt modelId="{45134DAB-4E57-0D44-8338-B3D45841A91E}" type="pres">
      <dgm:prSet presAssocID="{4DDD8F57-ACBD-4AA5-BA48-B70615613E23}" presName="parTx" presStyleLbl="alignNode1" presStyleIdx="5" presStyleCnt="6">
        <dgm:presLayoutVars>
          <dgm:chMax val="0"/>
          <dgm:chPref val="0"/>
        </dgm:presLayoutVars>
      </dgm:prSet>
      <dgm:spPr/>
    </dgm:pt>
    <dgm:pt modelId="{7A9E2533-4D10-C94E-8C2F-338E5F254B6A}" type="pres">
      <dgm:prSet presAssocID="{4DDD8F57-ACBD-4AA5-BA48-B70615613E23}" presName="desTx" presStyleLbl="alignAccFollowNode1" presStyleIdx="5" presStyleCnt="6">
        <dgm:presLayoutVars/>
      </dgm:prSet>
      <dgm:spPr/>
    </dgm:pt>
  </dgm:ptLst>
  <dgm:cxnLst>
    <dgm:cxn modelId="{F4B8E902-F330-5A4F-8CF0-37BFC7393F2A}" type="presOf" srcId="{6217AD88-D95F-4AD7-AE0C-B706452268DC}" destId="{D6BE0519-E8DB-024E-9B38-47A46747C932}" srcOrd="0" destOrd="1" presId="urn:microsoft.com/office/officeart/2016/7/layout/ChevronBlockProcess"/>
    <dgm:cxn modelId="{E7375603-BED9-4F4E-8E83-629ED3511EC3}" type="presOf" srcId="{FFFD81D7-FA47-48E8-BF00-BF96FFB3064F}" destId="{D6BE0519-E8DB-024E-9B38-47A46747C932}" srcOrd="0" destOrd="0" presId="urn:microsoft.com/office/officeart/2016/7/layout/ChevronBlockProcess"/>
    <dgm:cxn modelId="{B0AAF70E-4835-44D7-B627-6C61687EBE12}" srcId="{4DDD8F57-ACBD-4AA5-BA48-B70615613E23}" destId="{2EABE0A8-A61B-41F4-BC32-BF3ED4D7443C}" srcOrd="0" destOrd="0" parTransId="{67DA4A24-ED71-4D46-97A7-D481A52D3BC2}" sibTransId="{B060A985-A53E-4B4D-911E-8077D9396D42}"/>
    <dgm:cxn modelId="{96077B13-DC98-2942-BCC5-298A7D72DBDB}" type="presOf" srcId="{4DDD8F57-ACBD-4AA5-BA48-B70615613E23}" destId="{45134DAB-4E57-0D44-8338-B3D45841A91E}" srcOrd="0" destOrd="0" presId="urn:microsoft.com/office/officeart/2016/7/layout/ChevronBlockProcess"/>
    <dgm:cxn modelId="{70C88B1A-AB33-4362-92EA-9B58B78CD840}" srcId="{D18FC5C8-8E5E-4258-A5F4-097A887B1EA3}" destId="{FFFD81D7-FA47-48E8-BF00-BF96FFB3064F}" srcOrd="0" destOrd="0" parTransId="{C2C66D9C-555F-463C-A9B8-8FDE97BA6668}" sibTransId="{F45F9348-2587-45D2-BC56-7D2C358808E7}"/>
    <dgm:cxn modelId="{6FEBDC1A-BFD4-2B45-879E-24727A5E18A3}" type="presOf" srcId="{13E4BD2D-240C-4438-AFB6-B46D0978F5C4}" destId="{1F098F75-27F8-F940-88A7-22CB25984994}" srcOrd="0" destOrd="0" presId="urn:microsoft.com/office/officeart/2016/7/layout/ChevronBlockProcess"/>
    <dgm:cxn modelId="{F34BB921-E7BD-D947-8BC5-D912F355F0F1}" type="presOf" srcId="{8446F97D-90BB-46A4-BE9D-A85C16F47F3B}" destId="{1F098F75-27F8-F940-88A7-22CB25984994}" srcOrd="0" destOrd="1" presId="urn:microsoft.com/office/officeart/2016/7/layout/ChevronBlockProcess"/>
    <dgm:cxn modelId="{32D60C27-85FB-CF4D-9AB7-6633C61F3C22}" type="presOf" srcId="{6B787C84-05AE-4941-AEC4-D84D59F77DAA}" destId="{7A9E2533-4D10-C94E-8C2F-338E5F254B6A}" srcOrd="0" destOrd="1" presId="urn:microsoft.com/office/officeart/2016/7/layout/ChevronBlockProcess"/>
    <dgm:cxn modelId="{74DC0D2B-C1D4-024B-B0AA-1E2436AAB570}" type="presOf" srcId="{27DCC8C0-22D8-4265-911C-4BD5016DC15C}" destId="{CE31248E-1ECE-484C-BA84-8EFDA14BB366}" srcOrd="0" destOrd="0" presId="urn:microsoft.com/office/officeart/2016/7/layout/ChevronBlockProcess"/>
    <dgm:cxn modelId="{F7AF1F2B-E703-A34D-8705-DBB194AF82DB}" type="presOf" srcId="{5853CF1B-9C31-4440-B4F9-644EB2D0DFE3}" destId="{02014EB6-8FFF-784F-89D1-3C7289FE7BA1}" srcOrd="0" destOrd="1" presId="urn:microsoft.com/office/officeart/2016/7/layout/ChevronBlockProcess"/>
    <dgm:cxn modelId="{5415972C-7126-4697-BEDE-CA49B350ABCC}" srcId="{9E39745D-08B7-4295-AE87-DC117173454C}" destId="{D18FC5C8-8E5E-4258-A5F4-097A887B1EA3}" srcOrd="0" destOrd="0" parTransId="{AEC3DD7B-30DC-4F6B-966D-5957A04D7A07}" sibTransId="{EEF129FA-7312-408D-BBEE-A14BB39F0B5B}"/>
    <dgm:cxn modelId="{68D6113B-C168-4DF3-8413-148F3D6BECA1}" srcId="{9E39745D-08B7-4295-AE87-DC117173454C}" destId="{99D3F2A4-CFEC-4812-A39F-B88C7D5715E8}" srcOrd="2" destOrd="0" parTransId="{5D9F69C5-8C6E-4A63-A5A7-6F1D700CBCA2}" sibTransId="{6E6F974A-829E-4BD2-ABF0-CD85124F6A93}"/>
    <dgm:cxn modelId="{71B9CC45-1F9D-414A-B02F-4C84B07D3E98}" type="presOf" srcId="{9E39745D-08B7-4295-AE87-DC117173454C}" destId="{A3FFCF12-60A7-5749-B6D1-19ADC42FD203}" srcOrd="0" destOrd="0" presId="urn:microsoft.com/office/officeart/2016/7/layout/ChevronBlockProcess"/>
    <dgm:cxn modelId="{6317E54A-22CC-4ACF-99A4-BA67F98D9258}" srcId="{9E39745D-08B7-4295-AE87-DC117173454C}" destId="{6FD133E6-818C-4C1F-9B91-EC16153C27CF}" srcOrd="4" destOrd="0" parTransId="{1CE6BA0D-EDCD-4DC1-8D2C-8E210DEFED53}" sibTransId="{A1C3DCD5-7A6A-4671-B902-EB7A9AF3DE22}"/>
    <dgm:cxn modelId="{5F0E274C-4E90-4676-9A0B-68ABA8D69316}" srcId="{1C122A11-539E-4086-8866-BC43D29959EF}" destId="{FA5D872D-2C99-4A3D-94F7-77379F7CFE68}" srcOrd="0" destOrd="0" parTransId="{B406CA52-4D14-45E6-BC3B-B210432F8DA7}" sibTransId="{25B40B15-FFCC-4420-9684-5B779B84370C}"/>
    <dgm:cxn modelId="{5854CB4C-0259-D345-AFAC-597C78555307}" type="presOf" srcId="{D18FC5C8-8E5E-4258-A5F4-097A887B1EA3}" destId="{A506E4E3-0E33-414E-835F-3603F4387563}" srcOrd="0" destOrd="0" presId="urn:microsoft.com/office/officeart/2016/7/layout/ChevronBlockProcess"/>
    <dgm:cxn modelId="{4A6FF14D-E22C-451C-AE90-B2114BAC6B57}" srcId="{27DCC8C0-22D8-4265-911C-4BD5016DC15C}" destId="{5853CF1B-9C31-4440-B4F9-644EB2D0DFE3}" srcOrd="1" destOrd="0" parTransId="{F492F245-1184-4D23-9364-9E0FC5330163}" sibTransId="{C503F27F-3C52-4ADA-95FA-B514EA289734}"/>
    <dgm:cxn modelId="{4BFFF85C-20CF-4893-B964-743BEE76B753}" srcId="{4DDD8F57-ACBD-4AA5-BA48-B70615613E23}" destId="{6B787C84-05AE-4941-AEC4-D84D59F77DAA}" srcOrd="1" destOrd="0" parTransId="{723B05DB-F004-46C8-9D60-13F49A9DEE3C}" sibTransId="{2F2A77B2-AD1F-4F7D-89B7-C93EE2B3A407}"/>
    <dgm:cxn modelId="{9991125F-65BB-4B3A-8BAB-3055CE4C01BA}" srcId="{99D3F2A4-CFEC-4812-A39F-B88C7D5715E8}" destId="{DB10697C-A8A1-43E6-B6DD-56CD18078DDA}" srcOrd="0" destOrd="0" parTransId="{3C108E18-D483-42D6-87F7-82EF2050FC28}" sibTransId="{3367FE99-2D22-4EAD-B025-C1BFC75EBDED}"/>
    <dgm:cxn modelId="{168DDA65-A409-4B72-8369-F5436E088033}" srcId="{9E39745D-08B7-4295-AE87-DC117173454C}" destId="{27DCC8C0-22D8-4265-911C-4BD5016DC15C}" srcOrd="1" destOrd="0" parTransId="{8B01BE2D-2179-42F2-96B8-852D1608C3EC}" sibTransId="{D27E6694-4CAE-4BED-A615-254821ABC3A2}"/>
    <dgm:cxn modelId="{D2386A6A-8B25-4962-9B5E-592844CEDC6D}" srcId="{9E39745D-08B7-4295-AE87-DC117173454C}" destId="{1C122A11-539E-4086-8866-BC43D29959EF}" srcOrd="3" destOrd="0" parTransId="{0AAF0E59-881D-41A9-8AAA-51C79517E68E}" sibTransId="{F7B0AE87-6E26-43DA-895C-7D766713977F}"/>
    <dgm:cxn modelId="{3B2B4079-9735-FA42-ACB9-09047B2A9FCC}" type="presOf" srcId="{6FD133E6-818C-4C1F-9B91-EC16153C27CF}" destId="{816B0C44-F02F-1341-8CAC-476A6EA65D62}" srcOrd="0" destOrd="0" presId="urn:microsoft.com/office/officeart/2016/7/layout/ChevronBlockProcess"/>
    <dgm:cxn modelId="{55C4C37D-9933-CF4B-9F04-5BADBA039107}" type="presOf" srcId="{1C122A11-539E-4086-8866-BC43D29959EF}" destId="{F30670E4-F3ED-8947-B253-C7588C1E35A8}" srcOrd="0" destOrd="0" presId="urn:microsoft.com/office/officeart/2016/7/layout/ChevronBlockProcess"/>
    <dgm:cxn modelId="{536FC686-8E0D-624E-8E74-D448EB63D726}" type="presOf" srcId="{2EABE0A8-A61B-41F4-BC32-BF3ED4D7443C}" destId="{7A9E2533-4D10-C94E-8C2F-338E5F254B6A}" srcOrd="0" destOrd="0" presId="urn:microsoft.com/office/officeart/2016/7/layout/ChevronBlockProcess"/>
    <dgm:cxn modelId="{4FBD7D88-2379-4778-8D40-1F0F98E86139}" srcId="{27DCC8C0-22D8-4265-911C-4BD5016DC15C}" destId="{CB909494-D3E9-4483-9885-05C2E6453274}" srcOrd="0" destOrd="0" parTransId="{E447CA04-0FC0-4743-9D3F-D61F3B26FDDB}" sibTransId="{9C4518C0-ACF7-4495-96D0-3E1619E2A95F}"/>
    <dgm:cxn modelId="{BB6A9290-1396-401F-957C-BFCA58118A54}" srcId="{9E39745D-08B7-4295-AE87-DC117173454C}" destId="{4DDD8F57-ACBD-4AA5-BA48-B70615613E23}" srcOrd="5" destOrd="0" parTransId="{87E7CCB0-470C-4064-AD92-C36C3AB48A9D}" sibTransId="{0129FFEE-90D9-41DD-9B58-06F0CF522926}"/>
    <dgm:cxn modelId="{BF6DCF98-0B26-497F-B9C1-DBA9F431AF96}" srcId="{1C122A11-539E-4086-8866-BC43D29959EF}" destId="{0F804C90-98C5-4766-8BF6-FF4E8D6B2942}" srcOrd="1" destOrd="0" parTransId="{6CFC839C-AC4C-4D7D-8102-B9CBE444B2DA}" sibTransId="{3FCD15D6-5327-4C4F-A5BC-9214F1B753E1}"/>
    <dgm:cxn modelId="{1AE77DA8-2CF4-7F49-92C8-2EBB513DB3C1}" type="presOf" srcId="{CB909494-D3E9-4483-9885-05C2E6453274}" destId="{02014EB6-8FFF-784F-89D1-3C7289FE7BA1}" srcOrd="0" destOrd="0" presId="urn:microsoft.com/office/officeart/2016/7/layout/ChevronBlockProcess"/>
    <dgm:cxn modelId="{3440C9CE-3A09-41CC-9791-2B50BB9900FC}" srcId="{6FD133E6-818C-4C1F-9B91-EC16153C27CF}" destId="{13E4BD2D-240C-4438-AFB6-B46D0978F5C4}" srcOrd="0" destOrd="0" parTransId="{18C959F0-070E-4FBC-B876-DEA31D7F02A3}" sibTransId="{94841A19-FC32-49B3-AE8B-20DDFCBBF662}"/>
    <dgm:cxn modelId="{34BEEFCE-5368-8F49-93CB-524A21B89058}" type="presOf" srcId="{DB10697C-A8A1-43E6-B6DD-56CD18078DDA}" destId="{8744F667-ADD5-9E49-A31A-D62639759659}" srcOrd="0" destOrd="0" presId="urn:microsoft.com/office/officeart/2016/7/layout/ChevronBlockProcess"/>
    <dgm:cxn modelId="{D582A9D9-72CD-429D-8C56-ACEDC3CA8F04}" srcId="{D18FC5C8-8E5E-4258-A5F4-097A887B1EA3}" destId="{6217AD88-D95F-4AD7-AE0C-B706452268DC}" srcOrd="1" destOrd="0" parTransId="{4612E017-F344-4D01-835B-93C654C1CCC7}" sibTransId="{C0CC17DF-2598-43B5-9841-6362296DF274}"/>
    <dgm:cxn modelId="{C979D0E0-0F44-CA4C-B952-F6F81FEB9A23}" type="presOf" srcId="{0F804C90-98C5-4766-8BF6-FF4E8D6B2942}" destId="{93969EF4-C9A9-DF4C-AF27-13C72F2740F0}" srcOrd="0" destOrd="1" presId="urn:microsoft.com/office/officeart/2016/7/layout/ChevronBlockProcess"/>
    <dgm:cxn modelId="{922BA8E1-9D34-486B-A065-0211C5033880}" srcId="{6FD133E6-818C-4C1F-9B91-EC16153C27CF}" destId="{8446F97D-90BB-46A4-BE9D-A85C16F47F3B}" srcOrd="1" destOrd="0" parTransId="{48BA6627-CB77-435B-BC27-6F9CE0EB69F7}" sibTransId="{DD7DAFA9-ACD8-47DA-B764-22851AA54FA9}"/>
    <dgm:cxn modelId="{70E25CE6-ABE6-7B47-91A2-007776E5E924}" type="presOf" srcId="{FA5D872D-2C99-4A3D-94F7-77379F7CFE68}" destId="{93969EF4-C9A9-DF4C-AF27-13C72F2740F0}" srcOrd="0" destOrd="0" presId="urn:microsoft.com/office/officeart/2016/7/layout/ChevronBlockProcess"/>
    <dgm:cxn modelId="{5C51D1ED-5F72-274E-804A-00ED06C32694}" type="presOf" srcId="{99D3F2A4-CFEC-4812-A39F-B88C7D5715E8}" destId="{20D4CAFF-1ABF-FE43-9AC3-C86DCE5274DC}" srcOrd="0" destOrd="0" presId="urn:microsoft.com/office/officeart/2016/7/layout/ChevronBlockProcess"/>
    <dgm:cxn modelId="{A7EE0616-C57E-FB40-BD3B-0500FBC28A51}" type="presParOf" srcId="{A3FFCF12-60A7-5749-B6D1-19ADC42FD203}" destId="{B01969FB-745D-944B-8777-9BDE0DFA5B1F}" srcOrd="0" destOrd="0" presId="urn:microsoft.com/office/officeart/2016/7/layout/ChevronBlockProcess"/>
    <dgm:cxn modelId="{CC45DBC2-997A-B24D-9147-8A6EA8174FEC}" type="presParOf" srcId="{B01969FB-745D-944B-8777-9BDE0DFA5B1F}" destId="{A506E4E3-0E33-414E-835F-3603F4387563}" srcOrd="0" destOrd="0" presId="urn:microsoft.com/office/officeart/2016/7/layout/ChevronBlockProcess"/>
    <dgm:cxn modelId="{9B4B8843-F597-3244-9381-29DEB7F63166}" type="presParOf" srcId="{B01969FB-745D-944B-8777-9BDE0DFA5B1F}" destId="{D6BE0519-E8DB-024E-9B38-47A46747C932}" srcOrd="1" destOrd="0" presId="urn:microsoft.com/office/officeart/2016/7/layout/ChevronBlockProcess"/>
    <dgm:cxn modelId="{56FD2AF3-312B-BC4F-B6AB-02272CD67F0F}" type="presParOf" srcId="{A3FFCF12-60A7-5749-B6D1-19ADC42FD203}" destId="{4CC282D6-9221-1844-A9DE-ABAB0856B2EB}" srcOrd="1" destOrd="0" presId="urn:microsoft.com/office/officeart/2016/7/layout/ChevronBlockProcess"/>
    <dgm:cxn modelId="{DCB5E081-5D9E-784E-AF62-D1A54E55BFAF}" type="presParOf" srcId="{A3FFCF12-60A7-5749-B6D1-19ADC42FD203}" destId="{5C4E5CBA-80FE-AC46-9A08-5CDE5F9B968B}" srcOrd="2" destOrd="0" presId="urn:microsoft.com/office/officeart/2016/7/layout/ChevronBlockProcess"/>
    <dgm:cxn modelId="{EB8D10EE-040C-E245-995B-F0EA25C84812}" type="presParOf" srcId="{5C4E5CBA-80FE-AC46-9A08-5CDE5F9B968B}" destId="{CE31248E-1ECE-484C-BA84-8EFDA14BB366}" srcOrd="0" destOrd="0" presId="urn:microsoft.com/office/officeart/2016/7/layout/ChevronBlockProcess"/>
    <dgm:cxn modelId="{CA2F1F2A-12A0-5A4B-BFD6-C0551EF453D1}" type="presParOf" srcId="{5C4E5CBA-80FE-AC46-9A08-5CDE5F9B968B}" destId="{02014EB6-8FFF-784F-89D1-3C7289FE7BA1}" srcOrd="1" destOrd="0" presId="urn:microsoft.com/office/officeart/2016/7/layout/ChevronBlockProcess"/>
    <dgm:cxn modelId="{7C8A4BC4-72AE-4046-9F49-EDB9BA84684D}" type="presParOf" srcId="{A3FFCF12-60A7-5749-B6D1-19ADC42FD203}" destId="{AF05071B-5BAC-2249-A93E-59E79092E192}" srcOrd="3" destOrd="0" presId="urn:microsoft.com/office/officeart/2016/7/layout/ChevronBlockProcess"/>
    <dgm:cxn modelId="{EAA60DE4-3930-9B44-80BB-FB3C65910901}" type="presParOf" srcId="{A3FFCF12-60A7-5749-B6D1-19ADC42FD203}" destId="{8BE12750-B43A-D945-880E-BD80F5CD87C7}" srcOrd="4" destOrd="0" presId="urn:microsoft.com/office/officeart/2016/7/layout/ChevronBlockProcess"/>
    <dgm:cxn modelId="{146968B1-232B-0744-8559-56C644C877A4}" type="presParOf" srcId="{8BE12750-B43A-D945-880E-BD80F5CD87C7}" destId="{20D4CAFF-1ABF-FE43-9AC3-C86DCE5274DC}" srcOrd="0" destOrd="0" presId="urn:microsoft.com/office/officeart/2016/7/layout/ChevronBlockProcess"/>
    <dgm:cxn modelId="{0B39ADF5-E4EC-DA49-9A68-6B6AF913FF25}" type="presParOf" srcId="{8BE12750-B43A-D945-880E-BD80F5CD87C7}" destId="{8744F667-ADD5-9E49-A31A-D62639759659}" srcOrd="1" destOrd="0" presId="urn:microsoft.com/office/officeart/2016/7/layout/ChevronBlockProcess"/>
    <dgm:cxn modelId="{9FBEAEF6-38BF-9442-A8DA-7A6C0017CAFE}" type="presParOf" srcId="{A3FFCF12-60A7-5749-B6D1-19ADC42FD203}" destId="{A3465015-29C9-AB4E-BA4F-F65515CE3EC3}" srcOrd="5" destOrd="0" presId="urn:microsoft.com/office/officeart/2016/7/layout/ChevronBlockProcess"/>
    <dgm:cxn modelId="{8BD50E09-11F4-CC41-8EA4-9AA8DDE1B5C8}" type="presParOf" srcId="{A3FFCF12-60A7-5749-B6D1-19ADC42FD203}" destId="{0F9768F0-FBCF-8A44-9702-18DD589F13F4}" srcOrd="6" destOrd="0" presId="urn:microsoft.com/office/officeart/2016/7/layout/ChevronBlockProcess"/>
    <dgm:cxn modelId="{85686825-9336-2F42-B8C5-7A2B24B75AB0}" type="presParOf" srcId="{0F9768F0-FBCF-8A44-9702-18DD589F13F4}" destId="{F30670E4-F3ED-8947-B253-C7588C1E35A8}" srcOrd="0" destOrd="0" presId="urn:microsoft.com/office/officeart/2016/7/layout/ChevronBlockProcess"/>
    <dgm:cxn modelId="{0D761632-AB0E-2F43-9F7A-B863DCC919D4}" type="presParOf" srcId="{0F9768F0-FBCF-8A44-9702-18DD589F13F4}" destId="{93969EF4-C9A9-DF4C-AF27-13C72F2740F0}" srcOrd="1" destOrd="0" presId="urn:microsoft.com/office/officeart/2016/7/layout/ChevronBlockProcess"/>
    <dgm:cxn modelId="{92DCD5BE-8CCF-424C-B81D-8A037C613BEB}" type="presParOf" srcId="{A3FFCF12-60A7-5749-B6D1-19ADC42FD203}" destId="{4EED9EE7-FB64-134F-9D86-2279127DE370}" srcOrd="7" destOrd="0" presId="urn:microsoft.com/office/officeart/2016/7/layout/ChevronBlockProcess"/>
    <dgm:cxn modelId="{82DB8F9F-F829-D44F-8218-4BA6C0909A01}" type="presParOf" srcId="{A3FFCF12-60A7-5749-B6D1-19ADC42FD203}" destId="{B3C957D8-12FC-704D-BC3B-90D336455406}" srcOrd="8" destOrd="0" presId="urn:microsoft.com/office/officeart/2016/7/layout/ChevronBlockProcess"/>
    <dgm:cxn modelId="{DC985FF2-2A84-6645-AD8A-119E6D4F1F01}" type="presParOf" srcId="{B3C957D8-12FC-704D-BC3B-90D336455406}" destId="{816B0C44-F02F-1341-8CAC-476A6EA65D62}" srcOrd="0" destOrd="0" presId="urn:microsoft.com/office/officeart/2016/7/layout/ChevronBlockProcess"/>
    <dgm:cxn modelId="{E9F9EE0F-2EDE-3542-B452-5F3EB340B0CC}" type="presParOf" srcId="{B3C957D8-12FC-704D-BC3B-90D336455406}" destId="{1F098F75-27F8-F940-88A7-22CB25984994}" srcOrd="1" destOrd="0" presId="urn:microsoft.com/office/officeart/2016/7/layout/ChevronBlockProcess"/>
    <dgm:cxn modelId="{37452345-9BEE-9C42-B192-45D1152001F3}" type="presParOf" srcId="{A3FFCF12-60A7-5749-B6D1-19ADC42FD203}" destId="{573BDB5F-C7B3-A74C-A8D8-2127F1E8D2F1}" srcOrd="9" destOrd="0" presId="urn:microsoft.com/office/officeart/2016/7/layout/ChevronBlockProcess"/>
    <dgm:cxn modelId="{CC037C3F-44D2-794C-877E-71C4B1B6131D}" type="presParOf" srcId="{A3FFCF12-60A7-5749-B6D1-19ADC42FD203}" destId="{E23CABCF-6A0F-5041-8155-6E0F44C3E3A8}" srcOrd="10" destOrd="0" presId="urn:microsoft.com/office/officeart/2016/7/layout/ChevronBlockProcess"/>
    <dgm:cxn modelId="{42C5F24E-E8C0-174B-ABD5-AA76E8F88961}" type="presParOf" srcId="{E23CABCF-6A0F-5041-8155-6E0F44C3E3A8}" destId="{45134DAB-4E57-0D44-8338-B3D45841A91E}" srcOrd="0" destOrd="0" presId="urn:microsoft.com/office/officeart/2016/7/layout/ChevronBlockProcess"/>
    <dgm:cxn modelId="{DA958C68-9E39-5342-9000-D518315799B9}" type="presParOf" srcId="{E23CABCF-6A0F-5041-8155-6E0F44C3E3A8}" destId="{7A9E2533-4D10-C94E-8C2F-338E5F254B6A}" srcOrd="1" destOrd="0" presId="urn:microsoft.com/office/officeart/2016/7/layout/ChevronBlock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567F22D-3418-E54E-A2C2-14530B4EB262}" type="doc">
      <dgm:prSet loTypeId="urn:microsoft.com/office/officeart/2005/8/layout/orgChart1" loCatId="" qsTypeId="urn:microsoft.com/office/officeart/2005/8/quickstyle/simple5" qsCatId="simple" csTypeId="urn:microsoft.com/office/officeart/2005/8/colors/accent5_5" csCatId="accent5" phldr="1"/>
      <dgm:spPr/>
      <dgm:t>
        <a:bodyPr/>
        <a:lstStyle/>
        <a:p>
          <a:endParaRPr lang="en-US"/>
        </a:p>
      </dgm:t>
    </dgm:pt>
    <dgm:pt modelId="{ECB70982-C295-0147-BCE8-9C1B91151975}">
      <dgm:prSet phldrT="[Text]" custT="1"/>
      <dgm:spPr>
        <a:gradFill rotWithShape="0">
          <a:gsLst>
            <a:gs pos="0">
              <a:schemeClr val="accent1">
                <a:lumMod val="75000"/>
              </a:schemeClr>
            </a:gs>
            <a:gs pos="50000">
              <a:schemeClr val="accent5">
                <a:alpha val="80000"/>
                <a:hueOff val="0"/>
                <a:satOff val="0"/>
                <a:lumOff val="0"/>
                <a:alphaOff val="0"/>
                <a:satMod val="110000"/>
                <a:lumMod val="100000"/>
                <a:shade val="100000"/>
              </a:schemeClr>
            </a:gs>
            <a:gs pos="100000">
              <a:schemeClr val="accent5">
                <a:alpha val="80000"/>
                <a:hueOff val="0"/>
                <a:satOff val="0"/>
                <a:lumOff val="0"/>
                <a:alphaOff val="0"/>
                <a:lumMod val="99000"/>
                <a:satMod val="120000"/>
                <a:shade val="78000"/>
              </a:schemeClr>
            </a:gs>
          </a:gsLst>
        </a:gradFill>
      </dgm:spPr>
      <dgm:t>
        <a:bodyPr/>
        <a:lstStyle/>
        <a:p>
          <a:r>
            <a:rPr lang="en-US" sz="2000" dirty="0"/>
            <a:t>Five dimensions of the</a:t>
          </a:r>
        </a:p>
        <a:p>
          <a:r>
            <a:rPr lang="en-US" sz="2000" b="1" dirty="0"/>
            <a:t>Energy Union</a:t>
          </a:r>
        </a:p>
      </dgm:t>
    </dgm:pt>
    <dgm:pt modelId="{81988322-1651-BF4F-B95F-1F112AA47B54}" type="parTrans" cxnId="{5A9D6334-B8F3-1145-B42D-D7B706739D4D}">
      <dgm:prSet/>
      <dgm:spPr/>
      <dgm:t>
        <a:bodyPr/>
        <a:lstStyle/>
        <a:p>
          <a:endParaRPr lang="en-US"/>
        </a:p>
      </dgm:t>
    </dgm:pt>
    <dgm:pt modelId="{AB399D24-8A82-8849-9BFE-719CA738C6B2}" type="sibTrans" cxnId="{5A9D6334-B8F3-1145-B42D-D7B706739D4D}">
      <dgm:prSet/>
      <dgm:spPr/>
      <dgm:t>
        <a:bodyPr/>
        <a:lstStyle/>
        <a:p>
          <a:endParaRPr lang="en-US"/>
        </a:p>
      </dgm:t>
    </dgm:pt>
    <dgm:pt modelId="{810280F2-29CB-CD46-A3EA-C75922613AC4}">
      <dgm:prSet phldrT="[Text]" custT="1"/>
      <dgm:spPr>
        <a:gradFill rotWithShape="0">
          <a:gsLst>
            <a:gs pos="0">
              <a:schemeClr val="accent1">
                <a:lumMod val="75000"/>
              </a:schemeClr>
            </a:gs>
            <a:gs pos="50000">
              <a:schemeClr val="accent5">
                <a:alpha val="70000"/>
                <a:hueOff val="0"/>
                <a:satOff val="0"/>
                <a:lumOff val="0"/>
                <a:alphaOff val="0"/>
                <a:satMod val="110000"/>
                <a:lumMod val="100000"/>
                <a:shade val="100000"/>
              </a:schemeClr>
            </a:gs>
            <a:gs pos="100000">
              <a:schemeClr val="accent5">
                <a:alpha val="70000"/>
                <a:hueOff val="0"/>
                <a:satOff val="0"/>
                <a:lumOff val="0"/>
                <a:alphaOff val="0"/>
                <a:lumMod val="99000"/>
                <a:satMod val="120000"/>
                <a:shade val="78000"/>
              </a:schemeClr>
            </a:gs>
          </a:gsLst>
        </a:gradFill>
      </dgm:spPr>
      <dgm:t>
        <a:bodyPr/>
        <a:lstStyle/>
        <a:p>
          <a:r>
            <a:rPr lang="en-US" sz="2000" b="1" dirty="0"/>
            <a:t>Internal Energy Market</a:t>
          </a:r>
        </a:p>
        <a:p>
          <a:r>
            <a:rPr lang="en-US" sz="1600" dirty="0"/>
            <a:t>(A fully integrated European energy marker)</a:t>
          </a:r>
        </a:p>
      </dgm:t>
    </dgm:pt>
    <dgm:pt modelId="{7FFD64A7-F1C7-AD4C-9588-7FCF0B3FEFD4}" type="parTrans" cxnId="{4A668C41-0DFE-0B43-8D5F-AE05F79BDB19}">
      <dgm:prSet/>
      <dgm:spPr/>
      <dgm:t>
        <a:bodyPr/>
        <a:lstStyle/>
        <a:p>
          <a:endParaRPr lang="en-US" b="1"/>
        </a:p>
      </dgm:t>
    </dgm:pt>
    <dgm:pt modelId="{522481A4-FBA1-1E49-A270-EF5701C7E12A}" type="sibTrans" cxnId="{4A668C41-0DFE-0B43-8D5F-AE05F79BDB19}">
      <dgm:prSet/>
      <dgm:spPr/>
      <dgm:t>
        <a:bodyPr/>
        <a:lstStyle/>
        <a:p>
          <a:endParaRPr lang="en-US"/>
        </a:p>
      </dgm:t>
    </dgm:pt>
    <dgm:pt modelId="{84BA5CE8-99FE-674F-BFC4-5530515EAA76}">
      <dgm:prSet phldrT="[Text]" custT="1"/>
      <dgm:spPr>
        <a:gradFill rotWithShape="0">
          <a:gsLst>
            <a:gs pos="0">
              <a:schemeClr val="accent1">
                <a:lumMod val="75000"/>
              </a:schemeClr>
            </a:gs>
            <a:gs pos="50000">
              <a:schemeClr val="accent5">
                <a:alpha val="70000"/>
                <a:hueOff val="0"/>
                <a:satOff val="0"/>
                <a:lumOff val="0"/>
                <a:alphaOff val="0"/>
                <a:satMod val="110000"/>
                <a:lumMod val="100000"/>
                <a:shade val="100000"/>
              </a:schemeClr>
            </a:gs>
            <a:gs pos="100000">
              <a:schemeClr val="accent5">
                <a:alpha val="70000"/>
                <a:hueOff val="0"/>
                <a:satOff val="0"/>
                <a:lumOff val="0"/>
                <a:alphaOff val="0"/>
                <a:lumMod val="99000"/>
                <a:satMod val="120000"/>
                <a:shade val="78000"/>
              </a:schemeClr>
            </a:gs>
          </a:gsLst>
        </a:gradFill>
      </dgm:spPr>
      <dgm:t>
        <a:bodyPr/>
        <a:lstStyle/>
        <a:p>
          <a:r>
            <a:rPr lang="en-US" sz="2400" b="1" dirty="0"/>
            <a:t>Energy Security</a:t>
          </a:r>
        </a:p>
        <a:p>
          <a:r>
            <a:rPr lang="en-US" sz="1800" dirty="0"/>
            <a:t>(Energy security, solidarity and trust)</a:t>
          </a:r>
        </a:p>
      </dgm:t>
    </dgm:pt>
    <dgm:pt modelId="{880C9CA5-6397-6B43-9BBB-17AF6D3FE610}" type="parTrans" cxnId="{1D39F9CA-C91D-744F-9AD4-EC439EB0F653}">
      <dgm:prSet/>
      <dgm:spPr/>
      <dgm:t>
        <a:bodyPr/>
        <a:lstStyle/>
        <a:p>
          <a:endParaRPr lang="en-US"/>
        </a:p>
      </dgm:t>
    </dgm:pt>
    <dgm:pt modelId="{E6511548-6BA1-6B46-8880-379834BA02EC}" type="sibTrans" cxnId="{1D39F9CA-C91D-744F-9AD4-EC439EB0F653}">
      <dgm:prSet/>
      <dgm:spPr/>
      <dgm:t>
        <a:bodyPr/>
        <a:lstStyle/>
        <a:p>
          <a:endParaRPr lang="en-US"/>
        </a:p>
      </dgm:t>
    </dgm:pt>
    <dgm:pt modelId="{2A2BD3D6-2139-4D4F-868A-DFCAF5153A5A}">
      <dgm:prSet phldrT="[Text]" custT="1"/>
      <dgm:spPr>
        <a:gradFill rotWithShape="0">
          <a:gsLst>
            <a:gs pos="0">
              <a:schemeClr val="accent1">
                <a:lumMod val="75000"/>
              </a:schemeClr>
            </a:gs>
            <a:gs pos="50000">
              <a:schemeClr val="accent5">
                <a:alpha val="70000"/>
                <a:hueOff val="0"/>
                <a:satOff val="0"/>
                <a:lumOff val="0"/>
                <a:alphaOff val="0"/>
                <a:satMod val="110000"/>
                <a:lumMod val="100000"/>
                <a:shade val="100000"/>
              </a:schemeClr>
            </a:gs>
            <a:gs pos="100000">
              <a:schemeClr val="accent5">
                <a:alpha val="70000"/>
                <a:hueOff val="0"/>
                <a:satOff val="0"/>
                <a:lumOff val="0"/>
                <a:alphaOff val="0"/>
                <a:lumMod val="99000"/>
                <a:satMod val="120000"/>
                <a:shade val="78000"/>
              </a:schemeClr>
            </a:gs>
          </a:gsLst>
        </a:gradFill>
      </dgm:spPr>
      <dgm:t>
        <a:bodyPr/>
        <a:lstStyle/>
        <a:p>
          <a:r>
            <a:rPr lang="en-US" sz="2000" b="1" dirty="0" err="1"/>
            <a:t>Decarbonisation</a:t>
          </a:r>
          <a:r>
            <a:rPr lang="en-US" sz="1600" dirty="0"/>
            <a:t> (</a:t>
          </a:r>
          <a:r>
            <a:rPr lang="en-US" sz="1600" dirty="0" err="1"/>
            <a:t>Decarbonising</a:t>
          </a:r>
          <a:r>
            <a:rPr lang="en-US" sz="1600" dirty="0"/>
            <a:t> the economy)</a:t>
          </a:r>
        </a:p>
      </dgm:t>
    </dgm:pt>
    <dgm:pt modelId="{5D5B3651-72C4-F34E-ABC1-3DED82055DEB}" type="parTrans" cxnId="{268D485D-8551-6242-A35B-943B0E30D2EB}">
      <dgm:prSet/>
      <dgm:spPr/>
      <dgm:t>
        <a:bodyPr/>
        <a:lstStyle/>
        <a:p>
          <a:endParaRPr lang="en-US"/>
        </a:p>
      </dgm:t>
    </dgm:pt>
    <dgm:pt modelId="{8E80D23D-94FE-834A-B94F-E5A6828D4CE1}" type="sibTrans" cxnId="{268D485D-8551-6242-A35B-943B0E30D2EB}">
      <dgm:prSet/>
      <dgm:spPr/>
      <dgm:t>
        <a:bodyPr/>
        <a:lstStyle/>
        <a:p>
          <a:endParaRPr lang="en-US"/>
        </a:p>
      </dgm:t>
    </dgm:pt>
    <dgm:pt modelId="{E3DF8276-FCEB-D54B-BE37-433E1310EB52}">
      <dgm:prSet/>
      <dgm:spPr>
        <a:gradFill rotWithShape="0">
          <a:gsLst>
            <a:gs pos="0">
              <a:schemeClr val="accent1">
                <a:lumMod val="75000"/>
              </a:schemeClr>
            </a:gs>
            <a:gs pos="50000">
              <a:schemeClr val="accent5">
                <a:alpha val="50000"/>
                <a:hueOff val="0"/>
                <a:satOff val="0"/>
                <a:lumOff val="0"/>
                <a:alphaOff val="0"/>
                <a:satMod val="110000"/>
                <a:lumMod val="100000"/>
                <a:shade val="100000"/>
              </a:schemeClr>
            </a:gs>
            <a:gs pos="100000">
              <a:schemeClr val="accent5">
                <a:alpha val="50000"/>
                <a:hueOff val="0"/>
                <a:satOff val="0"/>
                <a:lumOff val="0"/>
                <a:alphaOff val="0"/>
                <a:lumMod val="99000"/>
                <a:satMod val="120000"/>
                <a:shade val="78000"/>
              </a:schemeClr>
            </a:gs>
          </a:gsLst>
        </a:gradFill>
      </dgm:spPr>
      <dgm:t>
        <a:bodyPr/>
        <a:lstStyle/>
        <a:p>
          <a:r>
            <a:rPr lang="en-US" dirty="0"/>
            <a:t>GHG Reduction</a:t>
          </a:r>
        </a:p>
      </dgm:t>
    </dgm:pt>
    <dgm:pt modelId="{146D9501-99F8-EF46-AEB3-A1E9DC22A037}" type="parTrans" cxnId="{3B5ECAE4-78B8-8745-8552-A2F100DA3ADE}">
      <dgm:prSet/>
      <dgm:spPr/>
      <dgm:t>
        <a:bodyPr/>
        <a:lstStyle/>
        <a:p>
          <a:endParaRPr lang="en-US"/>
        </a:p>
      </dgm:t>
    </dgm:pt>
    <dgm:pt modelId="{9093B884-4041-7542-8785-9A4211629F6A}" type="sibTrans" cxnId="{3B5ECAE4-78B8-8745-8552-A2F100DA3ADE}">
      <dgm:prSet/>
      <dgm:spPr/>
      <dgm:t>
        <a:bodyPr/>
        <a:lstStyle/>
        <a:p>
          <a:endParaRPr lang="en-US"/>
        </a:p>
      </dgm:t>
    </dgm:pt>
    <dgm:pt modelId="{0A2DD35E-38E0-214F-A100-197C87D82DE1}">
      <dgm:prSet custT="1"/>
      <dgm:spPr>
        <a:gradFill rotWithShape="0">
          <a:gsLst>
            <a:gs pos="0">
              <a:schemeClr val="accent1">
                <a:lumMod val="75000"/>
              </a:schemeClr>
            </a:gs>
            <a:gs pos="50000">
              <a:schemeClr val="accent5">
                <a:alpha val="70000"/>
                <a:hueOff val="0"/>
                <a:satOff val="0"/>
                <a:lumOff val="0"/>
                <a:alphaOff val="0"/>
                <a:satMod val="110000"/>
                <a:lumMod val="100000"/>
                <a:shade val="100000"/>
              </a:schemeClr>
            </a:gs>
            <a:gs pos="100000">
              <a:schemeClr val="accent5">
                <a:alpha val="70000"/>
                <a:hueOff val="0"/>
                <a:satOff val="0"/>
                <a:lumOff val="0"/>
                <a:alphaOff val="0"/>
                <a:lumMod val="99000"/>
                <a:satMod val="120000"/>
                <a:shade val="78000"/>
              </a:schemeClr>
            </a:gs>
          </a:gsLst>
        </a:gradFill>
      </dgm:spPr>
      <dgm:t>
        <a:bodyPr/>
        <a:lstStyle/>
        <a:p>
          <a:r>
            <a:rPr lang="en-US" sz="2000" b="1" dirty="0"/>
            <a:t>Energy Efficiency</a:t>
          </a:r>
        </a:p>
        <a:p>
          <a:r>
            <a:rPr lang="en-US" sz="1400" dirty="0"/>
            <a:t>(Energy efficiency and contributing to moderation of demand)</a:t>
          </a:r>
        </a:p>
      </dgm:t>
    </dgm:pt>
    <dgm:pt modelId="{139601F7-24E6-EB49-87CE-CBBC214F8D7F}" type="parTrans" cxnId="{FA37504A-2299-6847-8FB3-2B48AE88370C}">
      <dgm:prSet/>
      <dgm:spPr/>
      <dgm:t>
        <a:bodyPr/>
        <a:lstStyle/>
        <a:p>
          <a:endParaRPr lang="en-US"/>
        </a:p>
      </dgm:t>
    </dgm:pt>
    <dgm:pt modelId="{6920B9DF-A372-2F42-828B-1788628D918D}" type="sibTrans" cxnId="{FA37504A-2299-6847-8FB3-2B48AE88370C}">
      <dgm:prSet/>
      <dgm:spPr/>
      <dgm:t>
        <a:bodyPr/>
        <a:lstStyle/>
        <a:p>
          <a:endParaRPr lang="en-US"/>
        </a:p>
      </dgm:t>
    </dgm:pt>
    <dgm:pt modelId="{EF5E77E2-C785-024D-BCA5-A49C74DE1758}">
      <dgm:prSet/>
      <dgm:spPr>
        <a:gradFill rotWithShape="0">
          <a:gsLst>
            <a:gs pos="0">
              <a:schemeClr val="accent1">
                <a:lumMod val="75000"/>
              </a:schemeClr>
            </a:gs>
            <a:gs pos="50000">
              <a:schemeClr val="accent5">
                <a:alpha val="70000"/>
                <a:hueOff val="0"/>
                <a:satOff val="0"/>
                <a:lumOff val="0"/>
                <a:alphaOff val="0"/>
                <a:satMod val="110000"/>
                <a:lumMod val="100000"/>
                <a:shade val="100000"/>
              </a:schemeClr>
            </a:gs>
            <a:gs pos="100000">
              <a:schemeClr val="accent5">
                <a:alpha val="70000"/>
                <a:hueOff val="0"/>
                <a:satOff val="0"/>
                <a:lumOff val="0"/>
                <a:alphaOff val="0"/>
                <a:lumMod val="99000"/>
                <a:satMod val="120000"/>
                <a:shade val="78000"/>
              </a:schemeClr>
            </a:gs>
          </a:gsLst>
        </a:gradFill>
      </dgm:spPr>
      <dgm:t>
        <a:bodyPr/>
        <a:lstStyle/>
        <a:p>
          <a:r>
            <a:rPr lang="en-US" b="1" dirty="0"/>
            <a:t>Research, Innovation and Competitiveness</a:t>
          </a:r>
        </a:p>
      </dgm:t>
    </dgm:pt>
    <dgm:pt modelId="{31A8327D-2F0F-924D-B3B4-7BB3B1762BF7}" type="parTrans" cxnId="{2FE985C2-FF4D-AC46-B955-59FDC1C9AF53}">
      <dgm:prSet/>
      <dgm:spPr/>
      <dgm:t>
        <a:bodyPr/>
        <a:lstStyle/>
        <a:p>
          <a:endParaRPr lang="en-US"/>
        </a:p>
      </dgm:t>
    </dgm:pt>
    <dgm:pt modelId="{84C404F7-35D5-5541-9C36-413A581B8D8D}" type="sibTrans" cxnId="{2FE985C2-FF4D-AC46-B955-59FDC1C9AF53}">
      <dgm:prSet/>
      <dgm:spPr/>
      <dgm:t>
        <a:bodyPr/>
        <a:lstStyle/>
        <a:p>
          <a:endParaRPr lang="en-US"/>
        </a:p>
      </dgm:t>
    </dgm:pt>
    <dgm:pt modelId="{294415D1-A8C2-6440-8B00-42AC9D5EF72D}">
      <dgm:prSet/>
      <dgm:spPr>
        <a:gradFill rotWithShape="0">
          <a:gsLst>
            <a:gs pos="0">
              <a:schemeClr val="accent1">
                <a:lumMod val="75000"/>
              </a:schemeClr>
            </a:gs>
            <a:gs pos="50000">
              <a:schemeClr val="accent5">
                <a:alpha val="50000"/>
                <a:hueOff val="0"/>
                <a:satOff val="0"/>
                <a:lumOff val="0"/>
                <a:alphaOff val="0"/>
                <a:satMod val="110000"/>
                <a:lumMod val="100000"/>
                <a:shade val="100000"/>
              </a:schemeClr>
            </a:gs>
            <a:gs pos="100000">
              <a:schemeClr val="accent5">
                <a:alpha val="50000"/>
                <a:hueOff val="0"/>
                <a:satOff val="0"/>
                <a:lumOff val="0"/>
                <a:alphaOff val="0"/>
                <a:lumMod val="99000"/>
                <a:satMod val="120000"/>
                <a:shade val="78000"/>
              </a:schemeClr>
            </a:gs>
          </a:gsLst>
        </a:gradFill>
      </dgm:spPr>
      <dgm:t>
        <a:bodyPr/>
        <a:lstStyle/>
        <a:p>
          <a:r>
            <a:rPr lang="en-US" dirty="0">
              <a:solidFill>
                <a:srgbClr val="EFFE47"/>
              </a:solidFill>
            </a:rPr>
            <a:t>Renewable Energy</a:t>
          </a:r>
        </a:p>
      </dgm:t>
    </dgm:pt>
    <dgm:pt modelId="{7D1C8AD8-D8CD-7F4E-A941-A8EC0971F3BF}" type="parTrans" cxnId="{A2A2126C-52B0-DD4A-A5DD-48E55AD07515}">
      <dgm:prSet/>
      <dgm:spPr/>
      <dgm:t>
        <a:bodyPr/>
        <a:lstStyle/>
        <a:p>
          <a:endParaRPr lang="en-US"/>
        </a:p>
      </dgm:t>
    </dgm:pt>
    <dgm:pt modelId="{2FC88EA0-CEA4-A54F-909A-66446ED0D64B}" type="sibTrans" cxnId="{A2A2126C-52B0-DD4A-A5DD-48E55AD07515}">
      <dgm:prSet/>
      <dgm:spPr/>
      <dgm:t>
        <a:bodyPr/>
        <a:lstStyle/>
        <a:p>
          <a:endParaRPr lang="en-US"/>
        </a:p>
      </dgm:t>
    </dgm:pt>
    <dgm:pt modelId="{8A30DD2D-1C68-C44B-A290-11993FB8E9F2}" type="pres">
      <dgm:prSet presAssocID="{7567F22D-3418-E54E-A2C2-14530B4EB262}" presName="hierChild1" presStyleCnt="0">
        <dgm:presLayoutVars>
          <dgm:orgChart val="1"/>
          <dgm:chPref val="1"/>
          <dgm:dir/>
          <dgm:animOne val="branch"/>
          <dgm:animLvl val="lvl"/>
          <dgm:resizeHandles/>
        </dgm:presLayoutVars>
      </dgm:prSet>
      <dgm:spPr/>
    </dgm:pt>
    <dgm:pt modelId="{B46C02CC-9505-7C45-8312-F56776A2C343}" type="pres">
      <dgm:prSet presAssocID="{ECB70982-C295-0147-BCE8-9C1B91151975}" presName="hierRoot1" presStyleCnt="0">
        <dgm:presLayoutVars>
          <dgm:hierBranch val="init"/>
        </dgm:presLayoutVars>
      </dgm:prSet>
      <dgm:spPr/>
    </dgm:pt>
    <dgm:pt modelId="{CA53ADE2-27B5-7D47-8538-06207A9A3B80}" type="pres">
      <dgm:prSet presAssocID="{ECB70982-C295-0147-BCE8-9C1B91151975}" presName="rootComposite1" presStyleCnt="0"/>
      <dgm:spPr/>
    </dgm:pt>
    <dgm:pt modelId="{8783BA24-62A2-0F4E-8499-BFA682D0E842}" type="pres">
      <dgm:prSet presAssocID="{ECB70982-C295-0147-BCE8-9C1B91151975}" presName="rootText1" presStyleLbl="node0" presStyleIdx="0" presStyleCnt="1" custScaleX="188444" custScaleY="79367">
        <dgm:presLayoutVars>
          <dgm:chPref val="3"/>
        </dgm:presLayoutVars>
      </dgm:prSet>
      <dgm:spPr/>
    </dgm:pt>
    <dgm:pt modelId="{8F50231E-2261-4C48-80C8-FF96D708DF69}" type="pres">
      <dgm:prSet presAssocID="{ECB70982-C295-0147-BCE8-9C1B91151975}" presName="rootConnector1" presStyleLbl="node1" presStyleIdx="0" presStyleCnt="0"/>
      <dgm:spPr/>
    </dgm:pt>
    <dgm:pt modelId="{8B61A9FD-0654-9748-BF34-78106EF4D237}" type="pres">
      <dgm:prSet presAssocID="{ECB70982-C295-0147-BCE8-9C1B91151975}" presName="hierChild2" presStyleCnt="0"/>
      <dgm:spPr/>
    </dgm:pt>
    <dgm:pt modelId="{EE3A8E47-47B2-2C4F-AECE-83B73932E9CB}" type="pres">
      <dgm:prSet presAssocID="{7FFD64A7-F1C7-AD4C-9588-7FCF0B3FEFD4}" presName="Name37" presStyleLbl="parChTrans1D2" presStyleIdx="0" presStyleCnt="5"/>
      <dgm:spPr/>
    </dgm:pt>
    <dgm:pt modelId="{A3CDDB19-4B04-1643-9C59-EA1B8BB55B7C}" type="pres">
      <dgm:prSet presAssocID="{810280F2-29CB-CD46-A3EA-C75922613AC4}" presName="hierRoot2" presStyleCnt="0">
        <dgm:presLayoutVars>
          <dgm:hierBranch val="init"/>
        </dgm:presLayoutVars>
      </dgm:prSet>
      <dgm:spPr/>
    </dgm:pt>
    <dgm:pt modelId="{5BFC9D2C-91E4-3845-A5BD-99A81B02D33B}" type="pres">
      <dgm:prSet presAssocID="{810280F2-29CB-CD46-A3EA-C75922613AC4}" presName="rootComposite" presStyleCnt="0"/>
      <dgm:spPr/>
    </dgm:pt>
    <dgm:pt modelId="{BE4FFCDD-BBE8-DB42-ADD8-C61D20105B69}" type="pres">
      <dgm:prSet presAssocID="{810280F2-29CB-CD46-A3EA-C75922613AC4}" presName="rootText" presStyleLbl="node2" presStyleIdx="0" presStyleCnt="5" custScaleX="112677" custScaleY="128229">
        <dgm:presLayoutVars>
          <dgm:chPref val="3"/>
        </dgm:presLayoutVars>
      </dgm:prSet>
      <dgm:spPr/>
    </dgm:pt>
    <dgm:pt modelId="{E74F4DE7-62AD-E54F-804A-CFB5D1B73253}" type="pres">
      <dgm:prSet presAssocID="{810280F2-29CB-CD46-A3EA-C75922613AC4}" presName="rootConnector" presStyleLbl="node2" presStyleIdx="0" presStyleCnt="5"/>
      <dgm:spPr/>
    </dgm:pt>
    <dgm:pt modelId="{0E7D7020-8BAA-314F-8C31-F3737E0CCCF7}" type="pres">
      <dgm:prSet presAssocID="{810280F2-29CB-CD46-A3EA-C75922613AC4}" presName="hierChild4" presStyleCnt="0"/>
      <dgm:spPr/>
    </dgm:pt>
    <dgm:pt modelId="{098D7437-577F-104A-BA59-9B216377ED7E}" type="pres">
      <dgm:prSet presAssocID="{810280F2-29CB-CD46-A3EA-C75922613AC4}" presName="hierChild5" presStyleCnt="0"/>
      <dgm:spPr/>
    </dgm:pt>
    <dgm:pt modelId="{18089DFA-DDFC-AD4B-A013-5B327407A5B0}" type="pres">
      <dgm:prSet presAssocID="{880C9CA5-6397-6B43-9BBB-17AF6D3FE610}" presName="Name37" presStyleLbl="parChTrans1D2" presStyleIdx="1" presStyleCnt="5"/>
      <dgm:spPr/>
    </dgm:pt>
    <dgm:pt modelId="{CF529407-11E7-8141-8473-D0CD3B1B7CF4}" type="pres">
      <dgm:prSet presAssocID="{84BA5CE8-99FE-674F-BFC4-5530515EAA76}" presName="hierRoot2" presStyleCnt="0">
        <dgm:presLayoutVars>
          <dgm:hierBranch val="init"/>
        </dgm:presLayoutVars>
      </dgm:prSet>
      <dgm:spPr/>
    </dgm:pt>
    <dgm:pt modelId="{5409387A-166C-0F48-B7F8-70ADBD9018BF}" type="pres">
      <dgm:prSet presAssocID="{84BA5CE8-99FE-674F-BFC4-5530515EAA76}" presName="rootComposite" presStyleCnt="0"/>
      <dgm:spPr/>
    </dgm:pt>
    <dgm:pt modelId="{0C6FF9FF-6AD5-904F-BDA0-6A010B4301D6}" type="pres">
      <dgm:prSet presAssocID="{84BA5CE8-99FE-674F-BFC4-5530515EAA76}" presName="rootText" presStyleLbl="node2" presStyleIdx="1" presStyleCnt="5" custScaleY="128229">
        <dgm:presLayoutVars>
          <dgm:chPref val="3"/>
        </dgm:presLayoutVars>
      </dgm:prSet>
      <dgm:spPr/>
    </dgm:pt>
    <dgm:pt modelId="{60D76568-DBC0-6F4E-82D6-4889A85AC2EE}" type="pres">
      <dgm:prSet presAssocID="{84BA5CE8-99FE-674F-BFC4-5530515EAA76}" presName="rootConnector" presStyleLbl="node2" presStyleIdx="1" presStyleCnt="5"/>
      <dgm:spPr/>
    </dgm:pt>
    <dgm:pt modelId="{EB172647-4E74-FD48-8533-48F3BF34D618}" type="pres">
      <dgm:prSet presAssocID="{84BA5CE8-99FE-674F-BFC4-5530515EAA76}" presName="hierChild4" presStyleCnt="0"/>
      <dgm:spPr/>
    </dgm:pt>
    <dgm:pt modelId="{DC48B743-173C-6A44-B427-5B548EA99817}" type="pres">
      <dgm:prSet presAssocID="{84BA5CE8-99FE-674F-BFC4-5530515EAA76}" presName="hierChild5" presStyleCnt="0"/>
      <dgm:spPr/>
    </dgm:pt>
    <dgm:pt modelId="{7C012469-8F80-B64F-A4CC-A354C4431FA5}" type="pres">
      <dgm:prSet presAssocID="{139601F7-24E6-EB49-87CE-CBBC214F8D7F}" presName="Name37" presStyleLbl="parChTrans1D2" presStyleIdx="2" presStyleCnt="5"/>
      <dgm:spPr/>
    </dgm:pt>
    <dgm:pt modelId="{143BCEA1-879D-CD46-BA26-B55DD0F15395}" type="pres">
      <dgm:prSet presAssocID="{0A2DD35E-38E0-214F-A100-197C87D82DE1}" presName="hierRoot2" presStyleCnt="0">
        <dgm:presLayoutVars>
          <dgm:hierBranch val="init"/>
        </dgm:presLayoutVars>
      </dgm:prSet>
      <dgm:spPr/>
    </dgm:pt>
    <dgm:pt modelId="{377B763C-1B64-7C4A-9494-30E917C7858D}" type="pres">
      <dgm:prSet presAssocID="{0A2DD35E-38E0-214F-A100-197C87D82DE1}" presName="rootComposite" presStyleCnt="0"/>
      <dgm:spPr/>
    </dgm:pt>
    <dgm:pt modelId="{69F79539-E44D-704F-9B56-E36241AEF4DB}" type="pres">
      <dgm:prSet presAssocID="{0A2DD35E-38E0-214F-A100-197C87D82DE1}" presName="rootText" presStyleLbl="node2" presStyleIdx="2" presStyleCnt="5" custScaleY="128241">
        <dgm:presLayoutVars>
          <dgm:chPref val="3"/>
        </dgm:presLayoutVars>
      </dgm:prSet>
      <dgm:spPr/>
    </dgm:pt>
    <dgm:pt modelId="{BBA19B90-BC28-5444-9697-57B7628059CE}" type="pres">
      <dgm:prSet presAssocID="{0A2DD35E-38E0-214F-A100-197C87D82DE1}" presName="rootConnector" presStyleLbl="node2" presStyleIdx="2" presStyleCnt="5"/>
      <dgm:spPr/>
    </dgm:pt>
    <dgm:pt modelId="{4DEFC1FD-7038-7B45-A47B-74298C3B79C1}" type="pres">
      <dgm:prSet presAssocID="{0A2DD35E-38E0-214F-A100-197C87D82DE1}" presName="hierChild4" presStyleCnt="0"/>
      <dgm:spPr/>
    </dgm:pt>
    <dgm:pt modelId="{160D7D7F-593A-1143-92FF-F990885F33AF}" type="pres">
      <dgm:prSet presAssocID="{0A2DD35E-38E0-214F-A100-197C87D82DE1}" presName="hierChild5" presStyleCnt="0"/>
      <dgm:spPr/>
    </dgm:pt>
    <dgm:pt modelId="{6D05B842-65F3-D74E-8DE4-861A76D6D79F}" type="pres">
      <dgm:prSet presAssocID="{5D5B3651-72C4-F34E-ABC1-3DED82055DEB}" presName="Name37" presStyleLbl="parChTrans1D2" presStyleIdx="3" presStyleCnt="5"/>
      <dgm:spPr/>
    </dgm:pt>
    <dgm:pt modelId="{1D887C87-53AB-9B47-872D-6812CF3CD2D6}" type="pres">
      <dgm:prSet presAssocID="{2A2BD3D6-2139-4D4F-868A-DFCAF5153A5A}" presName="hierRoot2" presStyleCnt="0">
        <dgm:presLayoutVars>
          <dgm:hierBranch val="init"/>
        </dgm:presLayoutVars>
      </dgm:prSet>
      <dgm:spPr/>
    </dgm:pt>
    <dgm:pt modelId="{4C3FE786-AD12-A44F-B36C-4430F91576F4}" type="pres">
      <dgm:prSet presAssocID="{2A2BD3D6-2139-4D4F-868A-DFCAF5153A5A}" presName="rootComposite" presStyleCnt="0"/>
      <dgm:spPr/>
    </dgm:pt>
    <dgm:pt modelId="{B42F8DD2-57CB-F94A-A242-D69E776DC33C}" type="pres">
      <dgm:prSet presAssocID="{2A2BD3D6-2139-4D4F-868A-DFCAF5153A5A}" presName="rootText" presStyleLbl="node2" presStyleIdx="3" presStyleCnt="5" custScaleY="128229">
        <dgm:presLayoutVars>
          <dgm:chPref val="3"/>
        </dgm:presLayoutVars>
      </dgm:prSet>
      <dgm:spPr/>
    </dgm:pt>
    <dgm:pt modelId="{46DBF376-1593-6444-B168-B848E82A1D58}" type="pres">
      <dgm:prSet presAssocID="{2A2BD3D6-2139-4D4F-868A-DFCAF5153A5A}" presName="rootConnector" presStyleLbl="node2" presStyleIdx="3" presStyleCnt="5"/>
      <dgm:spPr/>
    </dgm:pt>
    <dgm:pt modelId="{79D0579C-71B8-A14B-9566-718430947777}" type="pres">
      <dgm:prSet presAssocID="{2A2BD3D6-2139-4D4F-868A-DFCAF5153A5A}" presName="hierChild4" presStyleCnt="0"/>
      <dgm:spPr/>
    </dgm:pt>
    <dgm:pt modelId="{BF8EF9AE-5FBB-C645-91E6-06E60CD0BD48}" type="pres">
      <dgm:prSet presAssocID="{146D9501-99F8-EF46-AEB3-A1E9DC22A037}" presName="Name37" presStyleLbl="parChTrans1D3" presStyleIdx="0" presStyleCnt="2"/>
      <dgm:spPr/>
    </dgm:pt>
    <dgm:pt modelId="{5A5D2C03-DA64-3840-905A-B25DE57B85A7}" type="pres">
      <dgm:prSet presAssocID="{E3DF8276-FCEB-D54B-BE37-433E1310EB52}" presName="hierRoot2" presStyleCnt="0">
        <dgm:presLayoutVars>
          <dgm:hierBranch val="init"/>
        </dgm:presLayoutVars>
      </dgm:prSet>
      <dgm:spPr/>
    </dgm:pt>
    <dgm:pt modelId="{F5EDE566-DBC3-AE4F-8063-81691091DC49}" type="pres">
      <dgm:prSet presAssocID="{E3DF8276-FCEB-D54B-BE37-433E1310EB52}" presName="rootComposite" presStyleCnt="0"/>
      <dgm:spPr/>
    </dgm:pt>
    <dgm:pt modelId="{A589909C-A4F1-0C4D-96BD-A744718D29CA}" type="pres">
      <dgm:prSet presAssocID="{E3DF8276-FCEB-D54B-BE37-433E1310EB52}" presName="rootText" presStyleLbl="node3" presStyleIdx="0" presStyleCnt="2" custScaleY="49227">
        <dgm:presLayoutVars>
          <dgm:chPref val="3"/>
        </dgm:presLayoutVars>
      </dgm:prSet>
      <dgm:spPr/>
    </dgm:pt>
    <dgm:pt modelId="{2376FFAB-CC2F-FF45-9821-92496F8EC229}" type="pres">
      <dgm:prSet presAssocID="{E3DF8276-FCEB-D54B-BE37-433E1310EB52}" presName="rootConnector" presStyleLbl="node3" presStyleIdx="0" presStyleCnt="2"/>
      <dgm:spPr/>
    </dgm:pt>
    <dgm:pt modelId="{8145D32C-9DA7-3949-8DD8-7CBF4C43A35C}" type="pres">
      <dgm:prSet presAssocID="{E3DF8276-FCEB-D54B-BE37-433E1310EB52}" presName="hierChild4" presStyleCnt="0"/>
      <dgm:spPr/>
    </dgm:pt>
    <dgm:pt modelId="{A27AB91D-8C70-BE45-A4AC-1B1EB7FD3539}" type="pres">
      <dgm:prSet presAssocID="{E3DF8276-FCEB-D54B-BE37-433E1310EB52}" presName="hierChild5" presStyleCnt="0"/>
      <dgm:spPr/>
    </dgm:pt>
    <dgm:pt modelId="{DF89F320-E15B-8C4E-9529-0812CD10A021}" type="pres">
      <dgm:prSet presAssocID="{7D1C8AD8-D8CD-7F4E-A941-A8EC0971F3BF}" presName="Name37" presStyleLbl="parChTrans1D3" presStyleIdx="1" presStyleCnt="2"/>
      <dgm:spPr/>
    </dgm:pt>
    <dgm:pt modelId="{181191D6-FFB1-1440-9695-21747753B1EF}" type="pres">
      <dgm:prSet presAssocID="{294415D1-A8C2-6440-8B00-42AC9D5EF72D}" presName="hierRoot2" presStyleCnt="0">
        <dgm:presLayoutVars>
          <dgm:hierBranch val="init"/>
        </dgm:presLayoutVars>
      </dgm:prSet>
      <dgm:spPr/>
    </dgm:pt>
    <dgm:pt modelId="{B6C0AC03-46E1-2A41-B3BD-EE7B7AC057E8}" type="pres">
      <dgm:prSet presAssocID="{294415D1-A8C2-6440-8B00-42AC9D5EF72D}" presName="rootComposite" presStyleCnt="0"/>
      <dgm:spPr/>
    </dgm:pt>
    <dgm:pt modelId="{83CC9FA6-B8C8-9240-8C65-D8B0CA8222C7}" type="pres">
      <dgm:prSet presAssocID="{294415D1-A8C2-6440-8B00-42AC9D5EF72D}" presName="rootText" presStyleLbl="node3" presStyleIdx="1" presStyleCnt="2" custScaleY="50404">
        <dgm:presLayoutVars>
          <dgm:chPref val="3"/>
        </dgm:presLayoutVars>
      </dgm:prSet>
      <dgm:spPr/>
    </dgm:pt>
    <dgm:pt modelId="{B7E8D35E-EF4C-1C42-85AC-272EE158C127}" type="pres">
      <dgm:prSet presAssocID="{294415D1-A8C2-6440-8B00-42AC9D5EF72D}" presName="rootConnector" presStyleLbl="node3" presStyleIdx="1" presStyleCnt="2"/>
      <dgm:spPr/>
    </dgm:pt>
    <dgm:pt modelId="{F5B77F7E-0F93-224E-B78F-56909F31E027}" type="pres">
      <dgm:prSet presAssocID="{294415D1-A8C2-6440-8B00-42AC9D5EF72D}" presName="hierChild4" presStyleCnt="0"/>
      <dgm:spPr/>
    </dgm:pt>
    <dgm:pt modelId="{E24C5B3D-9650-1546-81A8-CE695B593784}" type="pres">
      <dgm:prSet presAssocID="{294415D1-A8C2-6440-8B00-42AC9D5EF72D}" presName="hierChild5" presStyleCnt="0"/>
      <dgm:spPr/>
    </dgm:pt>
    <dgm:pt modelId="{DCE337F3-53FB-0045-8181-5EB0276DD6DD}" type="pres">
      <dgm:prSet presAssocID="{2A2BD3D6-2139-4D4F-868A-DFCAF5153A5A}" presName="hierChild5" presStyleCnt="0"/>
      <dgm:spPr/>
    </dgm:pt>
    <dgm:pt modelId="{ABDF6BAB-988A-8F4E-87CF-6A137FE4A098}" type="pres">
      <dgm:prSet presAssocID="{31A8327D-2F0F-924D-B3B4-7BB3B1762BF7}" presName="Name37" presStyleLbl="parChTrans1D2" presStyleIdx="4" presStyleCnt="5"/>
      <dgm:spPr/>
    </dgm:pt>
    <dgm:pt modelId="{3AF2C4A6-6795-004B-A2FD-321A2AA53075}" type="pres">
      <dgm:prSet presAssocID="{EF5E77E2-C785-024D-BCA5-A49C74DE1758}" presName="hierRoot2" presStyleCnt="0">
        <dgm:presLayoutVars>
          <dgm:hierBranch val="init"/>
        </dgm:presLayoutVars>
      </dgm:prSet>
      <dgm:spPr/>
    </dgm:pt>
    <dgm:pt modelId="{3E4C1EA5-475C-D644-9C72-A35C96705A8A}" type="pres">
      <dgm:prSet presAssocID="{EF5E77E2-C785-024D-BCA5-A49C74DE1758}" presName="rootComposite" presStyleCnt="0"/>
      <dgm:spPr/>
    </dgm:pt>
    <dgm:pt modelId="{253500E6-F1FA-8647-B920-1701DCDBB1DF}" type="pres">
      <dgm:prSet presAssocID="{EF5E77E2-C785-024D-BCA5-A49C74DE1758}" presName="rootText" presStyleLbl="node2" presStyleIdx="4" presStyleCnt="5" custScaleY="128229">
        <dgm:presLayoutVars>
          <dgm:chPref val="3"/>
        </dgm:presLayoutVars>
      </dgm:prSet>
      <dgm:spPr/>
    </dgm:pt>
    <dgm:pt modelId="{5223F046-39F8-F447-AC87-8793AF8F9FBD}" type="pres">
      <dgm:prSet presAssocID="{EF5E77E2-C785-024D-BCA5-A49C74DE1758}" presName="rootConnector" presStyleLbl="node2" presStyleIdx="4" presStyleCnt="5"/>
      <dgm:spPr/>
    </dgm:pt>
    <dgm:pt modelId="{AF0A67F5-3716-5A45-9914-9FF7D2CC9FD1}" type="pres">
      <dgm:prSet presAssocID="{EF5E77E2-C785-024D-BCA5-A49C74DE1758}" presName="hierChild4" presStyleCnt="0"/>
      <dgm:spPr/>
    </dgm:pt>
    <dgm:pt modelId="{DBBB83A0-D56B-BF4A-BA18-D6659A8D979E}" type="pres">
      <dgm:prSet presAssocID="{EF5E77E2-C785-024D-BCA5-A49C74DE1758}" presName="hierChild5" presStyleCnt="0"/>
      <dgm:spPr/>
    </dgm:pt>
    <dgm:pt modelId="{92272045-B578-AF4D-8528-676F77F8F316}" type="pres">
      <dgm:prSet presAssocID="{ECB70982-C295-0147-BCE8-9C1B91151975}" presName="hierChild3" presStyleCnt="0"/>
      <dgm:spPr/>
    </dgm:pt>
  </dgm:ptLst>
  <dgm:cxnLst>
    <dgm:cxn modelId="{FB28610E-7117-2141-91F8-721C6635C833}" type="presOf" srcId="{7D1C8AD8-D8CD-7F4E-A941-A8EC0971F3BF}" destId="{DF89F320-E15B-8C4E-9529-0812CD10A021}" srcOrd="0" destOrd="0" presId="urn:microsoft.com/office/officeart/2005/8/layout/orgChart1"/>
    <dgm:cxn modelId="{FBC22E18-DDD1-854A-85CF-2C5F80B8E698}" type="presOf" srcId="{139601F7-24E6-EB49-87CE-CBBC214F8D7F}" destId="{7C012469-8F80-B64F-A4CC-A354C4431FA5}" srcOrd="0" destOrd="0" presId="urn:microsoft.com/office/officeart/2005/8/layout/orgChart1"/>
    <dgm:cxn modelId="{8B90B320-B809-6642-AC95-EC12EC33FCB1}" type="presOf" srcId="{0A2DD35E-38E0-214F-A100-197C87D82DE1}" destId="{BBA19B90-BC28-5444-9697-57B7628059CE}" srcOrd="1" destOrd="0" presId="urn:microsoft.com/office/officeart/2005/8/layout/orgChart1"/>
    <dgm:cxn modelId="{57693D25-B011-CF46-8D54-356A74DCAE97}" type="presOf" srcId="{EF5E77E2-C785-024D-BCA5-A49C74DE1758}" destId="{5223F046-39F8-F447-AC87-8793AF8F9FBD}" srcOrd="1" destOrd="0" presId="urn:microsoft.com/office/officeart/2005/8/layout/orgChart1"/>
    <dgm:cxn modelId="{956FE427-15C0-094D-A744-D0552378B1DA}" type="presOf" srcId="{31A8327D-2F0F-924D-B3B4-7BB3B1762BF7}" destId="{ABDF6BAB-988A-8F4E-87CF-6A137FE4A098}" srcOrd="0" destOrd="0" presId="urn:microsoft.com/office/officeart/2005/8/layout/orgChart1"/>
    <dgm:cxn modelId="{77FFEC2A-C5F5-A548-AEF7-F028EF87EA77}" type="presOf" srcId="{2A2BD3D6-2139-4D4F-868A-DFCAF5153A5A}" destId="{B42F8DD2-57CB-F94A-A242-D69E776DC33C}" srcOrd="0" destOrd="0" presId="urn:microsoft.com/office/officeart/2005/8/layout/orgChart1"/>
    <dgm:cxn modelId="{4FA54C2C-D4A7-2540-A376-E2EEA0CF0190}" type="presOf" srcId="{294415D1-A8C2-6440-8B00-42AC9D5EF72D}" destId="{83CC9FA6-B8C8-9240-8C65-D8B0CA8222C7}" srcOrd="0" destOrd="0" presId="urn:microsoft.com/office/officeart/2005/8/layout/orgChart1"/>
    <dgm:cxn modelId="{189ABE2E-F3E6-C940-93E5-EEED35C47057}" type="presOf" srcId="{E3DF8276-FCEB-D54B-BE37-433E1310EB52}" destId="{2376FFAB-CC2F-FF45-9821-92496F8EC229}" srcOrd="1" destOrd="0" presId="urn:microsoft.com/office/officeart/2005/8/layout/orgChart1"/>
    <dgm:cxn modelId="{5A9D6334-B8F3-1145-B42D-D7B706739D4D}" srcId="{7567F22D-3418-E54E-A2C2-14530B4EB262}" destId="{ECB70982-C295-0147-BCE8-9C1B91151975}" srcOrd="0" destOrd="0" parTransId="{81988322-1651-BF4F-B95F-1F112AA47B54}" sibTransId="{AB399D24-8A82-8849-9BFE-719CA738C6B2}"/>
    <dgm:cxn modelId="{4A668C41-0DFE-0B43-8D5F-AE05F79BDB19}" srcId="{ECB70982-C295-0147-BCE8-9C1B91151975}" destId="{810280F2-29CB-CD46-A3EA-C75922613AC4}" srcOrd="0" destOrd="0" parTransId="{7FFD64A7-F1C7-AD4C-9588-7FCF0B3FEFD4}" sibTransId="{522481A4-FBA1-1E49-A270-EF5701C7E12A}"/>
    <dgm:cxn modelId="{FA37504A-2299-6847-8FB3-2B48AE88370C}" srcId="{ECB70982-C295-0147-BCE8-9C1B91151975}" destId="{0A2DD35E-38E0-214F-A100-197C87D82DE1}" srcOrd="2" destOrd="0" parTransId="{139601F7-24E6-EB49-87CE-CBBC214F8D7F}" sibTransId="{6920B9DF-A372-2F42-828B-1788628D918D}"/>
    <dgm:cxn modelId="{268D485D-8551-6242-A35B-943B0E30D2EB}" srcId="{ECB70982-C295-0147-BCE8-9C1B91151975}" destId="{2A2BD3D6-2139-4D4F-868A-DFCAF5153A5A}" srcOrd="3" destOrd="0" parTransId="{5D5B3651-72C4-F34E-ABC1-3DED82055DEB}" sibTransId="{8E80D23D-94FE-834A-B94F-E5A6828D4CE1}"/>
    <dgm:cxn modelId="{B49FBD5E-0AE5-AE46-A18A-2F6160460F6A}" type="presOf" srcId="{2A2BD3D6-2139-4D4F-868A-DFCAF5153A5A}" destId="{46DBF376-1593-6444-B168-B848E82A1D58}" srcOrd="1" destOrd="0" presId="urn:microsoft.com/office/officeart/2005/8/layout/orgChart1"/>
    <dgm:cxn modelId="{A2A2126C-52B0-DD4A-A5DD-48E55AD07515}" srcId="{2A2BD3D6-2139-4D4F-868A-DFCAF5153A5A}" destId="{294415D1-A8C2-6440-8B00-42AC9D5EF72D}" srcOrd="1" destOrd="0" parTransId="{7D1C8AD8-D8CD-7F4E-A941-A8EC0971F3BF}" sibTransId="{2FC88EA0-CEA4-A54F-909A-66446ED0D64B}"/>
    <dgm:cxn modelId="{38994C72-F3A0-DA47-894F-6EF3FFC1E165}" type="presOf" srcId="{ECB70982-C295-0147-BCE8-9C1B91151975}" destId="{8783BA24-62A2-0F4E-8499-BFA682D0E842}" srcOrd="0" destOrd="0" presId="urn:microsoft.com/office/officeart/2005/8/layout/orgChart1"/>
    <dgm:cxn modelId="{29397980-ED42-324E-85FB-961AE0E0A365}" type="presOf" srcId="{5D5B3651-72C4-F34E-ABC1-3DED82055DEB}" destId="{6D05B842-65F3-D74E-8DE4-861A76D6D79F}" srcOrd="0" destOrd="0" presId="urn:microsoft.com/office/officeart/2005/8/layout/orgChart1"/>
    <dgm:cxn modelId="{B0FA0383-497F-1E49-A240-785467EF69DC}" type="presOf" srcId="{ECB70982-C295-0147-BCE8-9C1B91151975}" destId="{8F50231E-2261-4C48-80C8-FF96D708DF69}" srcOrd="1" destOrd="0" presId="urn:microsoft.com/office/officeart/2005/8/layout/orgChart1"/>
    <dgm:cxn modelId="{F2967385-743B-F44C-B692-86BA7BD77F05}" type="presOf" srcId="{146D9501-99F8-EF46-AEB3-A1E9DC22A037}" destId="{BF8EF9AE-5FBB-C645-91E6-06E60CD0BD48}" srcOrd="0" destOrd="0" presId="urn:microsoft.com/office/officeart/2005/8/layout/orgChart1"/>
    <dgm:cxn modelId="{9E1DBA87-FA3D-1048-BB0F-AB785D70C97F}" type="presOf" srcId="{7567F22D-3418-E54E-A2C2-14530B4EB262}" destId="{8A30DD2D-1C68-C44B-A290-11993FB8E9F2}" srcOrd="0" destOrd="0" presId="urn:microsoft.com/office/officeart/2005/8/layout/orgChart1"/>
    <dgm:cxn modelId="{4BC6509E-1759-9D4E-9EFF-FB32069D5E05}" type="presOf" srcId="{880C9CA5-6397-6B43-9BBB-17AF6D3FE610}" destId="{18089DFA-DDFC-AD4B-A013-5B327407A5B0}" srcOrd="0" destOrd="0" presId="urn:microsoft.com/office/officeart/2005/8/layout/orgChart1"/>
    <dgm:cxn modelId="{157BF99E-9B1F-3448-B366-3581BA422DDD}" type="presOf" srcId="{84BA5CE8-99FE-674F-BFC4-5530515EAA76}" destId="{0C6FF9FF-6AD5-904F-BDA0-6A010B4301D6}" srcOrd="0" destOrd="0" presId="urn:microsoft.com/office/officeart/2005/8/layout/orgChart1"/>
    <dgm:cxn modelId="{E45F69AE-BFBA-8640-871D-48B2D16D29E5}" type="presOf" srcId="{810280F2-29CB-CD46-A3EA-C75922613AC4}" destId="{E74F4DE7-62AD-E54F-804A-CFB5D1B73253}" srcOrd="1" destOrd="0" presId="urn:microsoft.com/office/officeart/2005/8/layout/orgChart1"/>
    <dgm:cxn modelId="{BF144EB6-D6A3-6145-9475-04301117E840}" type="presOf" srcId="{294415D1-A8C2-6440-8B00-42AC9D5EF72D}" destId="{B7E8D35E-EF4C-1C42-85AC-272EE158C127}" srcOrd="1" destOrd="0" presId="urn:microsoft.com/office/officeart/2005/8/layout/orgChart1"/>
    <dgm:cxn modelId="{25E3DCBF-359D-7741-88FD-8A14B5A7D708}" type="presOf" srcId="{7FFD64A7-F1C7-AD4C-9588-7FCF0B3FEFD4}" destId="{EE3A8E47-47B2-2C4F-AECE-83B73932E9CB}" srcOrd="0" destOrd="0" presId="urn:microsoft.com/office/officeart/2005/8/layout/orgChart1"/>
    <dgm:cxn modelId="{2FE985C2-FF4D-AC46-B955-59FDC1C9AF53}" srcId="{ECB70982-C295-0147-BCE8-9C1B91151975}" destId="{EF5E77E2-C785-024D-BCA5-A49C74DE1758}" srcOrd="4" destOrd="0" parTransId="{31A8327D-2F0F-924D-B3B4-7BB3B1762BF7}" sibTransId="{84C404F7-35D5-5541-9C36-413A581B8D8D}"/>
    <dgm:cxn modelId="{1D39F9CA-C91D-744F-9AD4-EC439EB0F653}" srcId="{ECB70982-C295-0147-BCE8-9C1B91151975}" destId="{84BA5CE8-99FE-674F-BFC4-5530515EAA76}" srcOrd="1" destOrd="0" parTransId="{880C9CA5-6397-6B43-9BBB-17AF6D3FE610}" sibTransId="{E6511548-6BA1-6B46-8880-379834BA02EC}"/>
    <dgm:cxn modelId="{6DFBD4D3-6B36-4742-8871-0128086A45F6}" type="presOf" srcId="{0A2DD35E-38E0-214F-A100-197C87D82DE1}" destId="{69F79539-E44D-704F-9B56-E36241AEF4DB}" srcOrd="0" destOrd="0" presId="urn:microsoft.com/office/officeart/2005/8/layout/orgChart1"/>
    <dgm:cxn modelId="{3C77C2DC-B58F-1747-8B72-A8DA25DC9EA4}" type="presOf" srcId="{E3DF8276-FCEB-D54B-BE37-433E1310EB52}" destId="{A589909C-A4F1-0C4D-96BD-A744718D29CA}" srcOrd="0" destOrd="0" presId="urn:microsoft.com/office/officeart/2005/8/layout/orgChart1"/>
    <dgm:cxn modelId="{3B5ECAE4-78B8-8745-8552-A2F100DA3ADE}" srcId="{2A2BD3D6-2139-4D4F-868A-DFCAF5153A5A}" destId="{E3DF8276-FCEB-D54B-BE37-433E1310EB52}" srcOrd="0" destOrd="0" parTransId="{146D9501-99F8-EF46-AEB3-A1E9DC22A037}" sibTransId="{9093B884-4041-7542-8785-9A4211629F6A}"/>
    <dgm:cxn modelId="{B1AFDCE5-22B0-3F47-9C56-F9B939378EE1}" type="presOf" srcId="{810280F2-29CB-CD46-A3EA-C75922613AC4}" destId="{BE4FFCDD-BBE8-DB42-ADD8-C61D20105B69}" srcOrd="0" destOrd="0" presId="urn:microsoft.com/office/officeart/2005/8/layout/orgChart1"/>
    <dgm:cxn modelId="{FB463FF6-E160-0647-924E-F431EA9628DD}" type="presOf" srcId="{EF5E77E2-C785-024D-BCA5-A49C74DE1758}" destId="{253500E6-F1FA-8647-B920-1701DCDBB1DF}" srcOrd="0" destOrd="0" presId="urn:microsoft.com/office/officeart/2005/8/layout/orgChart1"/>
    <dgm:cxn modelId="{59D2C9F7-76AE-C949-A4BD-7A10A5D095E9}" type="presOf" srcId="{84BA5CE8-99FE-674F-BFC4-5530515EAA76}" destId="{60D76568-DBC0-6F4E-82D6-4889A85AC2EE}" srcOrd="1" destOrd="0" presId="urn:microsoft.com/office/officeart/2005/8/layout/orgChart1"/>
    <dgm:cxn modelId="{FBE80A11-E29B-3A4B-A8F1-72709CE1B009}" type="presParOf" srcId="{8A30DD2D-1C68-C44B-A290-11993FB8E9F2}" destId="{B46C02CC-9505-7C45-8312-F56776A2C343}" srcOrd="0" destOrd="0" presId="urn:microsoft.com/office/officeart/2005/8/layout/orgChart1"/>
    <dgm:cxn modelId="{4BD84CDC-0159-C94E-87DA-6FF67D18EBD2}" type="presParOf" srcId="{B46C02CC-9505-7C45-8312-F56776A2C343}" destId="{CA53ADE2-27B5-7D47-8538-06207A9A3B80}" srcOrd="0" destOrd="0" presId="urn:microsoft.com/office/officeart/2005/8/layout/orgChart1"/>
    <dgm:cxn modelId="{7E5839D6-BC3F-D94B-A061-B86528906B39}" type="presParOf" srcId="{CA53ADE2-27B5-7D47-8538-06207A9A3B80}" destId="{8783BA24-62A2-0F4E-8499-BFA682D0E842}" srcOrd="0" destOrd="0" presId="urn:microsoft.com/office/officeart/2005/8/layout/orgChart1"/>
    <dgm:cxn modelId="{FE7FB219-7495-B44E-A677-3D567E0D6891}" type="presParOf" srcId="{CA53ADE2-27B5-7D47-8538-06207A9A3B80}" destId="{8F50231E-2261-4C48-80C8-FF96D708DF69}" srcOrd="1" destOrd="0" presId="urn:microsoft.com/office/officeart/2005/8/layout/orgChart1"/>
    <dgm:cxn modelId="{E790466B-1575-F34F-9BFB-8CD351DFAC89}" type="presParOf" srcId="{B46C02CC-9505-7C45-8312-F56776A2C343}" destId="{8B61A9FD-0654-9748-BF34-78106EF4D237}" srcOrd="1" destOrd="0" presId="urn:microsoft.com/office/officeart/2005/8/layout/orgChart1"/>
    <dgm:cxn modelId="{ED6FA39C-AE66-6A42-BF3B-58136A84F447}" type="presParOf" srcId="{8B61A9FD-0654-9748-BF34-78106EF4D237}" destId="{EE3A8E47-47B2-2C4F-AECE-83B73932E9CB}" srcOrd="0" destOrd="0" presId="urn:microsoft.com/office/officeart/2005/8/layout/orgChart1"/>
    <dgm:cxn modelId="{8D6C9507-52B4-B54E-98A1-D120BE731AC0}" type="presParOf" srcId="{8B61A9FD-0654-9748-BF34-78106EF4D237}" destId="{A3CDDB19-4B04-1643-9C59-EA1B8BB55B7C}" srcOrd="1" destOrd="0" presId="urn:microsoft.com/office/officeart/2005/8/layout/orgChart1"/>
    <dgm:cxn modelId="{2AE729AB-5FA2-E44B-9FE2-98CEC2BBDE0D}" type="presParOf" srcId="{A3CDDB19-4B04-1643-9C59-EA1B8BB55B7C}" destId="{5BFC9D2C-91E4-3845-A5BD-99A81B02D33B}" srcOrd="0" destOrd="0" presId="urn:microsoft.com/office/officeart/2005/8/layout/orgChart1"/>
    <dgm:cxn modelId="{E9C89D61-6BCF-484A-9E80-E0D6172E0ED9}" type="presParOf" srcId="{5BFC9D2C-91E4-3845-A5BD-99A81B02D33B}" destId="{BE4FFCDD-BBE8-DB42-ADD8-C61D20105B69}" srcOrd="0" destOrd="0" presId="urn:microsoft.com/office/officeart/2005/8/layout/orgChart1"/>
    <dgm:cxn modelId="{DF0B8BA8-851E-2A4F-987A-B67A4CAAB3FC}" type="presParOf" srcId="{5BFC9D2C-91E4-3845-A5BD-99A81B02D33B}" destId="{E74F4DE7-62AD-E54F-804A-CFB5D1B73253}" srcOrd="1" destOrd="0" presId="urn:microsoft.com/office/officeart/2005/8/layout/orgChart1"/>
    <dgm:cxn modelId="{3346C8B4-9957-3C42-8A3F-742631E6D80D}" type="presParOf" srcId="{A3CDDB19-4B04-1643-9C59-EA1B8BB55B7C}" destId="{0E7D7020-8BAA-314F-8C31-F3737E0CCCF7}" srcOrd="1" destOrd="0" presId="urn:microsoft.com/office/officeart/2005/8/layout/orgChart1"/>
    <dgm:cxn modelId="{423624BA-F607-A041-A695-C8779ECE70CE}" type="presParOf" srcId="{A3CDDB19-4B04-1643-9C59-EA1B8BB55B7C}" destId="{098D7437-577F-104A-BA59-9B216377ED7E}" srcOrd="2" destOrd="0" presId="urn:microsoft.com/office/officeart/2005/8/layout/orgChart1"/>
    <dgm:cxn modelId="{EB390718-14DA-1D44-93E7-513812EBBFD2}" type="presParOf" srcId="{8B61A9FD-0654-9748-BF34-78106EF4D237}" destId="{18089DFA-DDFC-AD4B-A013-5B327407A5B0}" srcOrd="2" destOrd="0" presId="urn:microsoft.com/office/officeart/2005/8/layout/orgChart1"/>
    <dgm:cxn modelId="{6044412B-1088-594C-B8B0-E8DD99F54B2F}" type="presParOf" srcId="{8B61A9FD-0654-9748-BF34-78106EF4D237}" destId="{CF529407-11E7-8141-8473-D0CD3B1B7CF4}" srcOrd="3" destOrd="0" presId="urn:microsoft.com/office/officeart/2005/8/layout/orgChart1"/>
    <dgm:cxn modelId="{92DD2535-A872-394D-BC7E-E75AE0E4E667}" type="presParOf" srcId="{CF529407-11E7-8141-8473-D0CD3B1B7CF4}" destId="{5409387A-166C-0F48-B7F8-70ADBD9018BF}" srcOrd="0" destOrd="0" presId="urn:microsoft.com/office/officeart/2005/8/layout/orgChart1"/>
    <dgm:cxn modelId="{EDBF735C-970D-0641-833A-4C209A5E7CE3}" type="presParOf" srcId="{5409387A-166C-0F48-B7F8-70ADBD9018BF}" destId="{0C6FF9FF-6AD5-904F-BDA0-6A010B4301D6}" srcOrd="0" destOrd="0" presId="urn:microsoft.com/office/officeart/2005/8/layout/orgChart1"/>
    <dgm:cxn modelId="{62A5C4F5-C9FC-0F4A-B211-063B329BFEFE}" type="presParOf" srcId="{5409387A-166C-0F48-B7F8-70ADBD9018BF}" destId="{60D76568-DBC0-6F4E-82D6-4889A85AC2EE}" srcOrd="1" destOrd="0" presId="urn:microsoft.com/office/officeart/2005/8/layout/orgChart1"/>
    <dgm:cxn modelId="{C8D7E5DC-8168-D942-A9C7-52F7EEA1ED79}" type="presParOf" srcId="{CF529407-11E7-8141-8473-D0CD3B1B7CF4}" destId="{EB172647-4E74-FD48-8533-48F3BF34D618}" srcOrd="1" destOrd="0" presId="urn:microsoft.com/office/officeart/2005/8/layout/orgChart1"/>
    <dgm:cxn modelId="{672F383D-74ED-9949-9FCE-D6B50782373F}" type="presParOf" srcId="{CF529407-11E7-8141-8473-D0CD3B1B7CF4}" destId="{DC48B743-173C-6A44-B427-5B548EA99817}" srcOrd="2" destOrd="0" presId="urn:microsoft.com/office/officeart/2005/8/layout/orgChart1"/>
    <dgm:cxn modelId="{86C33B7E-78FC-844B-A13F-2BCD7AB99730}" type="presParOf" srcId="{8B61A9FD-0654-9748-BF34-78106EF4D237}" destId="{7C012469-8F80-B64F-A4CC-A354C4431FA5}" srcOrd="4" destOrd="0" presId="urn:microsoft.com/office/officeart/2005/8/layout/orgChart1"/>
    <dgm:cxn modelId="{4DED3831-0F2D-5E4B-8BC8-B1B2D26DD2CC}" type="presParOf" srcId="{8B61A9FD-0654-9748-BF34-78106EF4D237}" destId="{143BCEA1-879D-CD46-BA26-B55DD0F15395}" srcOrd="5" destOrd="0" presId="urn:microsoft.com/office/officeart/2005/8/layout/orgChart1"/>
    <dgm:cxn modelId="{5E37C257-7545-7A4F-9B44-04D4B26C2995}" type="presParOf" srcId="{143BCEA1-879D-CD46-BA26-B55DD0F15395}" destId="{377B763C-1B64-7C4A-9494-30E917C7858D}" srcOrd="0" destOrd="0" presId="urn:microsoft.com/office/officeart/2005/8/layout/orgChart1"/>
    <dgm:cxn modelId="{5A34D63F-FF90-8E47-9FEF-AD7D48638ADE}" type="presParOf" srcId="{377B763C-1B64-7C4A-9494-30E917C7858D}" destId="{69F79539-E44D-704F-9B56-E36241AEF4DB}" srcOrd="0" destOrd="0" presId="urn:microsoft.com/office/officeart/2005/8/layout/orgChart1"/>
    <dgm:cxn modelId="{332365C7-6353-D54A-BF79-1EAAC7F46BDE}" type="presParOf" srcId="{377B763C-1B64-7C4A-9494-30E917C7858D}" destId="{BBA19B90-BC28-5444-9697-57B7628059CE}" srcOrd="1" destOrd="0" presId="urn:microsoft.com/office/officeart/2005/8/layout/orgChart1"/>
    <dgm:cxn modelId="{38F889D5-4811-0845-B965-2CD90A234E50}" type="presParOf" srcId="{143BCEA1-879D-CD46-BA26-B55DD0F15395}" destId="{4DEFC1FD-7038-7B45-A47B-74298C3B79C1}" srcOrd="1" destOrd="0" presId="urn:microsoft.com/office/officeart/2005/8/layout/orgChart1"/>
    <dgm:cxn modelId="{73EDDE21-BAC5-AC41-9D8E-8E0A2A3DEBBC}" type="presParOf" srcId="{143BCEA1-879D-CD46-BA26-B55DD0F15395}" destId="{160D7D7F-593A-1143-92FF-F990885F33AF}" srcOrd="2" destOrd="0" presId="urn:microsoft.com/office/officeart/2005/8/layout/orgChart1"/>
    <dgm:cxn modelId="{9D93DDEB-F4B5-A642-BE86-D496F80E7709}" type="presParOf" srcId="{8B61A9FD-0654-9748-BF34-78106EF4D237}" destId="{6D05B842-65F3-D74E-8DE4-861A76D6D79F}" srcOrd="6" destOrd="0" presId="urn:microsoft.com/office/officeart/2005/8/layout/orgChart1"/>
    <dgm:cxn modelId="{C077C2B4-96B5-0E4D-9308-EF7B78D617DA}" type="presParOf" srcId="{8B61A9FD-0654-9748-BF34-78106EF4D237}" destId="{1D887C87-53AB-9B47-872D-6812CF3CD2D6}" srcOrd="7" destOrd="0" presId="urn:microsoft.com/office/officeart/2005/8/layout/orgChart1"/>
    <dgm:cxn modelId="{025B149D-E910-2F40-95F9-C7CB42B43BD9}" type="presParOf" srcId="{1D887C87-53AB-9B47-872D-6812CF3CD2D6}" destId="{4C3FE786-AD12-A44F-B36C-4430F91576F4}" srcOrd="0" destOrd="0" presId="urn:microsoft.com/office/officeart/2005/8/layout/orgChart1"/>
    <dgm:cxn modelId="{37FA1A23-8646-D147-A2E4-8D7B836AC4B1}" type="presParOf" srcId="{4C3FE786-AD12-A44F-B36C-4430F91576F4}" destId="{B42F8DD2-57CB-F94A-A242-D69E776DC33C}" srcOrd="0" destOrd="0" presId="urn:microsoft.com/office/officeart/2005/8/layout/orgChart1"/>
    <dgm:cxn modelId="{7E3A128A-8C85-424E-AEBF-35C38EB6D86E}" type="presParOf" srcId="{4C3FE786-AD12-A44F-B36C-4430F91576F4}" destId="{46DBF376-1593-6444-B168-B848E82A1D58}" srcOrd="1" destOrd="0" presId="urn:microsoft.com/office/officeart/2005/8/layout/orgChart1"/>
    <dgm:cxn modelId="{15915B38-96EB-FD4D-B446-38A187363342}" type="presParOf" srcId="{1D887C87-53AB-9B47-872D-6812CF3CD2D6}" destId="{79D0579C-71B8-A14B-9566-718430947777}" srcOrd="1" destOrd="0" presId="urn:microsoft.com/office/officeart/2005/8/layout/orgChart1"/>
    <dgm:cxn modelId="{66087EEF-0278-214B-836B-10B1B64BC568}" type="presParOf" srcId="{79D0579C-71B8-A14B-9566-718430947777}" destId="{BF8EF9AE-5FBB-C645-91E6-06E60CD0BD48}" srcOrd="0" destOrd="0" presId="urn:microsoft.com/office/officeart/2005/8/layout/orgChart1"/>
    <dgm:cxn modelId="{E0F74F5A-4B0C-3C43-809C-140CF8C588D1}" type="presParOf" srcId="{79D0579C-71B8-A14B-9566-718430947777}" destId="{5A5D2C03-DA64-3840-905A-B25DE57B85A7}" srcOrd="1" destOrd="0" presId="urn:microsoft.com/office/officeart/2005/8/layout/orgChart1"/>
    <dgm:cxn modelId="{E245747F-C6D2-7D43-95DD-2A50995CB081}" type="presParOf" srcId="{5A5D2C03-DA64-3840-905A-B25DE57B85A7}" destId="{F5EDE566-DBC3-AE4F-8063-81691091DC49}" srcOrd="0" destOrd="0" presId="urn:microsoft.com/office/officeart/2005/8/layout/orgChart1"/>
    <dgm:cxn modelId="{1BB977A3-69DB-DE4D-867D-9D251D2DCC9D}" type="presParOf" srcId="{F5EDE566-DBC3-AE4F-8063-81691091DC49}" destId="{A589909C-A4F1-0C4D-96BD-A744718D29CA}" srcOrd="0" destOrd="0" presId="urn:microsoft.com/office/officeart/2005/8/layout/orgChart1"/>
    <dgm:cxn modelId="{07D65E5F-C52D-9249-9CCE-B00827AA4855}" type="presParOf" srcId="{F5EDE566-DBC3-AE4F-8063-81691091DC49}" destId="{2376FFAB-CC2F-FF45-9821-92496F8EC229}" srcOrd="1" destOrd="0" presId="urn:microsoft.com/office/officeart/2005/8/layout/orgChart1"/>
    <dgm:cxn modelId="{22B5FC8B-CF71-3242-81B1-070D664E5146}" type="presParOf" srcId="{5A5D2C03-DA64-3840-905A-B25DE57B85A7}" destId="{8145D32C-9DA7-3949-8DD8-7CBF4C43A35C}" srcOrd="1" destOrd="0" presId="urn:microsoft.com/office/officeart/2005/8/layout/orgChart1"/>
    <dgm:cxn modelId="{0601BF51-61D8-8047-B938-15689DFE0332}" type="presParOf" srcId="{5A5D2C03-DA64-3840-905A-B25DE57B85A7}" destId="{A27AB91D-8C70-BE45-A4AC-1B1EB7FD3539}" srcOrd="2" destOrd="0" presId="urn:microsoft.com/office/officeart/2005/8/layout/orgChart1"/>
    <dgm:cxn modelId="{9DF5574B-457C-AC4F-ABDD-FAAC1EBFD73A}" type="presParOf" srcId="{79D0579C-71B8-A14B-9566-718430947777}" destId="{DF89F320-E15B-8C4E-9529-0812CD10A021}" srcOrd="2" destOrd="0" presId="urn:microsoft.com/office/officeart/2005/8/layout/orgChart1"/>
    <dgm:cxn modelId="{30FFCB25-CAC7-8946-B7D9-9B51A6831A3E}" type="presParOf" srcId="{79D0579C-71B8-A14B-9566-718430947777}" destId="{181191D6-FFB1-1440-9695-21747753B1EF}" srcOrd="3" destOrd="0" presId="urn:microsoft.com/office/officeart/2005/8/layout/orgChart1"/>
    <dgm:cxn modelId="{0778ED4C-6C07-0243-AE26-C4F8AE9BEFC7}" type="presParOf" srcId="{181191D6-FFB1-1440-9695-21747753B1EF}" destId="{B6C0AC03-46E1-2A41-B3BD-EE7B7AC057E8}" srcOrd="0" destOrd="0" presId="urn:microsoft.com/office/officeart/2005/8/layout/orgChart1"/>
    <dgm:cxn modelId="{26F45FB8-2C43-5F4C-A4AB-652204C2FCA3}" type="presParOf" srcId="{B6C0AC03-46E1-2A41-B3BD-EE7B7AC057E8}" destId="{83CC9FA6-B8C8-9240-8C65-D8B0CA8222C7}" srcOrd="0" destOrd="0" presId="urn:microsoft.com/office/officeart/2005/8/layout/orgChart1"/>
    <dgm:cxn modelId="{8003B01A-61DF-B445-B9CE-A8980A2A6C54}" type="presParOf" srcId="{B6C0AC03-46E1-2A41-B3BD-EE7B7AC057E8}" destId="{B7E8D35E-EF4C-1C42-85AC-272EE158C127}" srcOrd="1" destOrd="0" presId="urn:microsoft.com/office/officeart/2005/8/layout/orgChart1"/>
    <dgm:cxn modelId="{EF3B539A-7A22-BA41-8F64-4A85025B79EA}" type="presParOf" srcId="{181191D6-FFB1-1440-9695-21747753B1EF}" destId="{F5B77F7E-0F93-224E-B78F-56909F31E027}" srcOrd="1" destOrd="0" presId="urn:microsoft.com/office/officeart/2005/8/layout/orgChart1"/>
    <dgm:cxn modelId="{D84A073C-23EB-7845-85BB-50045CA6CE53}" type="presParOf" srcId="{181191D6-FFB1-1440-9695-21747753B1EF}" destId="{E24C5B3D-9650-1546-81A8-CE695B593784}" srcOrd="2" destOrd="0" presId="urn:microsoft.com/office/officeart/2005/8/layout/orgChart1"/>
    <dgm:cxn modelId="{1696BD71-D713-B545-9ABF-B8420E7FA7A6}" type="presParOf" srcId="{1D887C87-53AB-9B47-872D-6812CF3CD2D6}" destId="{DCE337F3-53FB-0045-8181-5EB0276DD6DD}" srcOrd="2" destOrd="0" presId="urn:microsoft.com/office/officeart/2005/8/layout/orgChart1"/>
    <dgm:cxn modelId="{44EBC1BE-227B-7E4B-85DD-6EB5873C93BF}" type="presParOf" srcId="{8B61A9FD-0654-9748-BF34-78106EF4D237}" destId="{ABDF6BAB-988A-8F4E-87CF-6A137FE4A098}" srcOrd="8" destOrd="0" presId="urn:microsoft.com/office/officeart/2005/8/layout/orgChart1"/>
    <dgm:cxn modelId="{98CE61C2-BA1D-A243-A3CD-82A181E901B7}" type="presParOf" srcId="{8B61A9FD-0654-9748-BF34-78106EF4D237}" destId="{3AF2C4A6-6795-004B-A2FD-321A2AA53075}" srcOrd="9" destOrd="0" presId="urn:microsoft.com/office/officeart/2005/8/layout/orgChart1"/>
    <dgm:cxn modelId="{392F301F-8F71-DC4A-8FEE-28371E4517DA}" type="presParOf" srcId="{3AF2C4A6-6795-004B-A2FD-321A2AA53075}" destId="{3E4C1EA5-475C-D644-9C72-A35C96705A8A}" srcOrd="0" destOrd="0" presId="urn:microsoft.com/office/officeart/2005/8/layout/orgChart1"/>
    <dgm:cxn modelId="{3EC61CDE-884F-0647-9076-25D851F926F7}" type="presParOf" srcId="{3E4C1EA5-475C-D644-9C72-A35C96705A8A}" destId="{253500E6-F1FA-8647-B920-1701DCDBB1DF}" srcOrd="0" destOrd="0" presId="urn:microsoft.com/office/officeart/2005/8/layout/orgChart1"/>
    <dgm:cxn modelId="{5F769A46-C11D-6F4E-8947-345FC432F5F3}" type="presParOf" srcId="{3E4C1EA5-475C-D644-9C72-A35C96705A8A}" destId="{5223F046-39F8-F447-AC87-8793AF8F9FBD}" srcOrd="1" destOrd="0" presId="urn:microsoft.com/office/officeart/2005/8/layout/orgChart1"/>
    <dgm:cxn modelId="{946EC05E-2FD2-1E42-9D25-3F2D3D7D3FDB}" type="presParOf" srcId="{3AF2C4A6-6795-004B-A2FD-321A2AA53075}" destId="{AF0A67F5-3716-5A45-9914-9FF7D2CC9FD1}" srcOrd="1" destOrd="0" presId="urn:microsoft.com/office/officeart/2005/8/layout/orgChart1"/>
    <dgm:cxn modelId="{CFA48515-FDE7-454D-BA6C-27A61CD72EE0}" type="presParOf" srcId="{3AF2C4A6-6795-004B-A2FD-321A2AA53075}" destId="{DBBB83A0-D56B-BF4A-BA18-D6659A8D979E}" srcOrd="2" destOrd="0" presId="urn:microsoft.com/office/officeart/2005/8/layout/orgChart1"/>
    <dgm:cxn modelId="{2045ABCE-E3AE-BA42-BAFC-46919186DD46}" type="presParOf" srcId="{B46C02CC-9505-7C45-8312-F56776A2C343}" destId="{92272045-B578-AF4D-8528-676F77F8F316}" srcOrd="2" destOrd="0" presId="urn:microsoft.com/office/officeart/2005/8/layout/orgChart1"/>
  </dgm:cxnLst>
  <dgm:bg>
    <a:solidFill>
      <a:schemeClr val="accent1">
        <a:lumMod val="20000"/>
        <a:lumOff val="80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29F79E9-27D6-4FEE-9ED9-44DFA9A6FDAB}" type="doc">
      <dgm:prSet loTypeId="urn:microsoft.com/office/officeart/2016/7/layout/RepeatingBendingProcessNew" loCatId="process" qsTypeId="urn:microsoft.com/office/officeart/2005/8/quickstyle/simple1" qsCatId="simple" csTypeId="urn:microsoft.com/office/officeart/2005/8/colors/accent1_2" csCatId="accent1" phldr="1"/>
      <dgm:spPr/>
      <dgm:t>
        <a:bodyPr/>
        <a:lstStyle/>
        <a:p>
          <a:endParaRPr lang="en-US"/>
        </a:p>
      </dgm:t>
    </dgm:pt>
    <dgm:pt modelId="{96762F55-D4BF-4939-83C1-8D7DFF9712DA}">
      <dgm:prSet custT="1"/>
      <dgm:spPr>
        <a:gradFill rotWithShape="0">
          <a:gsLst>
            <a:gs pos="6995">
              <a:srgbClr val="355FA1"/>
            </a:gs>
            <a:gs pos="13990">
              <a:srgbClr val="3A69AA"/>
            </a:gs>
            <a:gs pos="21006">
              <a:srgbClr val="3F73B4"/>
            </a:gs>
            <a:gs pos="27000">
              <a:srgbClr val="447BBC"/>
            </a:gs>
            <a:gs pos="0">
              <a:schemeClr val="accent1">
                <a:lumMod val="75000"/>
              </a:schemeClr>
            </a:gs>
            <a:gs pos="91000">
              <a:schemeClr val="accent5">
                <a:alpha val="50000"/>
                <a:hueOff val="0"/>
                <a:satOff val="0"/>
                <a:lumOff val="0"/>
                <a:alphaOff val="0"/>
                <a:satMod val="110000"/>
                <a:lumMod val="100000"/>
                <a:shade val="100000"/>
              </a:schemeClr>
            </a:gs>
            <a:gs pos="100000">
              <a:schemeClr val="accent5">
                <a:alpha val="50000"/>
                <a:hueOff val="0"/>
                <a:satOff val="0"/>
                <a:lumOff val="0"/>
                <a:alphaOff val="0"/>
                <a:lumMod val="99000"/>
                <a:satMod val="120000"/>
                <a:shade val="78000"/>
              </a:schemeClr>
            </a:gs>
          </a:gsLst>
          <a:lin ang="5400000" scaled="0"/>
        </a:gradFill>
      </dgm:spPr>
      <dgm:t>
        <a:bodyPr/>
        <a:lstStyle/>
        <a:p>
          <a:r>
            <a:rPr lang="en-US" sz="2000" b="1" i="0" dirty="0">
              <a:solidFill>
                <a:schemeClr val="tx1"/>
              </a:solidFill>
            </a:rPr>
            <a:t>Timeline for Renewable Energy in the EU</a:t>
          </a:r>
          <a:endParaRPr lang="en-US" sz="2000" dirty="0">
            <a:solidFill>
              <a:schemeClr val="tx1"/>
            </a:solidFill>
          </a:endParaRPr>
        </a:p>
      </dgm:t>
    </dgm:pt>
    <dgm:pt modelId="{1E266CEA-4AA4-468F-8BA0-5BBF132D2349}" type="parTrans" cxnId="{34896742-0C43-40E8-A278-4D4767F6D32E}">
      <dgm:prSet/>
      <dgm:spPr/>
      <dgm:t>
        <a:bodyPr/>
        <a:lstStyle/>
        <a:p>
          <a:endParaRPr lang="en-US"/>
        </a:p>
      </dgm:t>
    </dgm:pt>
    <dgm:pt modelId="{C3C2ED4B-CBB3-4649-81D2-3300D29673B7}" type="sibTrans" cxnId="{34896742-0C43-40E8-A278-4D4767F6D32E}">
      <dgm:prSet/>
      <dgm:spPr/>
      <dgm:t>
        <a:bodyPr/>
        <a:lstStyle/>
        <a:p>
          <a:endParaRPr lang="en-US"/>
        </a:p>
      </dgm:t>
    </dgm:pt>
    <dgm:pt modelId="{27E77A95-F3CD-4525-A98C-BB6D68BC8F09}">
      <dgm:prSet custT="1"/>
      <dgm:spPr>
        <a:gradFill rotWithShape="0">
          <a:gsLst>
            <a:gs pos="6995">
              <a:srgbClr val="355FA1"/>
            </a:gs>
            <a:gs pos="13990">
              <a:srgbClr val="3A69AA"/>
            </a:gs>
            <a:gs pos="21006">
              <a:srgbClr val="3F73B4"/>
            </a:gs>
            <a:gs pos="27000">
              <a:srgbClr val="447BBC"/>
            </a:gs>
            <a:gs pos="0">
              <a:schemeClr val="accent1">
                <a:lumMod val="75000"/>
              </a:schemeClr>
            </a:gs>
            <a:gs pos="91000">
              <a:schemeClr val="accent5">
                <a:alpha val="50000"/>
                <a:hueOff val="0"/>
                <a:satOff val="0"/>
                <a:lumOff val="0"/>
                <a:alphaOff val="0"/>
                <a:satMod val="110000"/>
                <a:lumMod val="100000"/>
                <a:shade val="100000"/>
              </a:schemeClr>
            </a:gs>
            <a:gs pos="100000">
              <a:schemeClr val="accent5">
                <a:alpha val="50000"/>
                <a:hueOff val="0"/>
                <a:satOff val="0"/>
                <a:lumOff val="0"/>
                <a:alphaOff val="0"/>
                <a:lumMod val="99000"/>
                <a:satMod val="120000"/>
                <a:shade val="78000"/>
              </a:schemeClr>
            </a:gs>
          </a:gsLst>
          <a:lin ang="5400000" scaled="0"/>
        </a:gradFill>
      </dgm:spPr>
      <dgm:t>
        <a:bodyPr/>
        <a:lstStyle/>
        <a:p>
          <a:r>
            <a:rPr lang="en-US" sz="1600" b="1" dirty="0">
              <a:highlight>
                <a:srgbClr val="FF0000"/>
              </a:highlight>
            </a:rPr>
            <a:t>1991</a:t>
          </a:r>
        </a:p>
        <a:p>
          <a:r>
            <a:rPr lang="en-US" sz="1600" b="1" i="0" dirty="0">
              <a:solidFill>
                <a:schemeClr val="tx1"/>
              </a:solidFill>
            </a:rPr>
            <a:t>Germany introduces first feed-in-tariff for renewables</a:t>
          </a:r>
          <a:endParaRPr lang="en-US" sz="1600" b="1" dirty="0">
            <a:solidFill>
              <a:schemeClr val="tx1"/>
            </a:solidFill>
          </a:endParaRPr>
        </a:p>
      </dgm:t>
    </dgm:pt>
    <dgm:pt modelId="{D7A73CF6-5BC4-4677-984E-D48695A0346B}" type="parTrans" cxnId="{1BAE2847-FDBA-4A4E-BF60-B9D4744B912C}">
      <dgm:prSet/>
      <dgm:spPr/>
      <dgm:t>
        <a:bodyPr/>
        <a:lstStyle/>
        <a:p>
          <a:endParaRPr lang="en-US"/>
        </a:p>
      </dgm:t>
    </dgm:pt>
    <dgm:pt modelId="{DA95B5B8-1216-453A-92F8-EAFFE3CC412B}" type="sibTrans" cxnId="{1BAE2847-FDBA-4A4E-BF60-B9D4744B912C}">
      <dgm:prSet/>
      <dgm:spPr/>
      <dgm:t>
        <a:bodyPr/>
        <a:lstStyle/>
        <a:p>
          <a:endParaRPr lang="en-US"/>
        </a:p>
      </dgm:t>
    </dgm:pt>
    <dgm:pt modelId="{BC5CDD87-8969-4278-8620-FDCCD80189FC}">
      <dgm:prSet custT="1"/>
      <dgm:spPr>
        <a:gradFill rotWithShape="0">
          <a:gsLst>
            <a:gs pos="6995">
              <a:srgbClr val="355FA1"/>
            </a:gs>
            <a:gs pos="13990">
              <a:srgbClr val="3A69AA"/>
            </a:gs>
            <a:gs pos="21006">
              <a:srgbClr val="3F73B4"/>
            </a:gs>
            <a:gs pos="27000">
              <a:srgbClr val="447BBC"/>
            </a:gs>
            <a:gs pos="0">
              <a:schemeClr val="accent1">
                <a:lumMod val="75000"/>
              </a:schemeClr>
            </a:gs>
            <a:gs pos="91000">
              <a:schemeClr val="accent5">
                <a:alpha val="50000"/>
                <a:hueOff val="0"/>
                <a:satOff val="0"/>
                <a:lumOff val="0"/>
                <a:alphaOff val="0"/>
                <a:satMod val="110000"/>
                <a:lumMod val="100000"/>
                <a:shade val="100000"/>
              </a:schemeClr>
            </a:gs>
            <a:gs pos="100000">
              <a:schemeClr val="accent5">
                <a:alpha val="50000"/>
                <a:hueOff val="0"/>
                <a:satOff val="0"/>
                <a:lumOff val="0"/>
                <a:alphaOff val="0"/>
                <a:lumMod val="99000"/>
                <a:satMod val="120000"/>
                <a:shade val="78000"/>
              </a:schemeClr>
            </a:gs>
          </a:gsLst>
          <a:lin ang="5400000" scaled="0"/>
        </a:gradFill>
      </dgm:spPr>
      <dgm:t>
        <a:bodyPr/>
        <a:lstStyle/>
        <a:p>
          <a:r>
            <a:rPr lang="en-US" sz="1600" b="1" dirty="0">
              <a:highlight>
                <a:srgbClr val="FF0000"/>
              </a:highlight>
            </a:rPr>
            <a:t>1997</a:t>
          </a:r>
        </a:p>
        <a:p>
          <a:r>
            <a:rPr lang="en-US" sz="1200" b="1" dirty="0">
              <a:solidFill>
                <a:schemeClr val="tx1"/>
              </a:solidFill>
            </a:rPr>
            <a:t>Energy for the future: renewable sources of energy: indicative EU target of 12% renewables by 2010</a:t>
          </a:r>
        </a:p>
      </dgm:t>
    </dgm:pt>
    <dgm:pt modelId="{6C9297F9-1FFA-4892-887C-2F493844313D}" type="parTrans" cxnId="{BA290A6B-192B-4AF4-9E87-63CCC875F7E0}">
      <dgm:prSet/>
      <dgm:spPr/>
      <dgm:t>
        <a:bodyPr/>
        <a:lstStyle/>
        <a:p>
          <a:endParaRPr lang="en-US"/>
        </a:p>
      </dgm:t>
    </dgm:pt>
    <dgm:pt modelId="{86DF9E23-134F-43F7-8CA0-BAA5504DE1D5}" type="sibTrans" cxnId="{BA290A6B-192B-4AF4-9E87-63CCC875F7E0}">
      <dgm:prSet/>
      <dgm:spPr/>
      <dgm:t>
        <a:bodyPr/>
        <a:lstStyle/>
        <a:p>
          <a:endParaRPr lang="en-US"/>
        </a:p>
      </dgm:t>
    </dgm:pt>
    <dgm:pt modelId="{EA309609-223D-476D-8002-9176D3331EFD}">
      <dgm:prSet custT="1"/>
      <dgm:spPr>
        <a:gradFill rotWithShape="0">
          <a:gsLst>
            <a:gs pos="6995">
              <a:srgbClr val="355FA1"/>
            </a:gs>
            <a:gs pos="13990">
              <a:srgbClr val="3A69AA"/>
            </a:gs>
            <a:gs pos="21006">
              <a:srgbClr val="3F73B4"/>
            </a:gs>
            <a:gs pos="27000">
              <a:srgbClr val="447BBC"/>
            </a:gs>
            <a:gs pos="0">
              <a:schemeClr val="accent1">
                <a:lumMod val="75000"/>
              </a:schemeClr>
            </a:gs>
            <a:gs pos="91000">
              <a:schemeClr val="accent5">
                <a:alpha val="50000"/>
                <a:hueOff val="0"/>
                <a:satOff val="0"/>
                <a:lumOff val="0"/>
                <a:alphaOff val="0"/>
                <a:satMod val="110000"/>
                <a:lumMod val="100000"/>
                <a:shade val="100000"/>
              </a:schemeClr>
            </a:gs>
            <a:gs pos="100000">
              <a:schemeClr val="accent5">
                <a:alpha val="50000"/>
                <a:hueOff val="0"/>
                <a:satOff val="0"/>
                <a:lumOff val="0"/>
                <a:alphaOff val="0"/>
                <a:lumMod val="99000"/>
                <a:satMod val="120000"/>
                <a:shade val="78000"/>
              </a:schemeClr>
            </a:gs>
          </a:gsLst>
          <a:lin ang="5400000" scaled="0"/>
        </a:gradFill>
      </dgm:spPr>
      <dgm:t>
        <a:bodyPr/>
        <a:lstStyle/>
        <a:p>
          <a:r>
            <a:rPr lang="en-US" sz="1600" b="1" i="0" dirty="0">
              <a:solidFill>
                <a:schemeClr val="bg1"/>
              </a:solidFill>
            </a:rPr>
            <a:t>2000</a:t>
          </a:r>
        </a:p>
        <a:p>
          <a:r>
            <a:rPr lang="en-US" sz="1600" b="1" i="0" dirty="0">
              <a:solidFill>
                <a:schemeClr val="tx1"/>
              </a:solidFill>
            </a:rPr>
            <a:t>First large-scale offshore wind farm (Denmark) </a:t>
          </a:r>
          <a:endParaRPr lang="en-US" sz="1600" b="1" dirty="0">
            <a:solidFill>
              <a:schemeClr val="tx1"/>
            </a:solidFill>
          </a:endParaRPr>
        </a:p>
      </dgm:t>
    </dgm:pt>
    <dgm:pt modelId="{D4A09595-B933-45EE-8D96-BECDFED1844A}" type="parTrans" cxnId="{1438AD73-901B-4588-9865-49C59B66C676}">
      <dgm:prSet/>
      <dgm:spPr/>
      <dgm:t>
        <a:bodyPr/>
        <a:lstStyle/>
        <a:p>
          <a:endParaRPr lang="en-US"/>
        </a:p>
      </dgm:t>
    </dgm:pt>
    <dgm:pt modelId="{6918E554-4F64-45E9-854C-73165DC4E3BB}" type="sibTrans" cxnId="{1438AD73-901B-4588-9865-49C59B66C676}">
      <dgm:prSet/>
      <dgm:spPr/>
      <dgm:t>
        <a:bodyPr/>
        <a:lstStyle/>
        <a:p>
          <a:endParaRPr lang="en-US"/>
        </a:p>
      </dgm:t>
    </dgm:pt>
    <dgm:pt modelId="{5D819FD0-7657-4D91-8580-1C9F8587DDF8}">
      <dgm:prSet custT="1"/>
      <dgm:spPr>
        <a:gradFill rotWithShape="0">
          <a:gsLst>
            <a:gs pos="6995">
              <a:srgbClr val="355FA1"/>
            </a:gs>
            <a:gs pos="13990">
              <a:srgbClr val="3A69AA"/>
            </a:gs>
            <a:gs pos="21006">
              <a:srgbClr val="3F73B4"/>
            </a:gs>
            <a:gs pos="27000">
              <a:srgbClr val="447BBC"/>
            </a:gs>
            <a:gs pos="0">
              <a:schemeClr val="accent1">
                <a:lumMod val="75000"/>
              </a:schemeClr>
            </a:gs>
            <a:gs pos="91000">
              <a:schemeClr val="accent5">
                <a:alpha val="50000"/>
                <a:hueOff val="0"/>
                <a:satOff val="0"/>
                <a:lumOff val="0"/>
                <a:alphaOff val="0"/>
                <a:satMod val="110000"/>
                <a:lumMod val="100000"/>
                <a:shade val="100000"/>
              </a:schemeClr>
            </a:gs>
            <a:gs pos="100000">
              <a:schemeClr val="accent5">
                <a:alpha val="50000"/>
                <a:hueOff val="0"/>
                <a:satOff val="0"/>
                <a:lumOff val="0"/>
                <a:alphaOff val="0"/>
                <a:lumMod val="99000"/>
                <a:satMod val="120000"/>
                <a:shade val="78000"/>
              </a:schemeClr>
            </a:gs>
          </a:gsLst>
          <a:lin ang="5400000" scaled="0"/>
        </a:gradFill>
      </dgm:spPr>
      <dgm:t>
        <a:bodyPr/>
        <a:lstStyle/>
        <a:p>
          <a:r>
            <a:rPr lang="en-US" sz="1600" b="1" dirty="0">
              <a:solidFill>
                <a:schemeClr val="bg1"/>
              </a:solidFill>
              <a:highlight>
                <a:srgbClr val="FF0000"/>
              </a:highlight>
            </a:rPr>
            <a:t>2001</a:t>
          </a:r>
        </a:p>
        <a:p>
          <a:r>
            <a:rPr lang="en-US" sz="1400" b="1" dirty="0">
              <a:solidFill>
                <a:schemeClr val="tx1"/>
              </a:solidFill>
            </a:rPr>
            <a:t>Directive on electricity production from renewables: national indicative targets</a:t>
          </a:r>
        </a:p>
      </dgm:t>
    </dgm:pt>
    <dgm:pt modelId="{E41D7519-E505-475F-95E1-3F3ED3B6E450}" type="parTrans" cxnId="{DF84AE98-AE2E-472E-9989-C2FF30CF75BD}">
      <dgm:prSet/>
      <dgm:spPr/>
      <dgm:t>
        <a:bodyPr/>
        <a:lstStyle/>
        <a:p>
          <a:endParaRPr lang="en-US"/>
        </a:p>
      </dgm:t>
    </dgm:pt>
    <dgm:pt modelId="{795DCB2B-4F40-48DC-9E2B-468EB243182C}" type="sibTrans" cxnId="{DF84AE98-AE2E-472E-9989-C2FF30CF75BD}">
      <dgm:prSet/>
      <dgm:spPr/>
      <dgm:t>
        <a:bodyPr/>
        <a:lstStyle/>
        <a:p>
          <a:endParaRPr lang="en-US"/>
        </a:p>
      </dgm:t>
    </dgm:pt>
    <dgm:pt modelId="{69BC6BA0-A309-44DE-A4EE-97C6D32F1B52}">
      <dgm:prSet custT="1"/>
      <dgm:spPr>
        <a:gradFill rotWithShape="0">
          <a:gsLst>
            <a:gs pos="6995">
              <a:srgbClr val="355FA1"/>
            </a:gs>
            <a:gs pos="13990">
              <a:srgbClr val="3A69AA"/>
            </a:gs>
            <a:gs pos="21006">
              <a:srgbClr val="3F73B4"/>
            </a:gs>
            <a:gs pos="27000">
              <a:srgbClr val="447BBC"/>
            </a:gs>
            <a:gs pos="0">
              <a:schemeClr val="accent1">
                <a:lumMod val="75000"/>
              </a:schemeClr>
            </a:gs>
            <a:gs pos="91000">
              <a:schemeClr val="accent5">
                <a:alpha val="50000"/>
                <a:hueOff val="0"/>
                <a:satOff val="0"/>
                <a:lumOff val="0"/>
                <a:alphaOff val="0"/>
                <a:satMod val="110000"/>
                <a:lumMod val="100000"/>
                <a:shade val="100000"/>
              </a:schemeClr>
            </a:gs>
            <a:gs pos="100000">
              <a:schemeClr val="accent5">
                <a:alpha val="50000"/>
                <a:hueOff val="0"/>
                <a:satOff val="0"/>
                <a:lumOff val="0"/>
                <a:alphaOff val="0"/>
                <a:lumMod val="99000"/>
                <a:satMod val="120000"/>
                <a:shade val="78000"/>
              </a:schemeClr>
            </a:gs>
          </a:gsLst>
          <a:lin ang="5400000" scaled="0"/>
        </a:gradFill>
      </dgm:spPr>
      <dgm:t>
        <a:bodyPr/>
        <a:lstStyle/>
        <a:p>
          <a:r>
            <a:rPr lang="en-US" sz="1600" b="1" dirty="0"/>
            <a:t>2003</a:t>
          </a:r>
        </a:p>
        <a:p>
          <a:r>
            <a:rPr lang="en-US" sz="1200" b="1" dirty="0">
              <a:solidFill>
                <a:schemeClr val="tx1"/>
              </a:solidFill>
            </a:rPr>
            <a:t>Directive on biofuels and renewable fuels for transport: national tar­gets for biofuels</a:t>
          </a:r>
        </a:p>
      </dgm:t>
    </dgm:pt>
    <dgm:pt modelId="{37242831-E9DB-4B0D-93BC-536406F7987F}" type="parTrans" cxnId="{354FEF52-826D-4934-A4A7-FD5C2573FD6D}">
      <dgm:prSet/>
      <dgm:spPr/>
      <dgm:t>
        <a:bodyPr/>
        <a:lstStyle/>
        <a:p>
          <a:endParaRPr lang="en-US"/>
        </a:p>
      </dgm:t>
    </dgm:pt>
    <dgm:pt modelId="{A2698F2B-1D84-4EF2-8BA3-5E4DCF789365}" type="sibTrans" cxnId="{354FEF52-826D-4934-A4A7-FD5C2573FD6D}">
      <dgm:prSet/>
      <dgm:spPr/>
      <dgm:t>
        <a:bodyPr/>
        <a:lstStyle/>
        <a:p>
          <a:endParaRPr lang="en-US"/>
        </a:p>
      </dgm:t>
    </dgm:pt>
    <dgm:pt modelId="{50EFF9F1-37BB-4E78-B272-3E1E57B326FE}">
      <dgm:prSet custT="1"/>
      <dgm:spPr>
        <a:gradFill rotWithShape="0">
          <a:gsLst>
            <a:gs pos="6995">
              <a:srgbClr val="355FA1"/>
            </a:gs>
            <a:gs pos="13990">
              <a:srgbClr val="3A69AA"/>
            </a:gs>
            <a:gs pos="21006">
              <a:srgbClr val="3F73B4"/>
            </a:gs>
            <a:gs pos="27000">
              <a:srgbClr val="447BBC"/>
            </a:gs>
            <a:gs pos="0">
              <a:schemeClr val="accent1">
                <a:lumMod val="75000"/>
              </a:schemeClr>
            </a:gs>
            <a:gs pos="91000">
              <a:schemeClr val="accent5">
                <a:alpha val="50000"/>
                <a:hueOff val="0"/>
                <a:satOff val="0"/>
                <a:lumOff val="0"/>
                <a:alphaOff val="0"/>
                <a:satMod val="110000"/>
                <a:lumMod val="100000"/>
                <a:shade val="100000"/>
              </a:schemeClr>
            </a:gs>
            <a:gs pos="100000">
              <a:schemeClr val="accent5">
                <a:alpha val="50000"/>
                <a:hueOff val="0"/>
                <a:satOff val="0"/>
                <a:lumOff val="0"/>
                <a:alphaOff val="0"/>
                <a:lumMod val="99000"/>
                <a:satMod val="120000"/>
                <a:shade val="78000"/>
              </a:schemeClr>
            </a:gs>
          </a:gsLst>
          <a:lin ang="5400000" scaled="0"/>
        </a:gradFill>
      </dgm:spPr>
      <dgm:t>
        <a:bodyPr/>
        <a:lstStyle/>
        <a:p>
          <a:r>
            <a:rPr lang="en-US" sz="1600" b="1" dirty="0"/>
            <a:t>2008</a:t>
          </a:r>
        </a:p>
        <a:p>
          <a:r>
            <a:rPr lang="en-US" sz="1200" b="1" dirty="0" err="1">
              <a:solidFill>
                <a:schemeClr val="tx1"/>
              </a:solidFill>
            </a:rPr>
            <a:t>Olmedilla</a:t>
          </a:r>
          <a:r>
            <a:rPr lang="en-US" sz="1200" b="1" dirty="0">
              <a:solidFill>
                <a:schemeClr val="tx1"/>
              </a:solidFill>
            </a:rPr>
            <a:t> Photovoltaic park (Spain) - largest power plant (60MW) in the world - generates enough to power 40 000 homes/year </a:t>
          </a:r>
        </a:p>
      </dgm:t>
    </dgm:pt>
    <dgm:pt modelId="{FD8B84DE-C021-4B69-BA37-A280B70699E0}" type="parTrans" cxnId="{C35C224D-524F-4E79-B7BC-4F772C3E2C59}">
      <dgm:prSet/>
      <dgm:spPr/>
      <dgm:t>
        <a:bodyPr/>
        <a:lstStyle/>
        <a:p>
          <a:endParaRPr lang="en-US"/>
        </a:p>
      </dgm:t>
    </dgm:pt>
    <dgm:pt modelId="{AA08D6AE-B07A-421F-A00B-1E3E427F24D6}" type="sibTrans" cxnId="{C35C224D-524F-4E79-B7BC-4F772C3E2C59}">
      <dgm:prSet/>
      <dgm:spPr/>
      <dgm:t>
        <a:bodyPr/>
        <a:lstStyle/>
        <a:p>
          <a:endParaRPr lang="en-US"/>
        </a:p>
      </dgm:t>
    </dgm:pt>
    <dgm:pt modelId="{78B85802-43D1-4C9B-BED6-01A0CAD3A618}">
      <dgm:prSet custT="1"/>
      <dgm:spPr>
        <a:gradFill rotWithShape="0">
          <a:gsLst>
            <a:gs pos="6995">
              <a:srgbClr val="355FA1"/>
            </a:gs>
            <a:gs pos="13990">
              <a:srgbClr val="3A69AA"/>
            </a:gs>
            <a:gs pos="21006">
              <a:srgbClr val="3F73B4"/>
            </a:gs>
            <a:gs pos="27000">
              <a:srgbClr val="447BBC"/>
            </a:gs>
            <a:gs pos="0">
              <a:schemeClr val="accent1">
                <a:lumMod val="75000"/>
              </a:schemeClr>
            </a:gs>
            <a:gs pos="91000">
              <a:schemeClr val="accent5">
                <a:alpha val="50000"/>
                <a:hueOff val="0"/>
                <a:satOff val="0"/>
                <a:lumOff val="0"/>
                <a:alphaOff val="0"/>
                <a:satMod val="110000"/>
                <a:lumMod val="100000"/>
                <a:shade val="100000"/>
              </a:schemeClr>
            </a:gs>
            <a:gs pos="100000">
              <a:schemeClr val="accent5">
                <a:alpha val="50000"/>
                <a:hueOff val="0"/>
                <a:satOff val="0"/>
                <a:lumOff val="0"/>
                <a:alphaOff val="0"/>
                <a:lumMod val="99000"/>
                <a:satMod val="120000"/>
                <a:shade val="78000"/>
              </a:schemeClr>
            </a:gs>
          </a:gsLst>
          <a:lin ang="5400000" scaled="0"/>
        </a:gradFill>
      </dgm:spPr>
      <dgm:t>
        <a:bodyPr/>
        <a:lstStyle/>
        <a:p>
          <a:r>
            <a:rPr lang="en-US" sz="1600" b="1" dirty="0">
              <a:highlight>
                <a:srgbClr val="FF0000"/>
              </a:highlight>
            </a:rPr>
            <a:t>2009</a:t>
          </a:r>
        </a:p>
        <a:p>
          <a:r>
            <a:rPr lang="en-US" sz="1200" b="1" dirty="0">
              <a:solidFill>
                <a:schemeClr val="tx1"/>
              </a:solidFill>
            </a:rPr>
            <a:t>Renewable Energy Directive: EU target of 20% renewables by 2020 and national binding targets</a:t>
          </a:r>
        </a:p>
      </dgm:t>
    </dgm:pt>
    <dgm:pt modelId="{2E8B15E6-481F-435D-85A9-E82E65B0CCA9}" type="parTrans" cxnId="{68EF7837-C2D2-4BE3-B963-E7D3C910AD81}">
      <dgm:prSet/>
      <dgm:spPr/>
      <dgm:t>
        <a:bodyPr/>
        <a:lstStyle/>
        <a:p>
          <a:endParaRPr lang="en-US"/>
        </a:p>
      </dgm:t>
    </dgm:pt>
    <dgm:pt modelId="{FFA00E6E-33F4-483A-ACF4-21A21A1D9F4F}" type="sibTrans" cxnId="{68EF7837-C2D2-4BE3-B963-E7D3C910AD81}">
      <dgm:prSet/>
      <dgm:spPr/>
      <dgm:t>
        <a:bodyPr/>
        <a:lstStyle/>
        <a:p>
          <a:endParaRPr lang="en-US"/>
        </a:p>
      </dgm:t>
    </dgm:pt>
    <dgm:pt modelId="{531A7E94-AB68-4168-9A96-11DDDFA14578}">
      <dgm:prSet custT="1"/>
      <dgm:spPr>
        <a:gradFill rotWithShape="0">
          <a:gsLst>
            <a:gs pos="6995">
              <a:srgbClr val="355FA1"/>
            </a:gs>
            <a:gs pos="13990">
              <a:srgbClr val="3A69AA"/>
            </a:gs>
            <a:gs pos="21006">
              <a:srgbClr val="3F73B4"/>
            </a:gs>
            <a:gs pos="27000">
              <a:srgbClr val="447BBC"/>
            </a:gs>
            <a:gs pos="0">
              <a:schemeClr val="accent1">
                <a:lumMod val="75000"/>
              </a:schemeClr>
            </a:gs>
            <a:gs pos="91000">
              <a:schemeClr val="accent5">
                <a:alpha val="50000"/>
                <a:hueOff val="0"/>
                <a:satOff val="0"/>
                <a:lumOff val="0"/>
                <a:alphaOff val="0"/>
                <a:satMod val="110000"/>
                <a:lumMod val="100000"/>
                <a:shade val="100000"/>
              </a:schemeClr>
            </a:gs>
            <a:gs pos="100000">
              <a:schemeClr val="accent5">
                <a:alpha val="50000"/>
                <a:hueOff val="0"/>
                <a:satOff val="0"/>
                <a:lumOff val="0"/>
                <a:alphaOff val="0"/>
                <a:lumMod val="99000"/>
                <a:satMod val="120000"/>
                <a:shade val="78000"/>
              </a:schemeClr>
            </a:gs>
          </a:gsLst>
          <a:lin ang="5400000" scaled="0"/>
        </a:gradFill>
      </dgm:spPr>
      <dgm:t>
        <a:bodyPr/>
        <a:lstStyle/>
        <a:p>
          <a:r>
            <a:rPr lang="en-US" sz="1600" b="1" dirty="0"/>
            <a:t>2014</a:t>
          </a:r>
        </a:p>
        <a:p>
          <a:r>
            <a:rPr lang="en-US" sz="1400" b="1" dirty="0">
              <a:solidFill>
                <a:schemeClr val="tx1"/>
              </a:solidFill>
            </a:rPr>
            <a:t>Onshore wind is cheap­er than coal, gas and nuclear energy</a:t>
          </a:r>
        </a:p>
      </dgm:t>
    </dgm:pt>
    <dgm:pt modelId="{DA837F80-C96F-4D59-A5B3-6B8974AE9F2E}" type="parTrans" cxnId="{F02742DD-4328-4D85-BE52-B5B3CC6A329F}">
      <dgm:prSet/>
      <dgm:spPr/>
      <dgm:t>
        <a:bodyPr/>
        <a:lstStyle/>
        <a:p>
          <a:endParaRPr lang="en-US"/>
        </a:p>
      </dgm:t>
    </dgm:pt>
    <dgm:pt modelId="{9298978B-1A55-4C12-A903-F7DFDD0D4C36}" type="sibTrans" cxnId="{F02742DD-4328-4D85-BE52-B5B3CC6A329F}">
      <dgm:prSet/>
      <dgm:spPr/>
      <dgm:t>
        <a:bodyPr/>
        <a:lstStyle/>
        <a:p>
          <a:endParaRPr lang="en-US"/>
        </a:p>
      </dgm:t>
    </dgm:pt>
    <dgm:pt modelId="{6647A6A1-5EDA-460C-8DB7-FA3262B8C67A}">
      <dgm:prSet custT="1"/>
      <dgm:spPr>
        <a:gradFill rotWithShape="0">
          <a:gsLst>
            <a:gs pos="6995">
              <a:srgbClr val="355FA1"/>
            </a:gs>
            <a:gs pos="13990">
              <a:srgbClr val="3A69AA"/>
            </a:gs>
            <a:gs pos="21006">
              <a:srgbClr val="3F73B4"/>
            </a:gs>
            <a:gs pos="27000">
              <a:srgbClr val="447BBC"/>
            </a:gs>
            <a:gs pos="0">
              <a:schemeClr val="accent1">
                <a:lumMod val="75000"/>
              </a:schemeClr>
            </a:gs>
            <a:gs pos="91000">
              <a:schemeClr val="accent5">
                <a:alpha val="50000"/>
                <a:hueOff val="0"/>
                <a:satOff val="0"/>
                <a:lumOff val="0"/>
                <a:alphaOff val="0"/>
                <a:satMod val="110000"/>
                <a:lumMod val="100000"/>
                <a:shade val="100000"/>
              </a:schemeClr>
            </a:gs>
            <a:gs pos="100000">
              <a:schemeClr val="accent5">
                <a:alpha val="50000"/>
                <a:hueOff val="0"/>
                <a:satOff val="0"/>
                <a:lumOff val="0"/>
                <a:alphaOff val="0"/>
                <a:lumMod val="99000"/>
                <a:satMod val="120000"/>
                <a:shade val="78000"/>
              </a:schemeClr>
            </a:gs>
          </a:gsLst>
          <a:lin ang="5400000" scaled="0"/>
        </a:gradFill>
      </dgm:spPr>
      <dgm:t>
        <a:bodyPr/>
        <a:lstStyle/>
        <a:p>
          <a:r>
            <a:rPr lang="en-US" sz="1600" b="1" dirty="0">
              <a:highlight>
                <a:srgbClr val="FF0000"/>
              </a:highlight>
            </a:rPr>
            <a:t>2018</a:t>
          </a:r>
        </a:p>
        <a:p>
          <a:r>
            <a:rPr lang="en-US" sz="1400" b="1" dirty="0">
              <a:solidFill>
                <a:schemeClr val="tx1"/>
              </a:solidFill>
            </a:rPr>
            <a:t>Revised Renewable Energy Directive: 32% renewables target for 2030</a:t>
          </a:r>
        </a:p>
      </dgm:t>
    </dgm:pt>
    <dgm:pt modelId="{B09B53FF-F31A-4395-A3BB-B9BB41C15D9A}" type="parTrans" cxnId="{562C3F3D-3FF9-41AA-B060-1AFAE5DFD30D}">
      <dgm:prSet/>
      <dgm:spPr/>
      <dgm:t>
        <a:bodyPr/>
        <a:lstStyle/>
        <a:p>
          <a:endParaRPr lang="en-US"/>
        </a:p>
      </dgm:t>
    </dgm:pt>
    <dgm:pt modelId="{FBAE25EB-347D-4C51-B95E-A472961C643A}" type="sibTrans" cxnId="{562C3F3D-3FF9-41AA-B060-1AFAE5DFD30D}">
      <dgm:prSet/>
      <dgm:spPr/>
      <dgm:t>
        <a:bodyPr/>
        <a:lstStyle/>
        <a:p>
          <a:endParaRPr lang="en-US"/>
        </a:p>
      </dgm:t>
    </dgm:pt>
    <dgm:pt modelId="{04F1F666-BB3B-4E7B-AB7D-73C476F5318F}">
      <dgm:prSet custT="1"/>
      <dgm:spPr>
        <a:gradFill rotWithShape="0">
          <a:gsLst>
            <a:gs pos="6995">
              <a:srgbClr val="355FA1"/>
            </a:gs>
            <a:gs pos="13990">
              <a:srgbClr val="3A69AA"/>
            </a:gs>
            <a:gs pos="21006">
              <a:srgbClr val="3F73B4"/>
            </a:gs>
            <a:gs pos="27000">
              <a:srgbClr val="447BBC"/>
            </a:gs>
            <a:gs pos="0">
              <a:schemeClr val="accent1">
                <a:lumMod val="75000"/>
              </a:schemeClr>
            </a:gs>
            <a:gs pos="91000">
              <a:schemeClr val="accent5">
                <a:alpha val="50000"/>
                <a:hueOff val="0"/>
                <a:satOff val="0"/>
                <a:lumOff val="0"/>
                <a:alphaOff val="0"/>
                <a:satMod val="110000"/>
                <a:lumMod val="100000"/>
                <a:shade val="100000"/>
              </a:schemeClr>
            </a:gs>
            <a:gs pos="100000">
              <a:schemeClr val="accent5">
                <a:alpha val="50000"/>
                <a:hueOff val="0"/>
                <a:satOff val="0"/>
                <a:lumOff val="0"/>
                <a:alphaOff val="0"/>
                <a:lumMod val="99000"/>
                <a:satMod val="120000"/>
                <a:shade val="78000"/>
              </a:schemeClr>
            </a:gs>
          </a:gsLst>
          <a:lin ang="5400000" scaled="0"/>
        </a:gradFill>
      </dgm:spPr>
      <dgm:t>
        <a:bodyPr/>
        <a:lstStyle/>
        <a:p>
          <a:r>
            <a:rPr lang="en-US" sz="1600" b="1" dirty="0">
              <a:highlight>
                <a:srgbClr val="FFFF00"/>
              </a:highlight>
            </a:rPr>
            <a:t>201</a:t>
          </a:r>
          <a:r>
            <a:rPr lang="en-US" sz="1600" b="1" dirty="0">
              <a:highlight>
                <a:srgbClr val="FF0000"/>
              </a:highlight>
            </a:rPr>
            <a:t>9</a:t>
          </a:r>
        </a:p>
        <a:p>
          <a:r>
            <a:rPr lang="en-US" sz="1400" b="1" dirty="0">
              <a:solidFill>
                <a:schemeClr val="tx1"/>
              </a:solidFill>
            </a:rPr>
            <a:t>EU power production from wind and solar surpass coal for the first time</a:t>
          </a:r>
        </a:p>
      </dgm:t>
    </dgm:pt>
    <dgm:pt modelId="{4F750835-4081-4625-A695-E118FA7F20E9}" type="parTrans" cxnId="{12A1A2A5-0C2C-454F-A534-82AA4D9F2997}">
      <dgm:prSet/>
      <dgm:spPr/>
      <dgm:t>
        <a:bodyPr/>
        <a:lstStyle/>
        <a:p>
          <a:endParaRPr lang="en-US"/>
        </a:p>
      </dgm:t>
    </dgm:pt>
    <dgm:pt modelId="{2D914549-F1F8-461D-8120-6373B63D08A6}" type="sibTrans" cxnId="{12A1A2A5-0C2C-454F-A534-82AA4D9F2997}">
      <dgm:prSet/>
      <dgm:spPr/>
      <dgm:t>
        <a:bodyPr/>
        <a:lstStyle/>
        <a:p>
          <a:endParaRPr lang="en-US"/>
        </a:p>
      </dgm:t>
    </dgm:pt>
    <dgm:pt modelId="{42823A60-53D7-4FC0-B63C-EDE69ADDC538}">
      <dgm:prSet custT="1"/>
      <dgm:spPr>
        <a:gradFill rotWithShape="0">
          <a:gsLst>
            <a:gs pos="6995">
              <a:srgbClr val="355FA1"/>
            </a:gs>
            <a:gs pos="13990">
              <a:srgbClr val="3A69AA"/>
            </a:gs>
            <a:gs pos="21006">
              <a:srgbClr val="3F73B4"/>
            </a:gs>
            <a:gs pos="27000">
              <a:srgbClr val="447BBC"/>
            </a:gs>
            <a:gs pos="0">
              <a:schemeClr val="accent1">
                <a:lumMod val="75000"/>
              </a:schemeClr>
            </a:gs>
            <a:gs pos="91000">
              <a:schemeClr val="accent5">
                <a:alpha val="50000"/>
                <a:hueOff val="0"/>
                <a:satOff val="0"/>
                <a:lumOff val="0"/>
                <a:alphaOff val="0"/>
                <a:satMod val="110000"/>
                <a:lumMod val="100000"/>
                <a:shade val="100000"/>
              </a:schemeClr>
            </a:gs>
            <a:gs pos="100000">
              <a:schemeClr val="accent5">
                <a:alpha val="50000"/>
                <a:hueOff val="0"/>
                <a:satOff val="0"/>
                <a:lumOff val="0"/>
                <a:alphaOff val="0"/>
                <a:lumMod val="99000"/>
                <a:satMod val="120000"/>
                <a:shade val="78000"/>
              </a:schemeClr>
            </a:gs>
          </a:gsLst>
          <a:lin ang="5400000" scaled="0"/>
        </a:gradFill>
      </dgm:spPr>
      <dgm:t>
        <a:bodyPr/>
        <a:lstStyle/>
        <a:p>
          <a:r>
            <a:rPr lang="en-US" sz="1600" b="1" dirty="0">
              <a:highlight>
                <a:srgbClr val="FF0000"/>
              </a:highlight>
            </a:rPr>
            <a:t>2021</a:t>
          </a:r>
        </a:p>
        <a:p>
          <a:r>
            <a:rPr lang="en-US" sz="1400" b="1" dirty="0">
              <a:solidFill>
                <a:schemeClr val="tx1"/>
              </a:solidFill>
            </a:rPr>
            <a:t>Fit for 55: EC proposal to revise the directive and raise the target for 2030 to 40%</a:t>
          </a:r>
        </a:p>
      </dgm:t>
    </dgm:pt>
    <dgm:pt modelId="{4B31230E-83F5-42E2-8E55-9099FF6B5091}" type="parTrans" cxnId="{B9EB3D99-B81E-4C79-B637-403261AAD949}">
      <dgm:prSet/>
      <dgm:spPr/>
      <dgm:t>
        <a:bodyPr/>
        <a:lstStyle/>
        <a:p>
          <a:endParaRPr lang="en-US"/>
        </a:p>
      </dgm:t>
    </dgm:pt>
    <dgm:pt modelId="{0A09EC68-6129-4812-9376-C31985E3A66F}" type="sibTrans" cxnId="{B9EB3D99-B81E-4C79-B637-403261AAD949}">
      <dgm:prSet/>
      <dgm:spPr/>
      <dgm:t>
        <a:bodyPr/>
        <a:lstStyle/>
        <a:p>
          <a:endParaRPr lang="en-US"/>
        </a:p>
      </dgm:t>
    </dgm:pt>
    <dgm:pt modelId="{85F9ADBB-E792-46FB-9872-0F2021B2A1B4}">
      <dgm:prSet custT="1"/>
      <dgm:spPr>
        <a:gradFill rotWithShape="0">
          <a:gsLst>
            <a:gs pos="6995">
              <a:srgbClr val="355FA1"/>
            </a:gs>
            <a:gs pos="13990">
              <a:srgbClr val="3A69AA"/>
            </a:gs>
            <a:gs pos="21006">
              <a:srgbClr val="3F73B4"/>
            </a:gs>
            <a:gs pos="27000">
              <a:srgbClr val="447BBC"/>
            </a:gs>
            <a:gs pos="0">
              <a:schemeClr val="accent1">
                <a:lumMod val="75000"/>
              </a:schemeClr>
            </a:gs>
            <a:gs pos="91000">
              <a:schemeClr val="accent5">
                <a:alpha val="50000"/>
                <a:hueOff val="0"/>
                <a:satOff val="0"/>
                <a:lumOff val="0"/>
                <a:alphaOff val="0"/>
                <a:satMod val="110000"/>
                <a:lumMod val="100000"/>
                <a:shade val="100000"/>
              </a:schemeClr>
            </a:gs>
            <a:gs pos="100000">
              <a:schemeClr val="accent5">
                <a:alpha val="50000"/>
                <a:hueOff val="0"/>
                <a:satOff val="0"/>
                <a:lumOff val="0"/>
                <a:alphaOff val="0"/>
                <a:lumMod val="99000"/>
                <a:satMod val="120000"/>
                <a:shade val="78000"/>
              </a:schemeClr>
            </a:gs>
          </a:gsLst>
          <a:lin ang="5400000" scaled="0"/>
        </a:gradFill>
      </dgm:spPr>
      <dgm:t>
        <a:bodyPr/>
        <a:lstStyle/>
        <a:p>
          <a:r>
            <a:rPr lang="en-US" sz="1600" b="1" dirty="0">
              <a:solidFill>
                <a:schemeClr val="bg1"/>
              </a:solidFill>
              <a:highlight>
                <a:srgbClr val="FF0000"/>
              </a:highlight>
            </a:rPr>
            <a:t>2022</a:t>
          </a:r>
        </a:p>
        <a:p>
          <a:r>
            <a:rPr lang="en-US" sz="1400" b="1" dirty="0" err="1">
              <a:solidFill>
                <a:schemeClr val="tx1"/>
              </a:solidFill>
            </a:rPr>
            <a:t>REPowerEU</a:t>
          </a:r>
          <a:r>
            <a:rPr lang="en-US" sz="1400" b="1" dirty="0">
              <a:solidFill>
                <a:schemeClr val="tx1"/>
              </a:solidFill>
            </a:rPr>
            <a:t> Plan: new EC proposal to further raise the renewable energy target</a:t>
          </a:r>
        </a:p>
      </dgm:t>
    </dgm:pt>
    <dgm:pt modelId="{15A133A5-E125-4FED-A228-627FF0974B25}" type="parTrans" cxnId="{66FC4AEF-FB96-403D-89F4-406C53CAE7EC}">
      <dgm:prSet/>
      <dgm:spPr/>
      <dgm:t>
        <a:bodyPr/>
        <a:lstStyle/>
        <a:p>
          <a:endParaRPr lang="en-US"/>
        </a:p>
      </dgm:t>
    </dgm:pt>
    <dgm:pt modelId="{1AFD9DCD-1548-4918-9B30-5FCC765804C7}" type="sibTrans" cxnId="{66FC4AEF-FB96-403D-89F4-406C53CAE7EC}">
      <dgm:prSet/>
      <dgm:spPr/>
      <dgm:t>
        <a:bodyPr/>
        <a:lstStyle/>
        <a:p>
          <a:endParaRPr lang="en-US"/>
        </a:p>
      </dgm:t>
    </dgm:pt>
    <dgm:pt modelId="{D7A3D1DA-BD3D-42F7-96AC-8DBA190E02AC}">
      <dgm:prSet custT="1"/>
      <dgm:spPr>
        <a:gradFill rotWithShape="0">
          <a:gsLst>
            <a:gs pos="6995">
              <a:srgbClr val="355FA1"/>
            </a:gs>
            <a:gs pos="13990">
              <a:srgbClr val="3A69AA"/>
            </a:gs>
            <a:gs pos="21006">
              <a:srgbClr val="3F73B4"/>
            </a:gs>
            <a:gs pos="27000">
              <a:srgbClr val="447BBC"/>
            </a:gs>
            <a:gs pos="0">
              <a:schemeClr val="accent1">
                <a:lumMod val="75000"/>
              </a:schemeClr>
            </a:gs>
            <a:gs pos="91000">
              <a:schemeClr val="accent5">
                <a:alpha val="50000"/>
                <a:hueOff val="0"/>
                <a:satOff val="0"/>
                <a:lumOff val="0"/>
                <a:alphaOff val="0"/>
                <a:satMod val="110000"/>
                <a:lumMod val="100000"/>
                <a:shade val="100000"/>
              </a:schemeClr>
            </a:gs>
            <a:gs pos="100000">
              <a:schemeClr val="accent5">
                <a:alpha val="50000"/>
                <a:hueOff val="0"/>
                <a:satOff val="0"/>
                <a:lumOff val="0"/>
                <a:alphaOff val="0"/>
                <a:lumMod val="99000"/>
                <a:satMod val="120000"/>
                <a:shade val="78000"/>
              </a:schemeClr>
            </a:gs>
          </a:gsLst>
          <a:lin ang="5400000" scaled="0"/>
        </a:gradFill>
      </dgm:spPr>
      <dgm:t>
        <a:bodyPr/>
        <a:lstStyle/>
        <a:p>
          <a:pPr algn="ctr"/>
          <a:r>
            <a:rPr lang="en-US" sz="1600" b="1" dirty="0">
              <a:solidFill>
                <a:schemeClr val="bg1"/>
              </a:solidFill>
            </a:rPr>
            <a:t>20 November 2023 </a:t>
          </a:r>
        </a:p>
        <a:p>
          <a:pPr algn="ctr"/>
          <a:r>
            <a:rPr lang="en-US" sz="1400" b="1" dirty="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Revised Directive EU/2023/2413</a:t>
          </a:r>
          <a:r>
            <a:rPr lang="en-US" sz="1400" b="1" dirty="0">
              <a:solidFill>
                <a:schemeClr val="tx1"/>
              </a:solidFill>
            </a:rPr>
            <a:t> </a:t>
          </a:r>
        </a:p>
        <a:p>
          <a:pPr algn="ctr"/>
          <a:r>
            <a:rPr lang="en-US" sz="1400" b="1" dirty="0">
              <a:solidFill>
                <a:schemeClr val="tx1"/>
              </a:solidFill>
            </a:rPr>
            <a:t>entered into force</a:t>
          </a:r>
        </a:p>
      </dgm:t>
    </dgm:pt>
    <dgm:pt modelId="{4969B069-CBE9-4C90-B079-DAE2A2D23E6E}" type="parTrans" cxnId="{928ECE0B-2200-430B-A05C-8F5569B64D46}">
      <dgm:prSet/>
      <dgm:spPr/>
      <dgm:t>
        <a:bodyPr/>
        <a:lstStyle/>
        <a:p>
          <a:endParaRPr lang="en-US"/>
        </a:p>
      </dgm:t>
    </dgm:pt>
    <dgm:pt modelId="{DDAAAFF4-9303-4AFE-A327-E3E52A0248CB}" type="sibTrans" cxnId="{928ECE0B-2200-430B-A05C-8F5569B64D46}">
      <dgm:prSet/>
      <dgm:spPr/>
      <dgm:t>
        <a:bodyPr/>
        <a:lstStyle/>
        <a:p>
          <a:endParaRPr lang="en-US"/>
        </a:p>
      </dgm:t>
    </dgm:pt>
    <dgm:pt modelId="{064142A0-FBE7-B24B-A78F-FA10456A8CDF}" type="pres">
      <dgm:prSet presAssocID="{129F79E9-27D6-4FEE-9ED9-44DFA9A6FDAB}" presName="Name0" presStyleCnt="0">
        <dgm:presLayoutVars>
          <dgm:dir/>
          <dgm:resizeHandles val="exact"/>
        </dgm:presLayoutVars>
      </dgm:prSet>
      <dgm:spPr/>
    </dgm:pt>
    <dgm:pt modelId="{1E0F9D92-196A-CF4D-B4C8-58A8A78157CB}" type="pres">
      <dgm:prSet presAssocID="{96762F55-D4BF-4939-83C1-8D7DFF9712DA}" presName="node" presStyleLbl="node1" presStyleIdx="0" presStyleCnt="14">
        <dgm:presLayoutVars>
          <dgm:bulletEnabled val="1"/>
        </dgm:presLayoutVars>
      </dgm:prSet>
      <dgm:spPr/>
    </dgm:pt>
    <dgm:pt modelId="{7DE60155-C4A0-FC4B-A074-AA8DE05E08DB}" type="pres">
      <dgm:prSet presAssocID="{C3C2ED4B-CBB3-4649-81D2-3300D29673B7}" presName="sibTrans" presStyleLbl="sibTrans1D1" presStyleIdx="0" presStyleCnt="13"/>
      <dgm:spPr/>
    </dgm:pt>
    <dgm:pt modelId="{F3816972-08D9-2F49-924B-07C6FBD87A60}" type="pres">
      <dgm:prSet presAssocID="{C3C2ED4B-CBB3-4649-81D2-3300D29673B7}" presName="connectorText" presStyleLbl="sibTrans1D1" presStyleIdx="0" presStyleCnt="13"/>
      <dgm:spPr/>
    </dgm:pt>
    <dgm:pt modelId="{A98C6AAC-E295-4244-A83D-4CF874020B94}" type="pres">
      <dgm:prSet presAssocID="{27E77A95-F3CD-4525-A98C-BB6D68BC8F09}" presName="node" presStyleLbl="node1" presStyleIdx="1" presStyleCnt="14">
        <dgm:presLayoutVars>
          <dgm:bulletEnabled val="1"/>
        </dgm:presLayoutVars>
      </dgm:prSet>
      <dgm:spPr/>
    </dgm:pt>
    <dgm:pt modelId="{733B7216-E67F-264E-9D50-705BADB35B3E}" type="pres">
      <dgm:prSet presAssocID="{DA95B5B8-1216-453A-92F8-EAFFE3CC412B}" presName="sibTrans" presStyleLbl="sibTrans1D1" presStyleIdx="1" presStyleCnt="13"/>
      <dgm:spPr/>
    </dgm:pt>
    <dgm:pt modelId="{FAF88BC9-E97E-A749-A0D8-FF5463E85674}" type="pres">
      <dgm:prSet presAssocID="{DA95B5B8-1216-453A-92F8-EAFFE3CC412B}" presName="connectorText" presStyleLbl="sibTrans1D1" presStyleIdx="1" presStyleCnt="13"/>
      <dgm:spPr/>
    </dgm:pt>
    <dgm:pt modelId="{FB75EC85-3C27-104A-8738-B37730DDD6F2}" type="pres">
      <dgm:prSet presAssocID="{BC5CDD87-8969-4278-8620-FDCCD80189FC}" presName="node" presStyleLbl="node1" presStyleIdx="2" presStyleCnt="14">
        <dgm:presLayoutVars>
          <dgm:bulletEnabled val="1"/>
        </dgm:presLayoutVars>
      </dgm:prSet>
      <dgm:spPr/>
    </dgm:pt>
    <dgm:pt modelId="{4C0F273C-7564-7247-BA8C-73F516362A53}" type="pres">
      <dgm:prSet presAssocID="{86DF9E23-134F-43F7-8CA0-BAA5504DE1D5}" presName="sibTrans" presStyleLbl="sibTrans1D1" presStyleIdx="2" presStyleCnt="13"/>
      <dgm:spPr/>
    </dgm:pt>
    <dgm:pt modelId="{C2685BA3-01B4-0E48-A5BC-922F41DB95AC}" type="pres">
      <dgm:prSet presAssocID="{86DF9E23-134F-43F7-8CA0-BAA5504DE1D5}" presName="connectorText" presStyleLbl="sibTrans1D1" presStyleIdx="2" presStyleCnt="13"/>
      <dgm:spPr/>
    </dgm:pt>
    <dgm:pt modelId="{914D1FD6-B0FF-6245-8C94-BA2569B73342}" type="pres">
      <dgm:prSet presAssocID="{EA309609-223D-476D-8002-9176D3331EFD}" presName="node" presStyleLbl="node1" presStyleIdx="3" presStyleCnt="14">
        <dgm:presLayoutVars>
          <dgm:bulletEnabled val="1"/>
        </dgm:presLayoutVars>
      </dgm:prSet>
      <dgm:spPr/>
    </dgm:pt>
    <dgm:pt modelId="{654E0D01-29AA-7B46-979D-8D0537889158}" type="pres">
      <dgm:prSet presAssocID="{6918E554-4F64-45E9-854C-73165DC4E3BB}" presName="sibTrans" presStyleLbl="sibTrans1D1" presStyleIdx="3" presStyleCnt="13"/>
      <dgm:spPr/>
    </dgm:pt>
    <dgm:pt modelId="{620BA40E-DB24-D143-B4A6-6E40388C6500}" type="pres">
      <dgm:prSet presAssocID="{6918E554-4F64-45E9-854C-73165DC4E3BB}" presName="connectorText" presStyleLbl="sibTrans1D1" presStyleIdx="3" presStyleCnt="13"/>
      <dgm:spPr/>
    </dgm:pt>
    <dgm:pt modelId="{D839F092-A461-B84D-BFCF-B390393E2A8D}" type="pres">
      <dgm:prSet presAssocID="{5D819FD0-7657-4D91-8580-1C9F8587DDF8}" presName="node" presStyleLbl="node1" presStyleIdx="4" presStyleCnt="14">
        <dgm:presLayoutVars>
          <dgm:bulletEnabled val="1"/>
        </dgm:presLayoutVars>
      </dgm:prSet>
      <dgm:spPr/>
    </dgm:pt>
    <dgm:pt modelId="{F531F0AA-3CD1-8A47-8378-BB0433DC01D6}" type="pres">
      <dgm:prSet presAssocID="{795DCB2B-4F40-48DC-9E2B-468EB243182C}" presName="sibTrans" presStyleLbl="sibTrans1D1" presStyleIdx="4" presStyleCnt="13"/>
      <dgm:spPr/>
    </dgm:pt>
    <dgm:pt modelId="{58D68FF1-8275-6E40-9B78-11FDB402AF45}" type="pres">
      <dgm:prSet presAssocID="{795DCB2B-4F40-48DC-9E2B-468EB243182C}" presName="connectorText" presStyleLbl="sibTrans1D1" presStyleIdx="4" presStyleCnt="13"/>
      <dgm:spPr/>
    </dgm:pt>
    <dgm:pt modelId="{DA0117F2-DD23-6742-9037-F8F6A631CBC6}" type="pres">
      <dgm:prSet presAssocID="{69BC6BA0-A309-44DE-A4EE-97C6D32F1B52}" presName="node" presStyleLbl="node1" presStyleIdx="5" presStyleCnt="14">
        <dgm:presLayoutVars>
          <dgm:bulletEnabled val="1"/>
        </dgm:presLayoutVars>
      </dgm:prSet>
      <dgm:spPr/>
    </dgm:pt>
    <dgm:pt modelId="{909F8B36-F8E9-8946-BFD3-693D3F1FD542}" type="pres">
      <dgm:prSet presAssocID="{A2698F2B-1D84-4EF2-8BA3-5E4DCF789365}" presName="sibTrans" presStyleLbl="sibTrans1D1" presStyleIdx="5" presStyleCnt="13"/>
      <dgm:spPr/>
    </dgm:pt>
    <dgm:pt modelId="{5ABEE2AD-0EB7-4F45-A112-06C4762A6260}" type="pres">
      <dgm:prSet presAssocID="{A2698F2B-1D84-4EF2-8BA3-5E4DCF789365}" presName="connectorText" presStyleLbl="sibTrans1D1" presStyleIdx="5" presStyleCnt="13"/>
      <dgm:spPr/>
    </dgm:pt>
    <dgm:pt modelId="{C603DF7C-F9A5-C148-8409-A082D4DC60CF}" type="pres">
      <dgm:prSet presAssocID="{50EFF9F1-37BB-4E78-B272-3E1E57B326FE}" presName="node" presStyleLbl="node1" presStyleIdx="6" presStyleCnt="14">
        <dgm:presLayoutVars>
          <dgm:bulletEnabled val="1"/>
        </dgm:presLayoutVars>
      </dgm:prSet>
      <dgm:spPr/>
    </dgm:pt>
    <dgm:pt modelId="{2D62CDFA-4DEF-6046-9E81-9A6DB73519AD}" type="pres">
      <dgm:prSet presAssocID="{AA08D6AE-B07A-421F-A00B-1E3E427F24D6}" presName="sibTrans" presStyleLbl="sibTrans1D1" presStyleIdx="6" presStyleCnt="13"/>
      <dgm:spPr/>
    </dgm:pt>
    <dgm:pt modelId="{65076397-F9D1-7240-9AC5-4C8E5436ECA8}" type="pres">
      <dgm:prSet presAssocID="{AA08D6AE-B07A-421F-A00B-1E3E427F24D6}" presName="connectorText" presStyleLbl="sibTrans1D1" presStyleIdx="6" presStyleCnt="13"/>
      <dgm:spPr/>
    </dgm:pt>
    <dgm:pt modelId="{D3430880-BDB0-9648-9C75-1402D5A3FFC0}" type="pres">
      <dgm:prSet presAssocID="{78B85802-43D1-4C9B-BED6-01A0CAD3A618}" presName="node" presStyleLbl="node1" presStyleIdx="7" presStyleCnt="14">
        <dgm:presLayoutVars>
          <dgm:bulletEnabled val="1"/>
        </dgm:presLayoutVars>
      </dgm:prSet>
      <dgm:spPr/>
    </dgm:pt>
    <dgm:pt modelId="{CE41741F-8265-8E45-BAF5-B1C89CF2D66C}" type="pres">
      <dgm:prSet presAssocID="{FFA00E6E-33F4-483A-ACF4-21A21A1D9F4F}" presName="sibTrans" presStyleLbl="sibTrans1D1" presStyleIdx="7" presStyleCnt="13"/>
      <dgm:spPr/>
    </dgm:pt>
    <dgm:pt modelId="{9CC61040-99F0-D948-BAF8-AA31ABDFC925}" type="pres">
      <dgm:prSet presAssocID="{FFA00E6E-33F4-483A-ACF4-21A21A1D9F4F}" presName="connectorText" presStyleLbl="sibTrans1D1" presStyleIdx="7" presStyleCnt="13"/>
      <dgm:spPr/>
    </dgm:pt>
    <dgm:pt modelId="{857EF3D0-E6EC-CC49-951D-7BC6F8E3FF08}" type="pres">
      <dgm:prSet presAssocID="{531A7E94-AB68-4168-9A96-11DDDFA14578}" presName="node" presStyleLbl="node1" presStyleIdx="8" presStyleCnt="14">
        <dgm:presLayoutVars>
          <dgm:bulletEnabled val="1"/>
        </dgm:presLayoutVars>
      </dgm:prSet>
      <dgm:spPr/>
    </dgm:pt>
    <dgm:pt modelId="{3E0168E1-5437-894E-8A85-B840AC5AF6A0}" type="pres">
      <dgm:prSet presAssocID="{9298978B-1A55-4C12-A903-F7DFDD0D4C36}" presName="sibTrans" presStyleLbl="sibTrans1D1" presStyleIdx="8" presStyleCnt="13"/>
      <dgm:spPr/>
    </dgm:pt>
    <dgm:pt modelId="{26D28D63-571C-D242-863A-70AAEFEC06E4}" type="pres">
      <dgm:prSet presAssocID="{9298978B-1A55-4C12-A903-F7DFDD0D4C36}" presName="connectorText" presStyleLbl="sibTrans1D1" presStyleIdx="8" presStyleCnt="13"/>
      <dgm:spPr/>
    </dgm:pt>
    <dgm:pt modelId="{305041FD-1EEB-3846-A079-A0BF070543F2}" type="pres">
      <dgm:prSet presAssocID="{6647A6A1-5EDA-460C-8DB7-FA3262B8C67A}" presName="node" presStyleLbl="node1" presStyleIdx="9" presStyleCnt="14">
        <dgm:presLayoutVars>
          <dgm:bulletEnabled val="1"/>
        </dgm:presLayoutVars>
      </dgm:prSet>
      <dgm:spPr/>
    </dgm:pt>
    <dgm:pt modelId="{65F06D7F-F98C-1242-B191-8FB14A650D5D}" type="pres">
      <dgm:prSet presAssocID="{FBAE25EB-347D-4C51-B95E-A472961C643A}" presName="sibTrans" presStyleLbl="sibTrans1D1" presStyleIdx="9" presStyleCnt="13"/>
      <dgm:spPr/>
    </dgm:pt>
    <dgm:pt modelId="{1199B515-1574-ED4B-808B-4990BD7BA30A}" type="pres">
      <dgm:prSet presAssocID="{FBAE25EB-347D-4C51-B95E-A472961C643A}" presName="connectorText" presStyleLbl="sibTrans1D1" presStyleIdx="9" presStyleCnt="13"/>
      <dgm:spPr/>
    </dgm:pt>
    <dgm:pt modelId="{9A9574F5-7CFB-3A4B-A825-F95F3B2A0D40}" type="pres">
      <dgm:prSet presAssocID="{04F1F666-BB3B-4E7B-AB7D-73C476F5318F}" presName="node" presStyleLbl="node1" presStyleIdx="10" presStyleCnt="14">
        <dgm:presLayoutVars>
          <dgm:bulletEnabled val="1"/>
        </dgm:presLayoutVars>
      </dgm:prSet>
      <dgm:spPr/>
    </dgm:pt>
    <dgm:pt modelId="{3A8520BC-C663-6B45-BAB7-3E5FA7F97CC0}" type="pres">
      <dgm:prSet presAssocID="{2D914549-F1F8-461D-8120-6373B63D08A6}" presName="sibTrans" presStyleLbl="sibTrans1D1" presStyleIdx="10" presStyleCnt="13"/>
      <dgm:spPr/>
    </dgm:pt>
    <dgm:pt modelId="{398EB4DD-CD15-BF4D-B8C4-4437F27C32E4}" type="pres">
      <dgm:prSet presAssocID="{2D914549-F1F8-461D-8120-6373B63D08A6}" presName="connectorText" presStyleLbl="sibTrans1D1" presStyleIdx="10" presStyleCnt="13"/>
      <dgm:spPr/>
    </dgm:pt>
    <dgm:pt modelId="{50C0DB4E-6F44-4A45-B2B1-63E11AB2F979}" type="pres">
      <dgm:prSet presAssocID="{42823A60-53D7-4FC0-B63C-EDE69ADDC538}" presName="node" presStyleLbl="node1" presStyleIdx="11" presStyleCnt="14">
        <dgm:presLayoutVars>
          <dgm:bulletEnabled val="1"/>
        </dgm:presLayoutVars>
      </dgm:prSet>
      <dgm:spPr/>
    </dgm:pt>
    <dgm:pt modelId="{F42282A2-452F-2449-A6F3-876ECF677A02}" type="pres">
      <dgm:prSet presAssocID="{0A09EC68-6129-4812-9376-C31985E3A66F}" presName="sibTrans" presStyleLbl="sibTrans1D1" presStyleIdx="11" presStyleCnt="13"/>
      <dgm:spPr/>
    </dgm:pt>
    <dgm:pt modelId="{9E49896F-E393-2E4B-B62B-325C1BBDA794}" type="pres">
      <dgm:prSet presAssocID="{0A09EC68-6129-4812-9376-C31985E3A66F}" presName="connectorText" presStyleLbl="sibTrans1D1" presStyleIdx="11" presStyleCnt="13"/>
      <dgm:spPr/>
    </dgm:pt>
    <dgm:pt modelId="{E65BF248-E7C2-8D41-9F1D-057C8C124FA3}" type="pres">
      <dgm:prSet presAssocID="{85F9ADBB-E792-46FB-9872-0F2021B2A1B4}" presName="node" presStyleLbl="node1" presStyleIdx="12" presStyleCnt="14">
        <dgm:presLayoutVars>
          <dgm:bulletEnabled val="1"/>
        </dgm:presLayoutVars>
      </dgm:prSet>
      <dgm:spPr/>
    </dgm:pt>
    <dgm:pt modelId="{96AF411B-2A82-E341-8B8C-B7605B320C0B}" type="pres">
      <dgm:prSet presAssocID="{1AFD9DCD-1548-4918-9B30-5FCC765804C7}" presName="sibTrans" presStyleLbl="sibTrans1D1" presStyleIdx="12" presStyleCnt="13"/>
      <dgm:spPr/>
    </dgm:pt>
    <dgm:pt modelId="{0DE0A300-296C-2141-B6C9-4DA61365182D}" type="pres">
      <dgm:prSet presAssocID="{1AFD9DCD-1548-4918-9B30-5FCC765804C7}" presName="connectorText" presStyleLbl="sibTrans1D1" presStyleIdx="12" presStyleCnt="13"/>
      <dgm:spPr/>
    </dgm:pt>
    <dgm:pt modelId="{57FA4269-456F-0546-903B-A6F3923837C7}" type="pres">
      <dgm:prSet presAssocID="{D7A3D1DA-BD3D-42F7-96AC-8DBA190E02AC}" presName="node" presStyleLbl="node1" presStyleIdx="13" presStyleCnt="14">
        <dgm:presLayoutVars>
          <dgm:bulletEnabled val="1"/>
        </dgm:presLayoutVars>
      </dgm:prSet>
      <dgm:spPr/>
    </dgm:pt>
  </dgm:ptLst>
  <dgm:cxnLst>
    <dgm:cxn modelId="{928ECE0B-2200-430B-A05C-8F5569B64D46}" srcId="{129F79E9-27D6-4FEE-9ED9-44DFA9A6FDAB}" destId="{D7A3D1DA-BD3D-42F7-96AC-8DBA190E02AC}" srcOrd="13" destOrd="0" parTransId="{4969B069-CBE9-4C90-B079-DAE2A2D23E6E}" sibTransId="{DDAAAFF4-9303-4AFE-A327-E3E52A0248CB}"/>
    <dgm:cxn modelId="{4497630C-DC9E-AC44-8947-F515348C46B2}" type="presOf" srcId="{0A09EC68-6129-4812-9376-C31985E3A66F}" destId="{F42282A2-452F-2449-A6F3-876ECF677A02}" srcOrd="0" destOrd="0" presId="urn:microsoft.com/office/officeart/2016/7/layout/RepeatingBendingProcessNew"/>
    <dgm:cxn modelId="{9F487113-127C-2341-A22B-26694CA25BCA}" type="presOf" srcId="{9298978B-1A55-4C12-A903-F7DFDD0D4C36}" destId="{26D28D63-571C-D242-863A-70AAEFEC06E4}" srcOrd="1" destOrd="0" presId="urn:microsoft.com/office/officeart/2016/7/layout/RepeatingBendingProcessNew"/>
    <dgm:cxn modelId="{0E796E15-E383-DF48-AB66-1B695312F588}" type="presOf" srcId="{6918E554-4F64-45E9-854C-73165DC4E3BB}" destId="{654E0D01-29AA-7B46-979D-8D0537889158}" srcOrd="0" destOrd="0" presId="urn:microsoft.com/office/officeart/2016/7/layout/RepeatingBendingProcessNew"/>
    <dgm:cxn modelId="{604E2A27-800E-D346-965F-151823DE6ACE}" type="presOf" srcId="{795DCB2B-4F40-48DC-9E2B-468EB243182C}" destId="{F531F0AA-3CD1-8A47-8378-BB0433DC01D6}" srcOrd="0" destOrd="0" presId="urn:microsoft.com/office/officeart/2016/7/layout/RepeatingBendingProcessNew"/>
    <dgm:cxn modelId="{68EF7837-C2D2-4BE3-B963-E7D3C910AD81}" srcId="{129F79E9-27D6-4FEE-9ED9-44DFA9A6FDAB}" destId="{78B85802-43D1-4C9B-BED6-01A0CAD3A618}" srcOrd="7" destOrd="0" parTransId="{2E8B15E6-481F-435D-85A9-E82E65B0CCA9}" sibTransId="{FFA00E6E-33F4-483A-ACF4-21A21A1D9F4F}"/>
    <dgm:cxn modelId="{97522F3C-4640-B149-9CF1-CCD36E76CA5B}" type="presOf" srcId="{A2698F2B-1D84-4EF2-8BA3-5E4DCF789365}" destId="{909F8B36-F8E9-8946-BFD3-693D3F1FD542}" srcOrd="0" destOrd="0" presId="urn:microsoft.com/office/officeart/2016/7/layout/RepeatingBendingProcessNew"/>
    <dgm:cxn modelId="{184BC83C-C275-814D-B84F-0A0437099AB2}" type="presOf" srcId="{FFA00E6E-33F4-483A-ACF4-21A21A1D9F4F}" destId="{9CC61040-99F0-D948-BAF8-AA31ABDFC925}" srcOrd="1" destOrd="0" presId="urn:microsoft.com/office/officeart/2016/7/layout/RepeatingBendingProcessNew"/>
    <dgm:cxn modelId="{562C3F3D-3FF9-41AA-B060-1AFAE5DFD30D}" srcId="{129F79E9-27D6-4FEE-9ED9-44DFA9A6FDAB}" destId="{6647A6A1-5EDA-460C-8DB7-FA3262B8C67A}" srcOrd="9" destOrd="0" parTransId="{B09B53FF-F31A-4395-A3BB-B9BB41C15D9A}" sibTransId="{FBAE25EB-347D-4C51-B95E-A472961C643A}"/>
    <dgm:cxn modelId="{D024B73E-C8B2-D64A-926B-892B5FEF0000}" type="presOf" srcId="{DA95B5B8-1216-453A-92F8-EAFFE3CC412B}" destId="{733B7216-E67F-264E-9D50-705BADB35B3E}" srcOrd="0" destOrd="0" presId="urn:microsoft.com/office/officeart/2016/7/layout/RepeatingBendingProcessNew"/>
    <dgm:cxn modelId="{34896742-0C43-40E8-A278-4D4767F6D32E}" srcId="{129F79E9-27D6-4FEE-9ED9-44DFA9A6FDAB}" destId="{96762F55-D4BF-4939-83C1-8D7DFF9712DA}" srcOrd="0" destOrd="0" parTransId="{1E266CEA-4AA4-468F-8BA0-5BBF132D2349}" sibTransId="{C3C2ED4B-CBB3-4649-81D2-3300D29673B7}"/>
    <dgm:cxn modelId="{1BAE2847-FDBA-4A4E-BF60-B9D4744B912C}" srcId="{129F79E9-27D6-4FEE-9ED9-44DFA9A6FDAB}" destId="{27E77A95-F3CD-4525-A98C-BB6D68BC8F09}" srcOrd="1" destOrd="0" parTransId="{D7A73CF6-5BC4-4677-984E-D48695A0346B}" sibTransId="{DA95B5B8-1216-453A-92F8-EAFFE3CC412B}"/>
    <dgm:cxn modelId="{C35C224D-524F-4E79-B7BC-4F772C3E2C59}" srcId="{129F79E9-27D6-4FEE-9ED9-44DFA9A6FDAB}" destId="{50EFF9F1-37BB-4E78-B272-3E1E57B326FE}" srcOrd="6" destOrd="0" parTransId="{FD8B84DE-C021-4B69-BA37-A280B70699E0}" sibTransId="{AA08D6AE-B07A-421F-A00B-1E3E427F24D6}"/>
    <dgm:cxn modelId="{9384A04F-D68B-BE41-95B3-E6A50C4EC564}" type="presOf" srcId="{27E77A95-F3CD-4525-A98C-BB6D68BC8F09}" destId="{A98C6AAC-E295-4244-A83D-4CF874020B94}" srcOrd="0" destOrd="0" presId="urn:microsoft.com/office/officeart/2016/7/layout/RepeatingBendingProcessNew"/>
    <dgm:cxn modelId="{354FEF52-826D-4934-A4A7-FD5C2573FD6D}" srcId="{129F79E9-27D6-4FEE-9ED9-44DFA9A6FDAB}" destId="{69BC6BA0-A309-44DE-A4EE-97C6D32F1B52}" srcOrd="5" destOrd="0" parTransId="{37242831-E9DB-4B0D-93BC-536406F7987F}" sibTransId="{A2698F2B-1D84-4EF2-8BA3-5E4DCF789365}"/>
    <dgm:cxn modelId="{23485C57-FE83-AB46-9216-17EF331129C4}" type="presOf" srcId="{2D914549-F1F8-461D-8120-6373B63D08A6}" destId="{398EB4DD-CD15-BF4D-B8C4-4437F27C32E4}" srcOrd="1" destOrd="0" presId="urn:microsoft.com/office/officeart/2016/7/layout/RepeatingBendingProcessNew"/>
    <dgm:cxn modelId="{CA437A59-D489-3E44-81C2-E2C611712546}" type="presOf" srcId="{04F1F666-BB3B-4E7B-AB7D-73C476F5318F}" destId="{9A9574F5-7CFB-3A4B-A825-F95F3B2A0D40}" srcOrd="0" destOrd="0" presId="urn:microsoft.com/office/officeart/2016/7/layout/RepeatingBendingProcessNew"/>
    <dgm:cxn modelId="{B21F175A-6CA5-6840-ACEE-196BC170AB23}" type="presOf" srcId="{795DCB2B-4F40-48DC-9E2B-468EB243182C}" destId="{58D68FF1-8275-6E40-9B78-11FDB402AF45}" srcOrd="1" destOrd="0" presId="urn:microsoft.com/office/officeart/2016/7/layout/RepeatingBendingProcessNew"/>
    <dgm:cxn modelId="{409E755A-4877-6E4F-8AFE-45A0DDCF5A9B}" type="presOf" srcId="{AA08D6AE-B07A-421F-A00B-1E3E427F24D6}" destId="{2D62CDFA-4DEF-6046-9E81-9A6DB73519AD}" srcOrd="0" destOrd="0" presId="urn:microsoft.com/office/officeart/2016/7/layout/RepeatingBendingProcessNew"/>
    <dgm:cxn modelId="{1DAF1760-6DC2-7D4F-AF22-0FF6887E0643}" type="presOf" srcId="{D7A3D1DA-BD3D-42F7-96AC-8DBA190E02AC}" destId="{57FA4269-456F-0546-903B-A6F3923837C7}" srcOrd="0" destOrd="0" presId="urn:microsoft.com/office/officeart/2016/7/layout/RepeatingBendingProcessNew"/>
    <dgm:cxn modelId="{BA290A6B-192B-4AF4-9E87-63CCC875F7E0}" srcId="{129F79E9-27D6-4FEE-9ED9-44DFA9A6FDAB}" destId="{BC5CDD87-8969-4278-8620-FDCCD80189FC}" srcOrd="2" destOrd="0" parTransId="{6C9297F9-1FFA-4892-887C-2F493844313D}" sibTransId="{86DF9E23-134F-43F7-8CA0-BAA5504DE1D5}"/>
    <dgm:cxn modelId="{A49B9070-D572-0440-AB26-2F6209AA0231}" type="presOf" srcId="{BC5CDD87-8969-4278-8620-FDCCD80189FC}" destId="{FB75EC85-3C27-104A-8738-B37730DDD6F2}" srcOrd="0" destOrd="0" presId="urn:microsoft.com/office/officeart/2016/7/layout/RepeatingBendingProcessNew"/>
    <dgm:cxn modelId="{1438AD73-901B-4588-9865-49C59B66C676}" srcId="{129F79E9-27D6-4FEE-9ED9-44DFA9A6FDAB}" destId="{EA309609-223D-476D-8002-9176D3331EFD}" srcOrd="3" destOrd="0" parTransId="{D4A09595-B933-45EE-8D96-BECDFED1844A}" sibTransId="{6918E554-4F64-45E9-854C-73165DC4E3BB}"/>
    <dgm:cxn modelId="{36890E7B-806A-C547-B6FE-213766385131}" type="presOf" srcId="{6647A6A1-5EDA-460C-8DB7-FA3262B8C67A}" destId="{305041FD-1EEB-3846-A079-A0BF070543F2}" srcOrd="0" destOrd="0" presId="urn:microsoft.com/office/officeart/2016/7/layout/RepeatingBendingProcessNew"/>
    <dgm:cxn modelId="{3D230C86-5839-0240-ADB6-1EC0B10E921E}" type="presOf" srcId="{86DF9E23-134F-43F7-8CA0-BAA5504DE1D5}" destId="{4C0F273C-7564-7247-BA8C-73F516362A53}" srcOrd="0" destOrd="0" presId="urn:microsoft.com/office/officeart/2016/7/layout/RepeatingBendingProcessNew"/>
    <dgm:cxn modelId="{F09BDB88-3134-8E45-A7A0-2277414E3C3D}" type="presOf" srcId="{2D914549-F1F8-461D-8120-6373B63D08A6}" destId="{3A8520BC-C663-6B45-BAB7-3E5FA7F97CC0}" srcOrd="0" destOrd="0" presId="urn:microsoft.com/office/officeart/2016/7/layout/RepeatingBendingProcessNew"/>
    <dgm:cxn modelId="{BBDCA595-C6C0-064A-A8F1-98A6F822F437}" type="presOf" srcId="{C3C2ED4B-CBB3-4649-81D2-3300D29673B7}" destId="{7DE60155-C4A0-FC4B-A074-AA8DE05E08DB}" srcOrd="0" destOrd="0" presId="urn:microsoft.com/office/officeart/2016/7/layout/RepeatingBendingProcessNew"/>
    <dgm:cxn modelId="{DF84AE98-AE2E-472E-9989-C2FF30CF75BD}" srcId="{129F79E9-27D6-4FEE-9ED9-44DFA9A6FDAB}" destId="{5D819FD0-7657-4D91-8580-1C9F8587DDF8}" srcOrd="4" destOrd="0" parTransId="{E41D7519-E505-475F-95E1-3F3ED3B6E450}" sibTransId="{795DCB2B-4F40-48DC-9E2B-468EB243182C}"/>
    <dgm:cxn modelId="{B9EB3D99-B81E-4C79-B637-403261AAD949}" srcId="{129F79E9-27D6-4FEE-9ED9-44DFA9A6FDAB}" destId="{42823A60-53D7-4FC0-B63C-EDE69ADDC538}" srcOrd="11" destOrd="0" parTransId="{4B31230E-83F5-42E2-8E55-9099FF6B5091}" sibTransId="{0A09EC68-6129-4812-9376-C31985E3A66F}"/>
    <dgm:cxn modelId="{7790249E-7C6D-7E4B-AC3C-A11E11726A5F}" type="presOf" srcId="{42823A60-53D7-4FC0-B63C-EDE69ADDC538}" destId="{50C0DB4E-6F44-4A45-B2B1-63E11AB2F979}" srcOrd="0" destOrd="0" presId="urn:microsoft.com/office/officeart/2016/7/layout/RepeatingBendingProcessNew"/>
    <dgm:cxn modelId="{740670A1-52DB-C741-9D9A-750B5D1155EC}" type="presOf" srcId="{EA309609-223D-476D-8002-9176D3331EFD}" destId="{914D1FD6-B0FF-6245-8C94-BA2569B73342}" srcOrd="0" destOrd="0" presId="urn:microsoft.com/office/officeart/2016/7/layout/RepeatingBendingProcessNew"/>
    <dgm:cxn modelId="{76E526A2-3A6B-5240-B6AA-EC918451002E}" type="presOf" srcId="{FBAE25EB-347D-4C51-B95E-A472961C643A}" destId="{1199B515-1574-ED4B-808B-4990BD7BA30A}" srcOrd="1" destOrd="0" presId="urn:microsoft.com/office/officeart/2016/7/layout/RepeatingBendingProcessNew"/>
    <dgm:cxn modelId="{12A1A2A5-0C2C-454F-A534-82AA4D9F2997}" srcId="{129F79E9-27D6-4FEE-9ED9-44DFA9A6FDAB}" destId="{04F1F666-BB3B-4E7B-AB7D-73C476F5318F}" srcOrd="10" destOrd="0" parTransId="{4F750835-4081-4625-A695-E118FA7F20E9}" sibTransId="{2D914549-F1F8-461D-8120-6373B63D08A6}"/>
    <dgm:cxn modelId="{48A476A6-37A6-E942-81C3-EB988CBEEA59}" type="presOf" srcId="{96762F55-D4BF-4939-83C1-8D7DFF9712DA}" destId="{1E0F9D92-196A-CF4D-B4C8-58A8A78157CB}" srcOrd="0" destOrd="0" presId="urn:microsoft.com/office/officeart/2016/7/layout/RepeatingBendingProcessNew"/>
    <dgm:cxn modelId="{92642DA8-82CB-034B-800D-A9B125B90F9E}" type="presOf" srcId="{6918E554-4F64-45E9-854C-73165DC4E3BB}" destId="{620BA40E-DB24-D143-B4A6-6E40388C6500}" srcOrd="1" destOrd="0" presId="urn:microsoft.com/office/officeart/2016/7/layout/RepeatingBendingProcessNew"/>
    <dgm:cxn modelId="{5DE05AAA-EA0D-4D4C-9000-D36DE24346A8}" type="presOf" srcId="{129F79E9-27D6-4FEE-9ED9-44DFA9A6FDAB}" destId="{064142A0-FBE7-B24B-A78F-FA10456A8CDF}" srcOrd="0" destOrd="0" presId="urn:microsoft.com/office/officeart/2016/7/layout/RepeatingBendingProcessNew"/>
    <dgm:cxn modelId="{59F072AF-2479-FC4B-8AC2-F8E066E75E1B}" type="presOf" srcId="{69BC6BA0-A309-44DE-A4EE-97C6D32F1B52}" destId="{DA0117F2-DD23-6742-9037-F8F6A631CBC6}" srcOrd="0" destOrd="0" presId="urn:microsoft.com/office/officeart/2016/7/layout/RepeatingBendingProcessNew"/>
    <dgm:cxn modelId="{80703DB0-35A7-5D44-9812-FAA024797036}" type="presOf" srcId="{78B85802-43D1-4C9B-BED6-01A0CAD3A618}" destId="{D3430880-BDB0-9648-9C75-1402D5A3FFC0}" srcOrd="0" destOrd="0" presId="urn:microsoft.com/office/officeart/2016/7/layout/RepeatingBendingProcessNew"/>
    <dgm:cxn modelId="{C88226B1-659C-144C-9527-2A31A322DE92}" type="presOf" srcId="{C3C2ED4B-CBB3-4649-81D2-3300D29673B7}" destId="{F3816972-08D9-2F49-924B-07C6FBD87A60}" srcOrd="1" destOrd="0" presId="urn:microsoft.com/office/officeart/2016/7/layout/RepeatingBendingProcessNew"/>
    <dgm:cxn modelId="{168E2DB2-3CF1-284F-AED9-B754980328CD}" type="presOf" srcId="{85F9ADBB-E792-46FB-9872-0F2021B2A1B4}" destId="{E65BF248-E7C2-8D41-9F1D-057C8C124FA3}" srcOrd="0" destOrd="0" presId="urn:microsoft.com/office/officeart/2016/7/layout/RepeatingBendingProcessNew"/>
    <dgm:cxn modelId="{342182B5-91FA-0342-A904-CDA666B531B7}" type="presOf" srcId="{5D819FD0-7657-4D91-8580-1C9F8587DDF8}" destId="{D839F092-A461-B84D-BFCF-B390393E2A8D}" srcOrd="0" destOrd="0" presId="urn:microsoft.com/office/officeart/2016/7/layout/RepeatingBendingProcessNew"/>
    <dgm:cxn modelId="{712672B6-2AB8-C34F-B30E-635347F13FB0}" type="presOf" srcId="{50EFF9F1-37BB-4E78-B272-3E1E57B326FE}" destId="{C603DF7C-F9A5-C148-8409-A082D4DC60CF}" srcOrd="0" destOrd="0" presId="urn:microsoft.com/office/officeart/2016/7/layout/RepeatingBendingProcessNew"/>
    <dgm:cxn modelId="{D77FDDB9-2474-874A-93A1-3F3B958B4396}" type="presOf" srcId="{1AFD9DCD-1548-4918-9B30-5FCC765804C7}" destId="{96AF411B-2A82-E341-8B8C-B7605B320C0B}" srcOrd="0" destOrd="0" presId="urn:microsoft.com/office/officeart/2016/7/layout/RepeatingBendingProcessNew"/>
    <dgm:cxn modelId="{5FDA25BD-FE26-5941-A9DC-7D449E0D7EB8}" type="presOf" srcId="{1AFD9DCD-1548-4918-9B30-5FCC765804C7}" destId="{0DE0A300-296C-2141-B6C9-4DA61365182D}" srcOrd="1" destOrd="0" presId="urn:microsoft.com/office/officeart/2016/7/layout/RepeatingBendingProcessNew"/>
    <dgm:cxn modelId="{C03C3DBF-2FE5-A747-9246-A0C762AFFFD3}" type="presOf" srcId="{A2698F2B-1D84-4EF2-8BA3-5E4DCF789365}" destId="{5ABEE2AD-0EB7-4F45-A112-06C4762A6260}" srcOrd="1" destOrd="0" presId="urn:microsoft.com/office/officeart/2016/7/layout/RepeatingBendingProcessNew"/>
    <dgm:cxn modelId="{C0192AC2-05EB-7042-8B77-79B5DA20F5CD}" type="presOf" srcId="{86DF9E23-134F-43F7-8CA0-BAA5504DE1D5}" destId="{C2685BA3-01B4-0E48-A5BC-922F41DB95AC}" srcOrd="1" destOrd="0" presId="urn:microsoft.com/office/officeart/2016/7/layout/RepeatingBendingProcessNew"/>
    <dgm:cxn modelId="{131E55C2-824D-1941-9874-2A2972653A82}" type="presOf" srcId="{AA08D6AE-B07A-421F-A00B-1E3E427F24D6}" destId="{65076397-F9D1-7240-9AC5-4C8E5436ECA8}" srcOrd="1" destOrd="0" presId="urn:microsoft.com/office/officeart/2016/7/layout/RepeatingBendingProcessNew"/>
    <dgm:cxn modelId="{EEAEA2D2-2F0F-9E47-904D-C219E07C57DB}" type="presOf" srcId="{9298978B-1A55-4C12-A903-F7DFDD0D4C36}" destId="{3E0168E1-5437-894E-8A85-B840AC5AF6A0}" srcOrd="0" destOrd="0" presId="urn:microsoft.com/office/officeart/2016/7/layout/RepeatingBendingProcessNew"/>
    <dgm:cxn modelId="{F02742DD-4328-4D85-BE52-B5B3CC6A329F}" srcId="{129F79E9-27D6-4FEE-9ED9-44DFA9A6FDAB}" destId="{531A7E94-AB68-4168-9A96-11DDDFA14578}" srcOrd="8" destOrd="0" parTransId="{DA837F80-C96F-4D59-A5B3-6B8974AE9F2E}" sibTransId="{9298978B-1A55-4C12-A903-F7DFDD0D4C36}"/>
    <dgm:cxn modelId="{26AC7CDD-5AEC-5045-8B45-9876C9B30B7E}" type="presOf" srcId="{DA95B5B8-1216-453A-92F8-EAFFE3CC412B}" destId="{FAF88BC9-E97E-A749-A0D8-FF5463E85674}" srcOrd="1" destOrd="0" presId="urn:microsoft.com/office/officeart/2016/7/layout/RepeatingBendingProcessNew"/>
    <dgm:cxn modelId="{26596EE3-1FC5-4947-A0B4-52BE41097401}" type="presOf" srcId="{531A7E94-AB68-4168-9A96-11DDDFA14578}" destId="{857EF3D0-E6EC-CC49-951D-7BC6F8E3FF08}" srcOrd="0" destOrd="0" presId="urn:microsoft.com/office/officeart/2016/7/layout/RepeatingBendingProcessNew"/>
    <dgm:cxn modelId="{FE85A7E5-BFF8-5D40-9A28-5D7C47B2EBBE}" type="presOf" srcId="{FFA00E6E-33F4-483A-ACF4-21A21A1D9F4F}" destId="{CE41741F-8265-8E45-BAF5-B1C89CF2D66C}" srcOrd="0" destOrd="0" presId="urn:microsoft.com/office/officeart/2016/7/layout/RepeatingBendingProcessNew"/>
    <dgm:cxn modelId="{66FC4AEF-FB96-403D-89F4-406C53CAE7EC}" srcId="{129F79E9-27D6-4FEE-9ED9-44DFA9A6FDAB}" destId="{85F9ADBB-E792-46FB-9872-0F2021B2A1B4}" srcOrd="12" destOrd="0" parTransId="{15A133A5-E125-4FED-A228-627FF0974B25}" sibTransId="{1AFD9DCD-1548-4918-9B30-5FCC765804C7}"/>
    <dgm:cxn modelId="{CB5163F0-C55D-3640-BA3F-41371CD64F7D}" type="presOf" srcId="{FBAE25EB-347D-4C51-B95E-A472961C643A}" destId="{65F06D7F-F98C-1242-B191-8FB14A650D5D}" srcOrd="0" destOrd="0" presId="urn:microsoft.com/office/officeart/2016/7/layout/RepeatingBendingProcessNew"/>
    <dgm:cxn modelId="{D5F4C1FC-BBE4-E547-A5A9-06E3F44043A4}" type="presOf" srcId="{0A09EC68-6129-4812-9376-C31985E3A66F}" destId="{9E49896F-E393-2E4B-B62B-325C1BBDA794}" srcOrd="1" destOrd="0" presId="urn:microsoft.com/office/officeart/2016/7/layout/RepeatingBendingProcessNew"/>
    <dgm:cxn modelId="{18A2E56C-4C52-444C-B0A1-65DCE2A89B7D}" type="presParOf" srcId="{064142A0-FBE7-B24B-A78F-FA10456A8CDF}" destId="{1E0F9D92-196A-CF4D-B4C8-58A8A78157CB}" srcOrd="0" destOrd="0" presId="urn:microsoft.com/office/officeart/2016/7/layout/RepeatingBendingProcessNew"/>
    <dgm:cxn modelId="{D663455C-06E6-0E49-B8FB-2BF2708BF5C2}" type="presParOf" srcId="{064142A0-FBE7-B24B-A78F-FA10456A8CDF}" destId="{7DE60155-C4A0-FC4B-A074-AA8DE05E08DB}" srcOrd="1" destOrd="0" presId="urn:microsoft.com/office/officeart/2016/7/layout/RepeatingBendingProcessNew"/>
    <dgm:cxn modelId="{B4F3A171-6AE3-F147-A4F2-E56A44945206}" type="presParOf" srcId="{7DE60155-C4A0-FC4B-A074-AA8DE05E08DB}" destId="{F3816972-08D9-2F49-924B-07C6FBD87A60}" srcOrd="0" destOrd="0" presId="urn:microsoft.com/office/officeart/2016/7/layout/RepeatingBendingProcessNew"/>
    <dgm:cxn modelId="{AD2FEBAB-E26B-DC4C-BE99-5377E5292EE1}" type="presParOf" srcId="{064142A0-FBE7-B24B-A78F-FA10456A8CDF}" destId="{A98C6AAC-E295-4244-A83D-4CF874020B94}" srcOrd="2" destOrd="0" presId="urn:microsoft.com/office/officeart/2016/7/layout/RepeatingBendingProcessNew"/>
    <dgm:cxn modelId="{A253FE71-B66F-4245-A23C-4AFF0046F926}" type="presParOf" srcId="{064142A0-FBE7-B24B-A78F-FA10456A8CDF}" destId="{733B7216-E67F-264E-9D50-705BADB35B3E}" srcOrd="3" destOrd="0" presId="urn:microsoft.com/office/officeart/2016/7/layout/RepeatingBendingProcessNew"/>
    <dgm:cxn modelId="{4352BA76-C642-984B-BDDC-A574AC54CA61}" type="presParOf" srcId="{733B7216-E67F-264E-9D50-705BADB35B3E}" destId="{FAF88BC9-E97E-A749-A0D8-FF5463E85674}" srcOrd="0" destOrd="0" presId="urn:microsoft.com/office/officeart/2016/7/layout/RepeatingBendingProcessNew"/>
    <dgm:cxn modelId="{7D756C35-0B2C-2A43-A445-38ACF00F44FA}" type="presParOf" srcId="{064142A0-FBE7-B24B-A78F-FA10456A8CDF}" destId="{FB75EC85-3C27-104A-8738-B37730DDD6F2}" srcOrd="4" destOrd="0" presId="urn:microsoft.com/office/officeart/2016/7/layout/RepeatingBendingProcessNew"/>
    <dgm:cxn modelId="{DEC22EA1-212C-9A40-A746-807294184DD8}" type="presParOf" srcId="{064142A0-FBE7-B24B-A78F-FA10456A8CDF}" destId="{4C0F273C-7564-7247-BA8C-73F516362A53}" srcOrd="5" destOrd="0" presId="urn:microsoft.com/office/officeart/2016/7/layout/RepeatingBendingProcessNew"/>
    <dgm:cxn modelId="{C640BDD1-9F56-5946-A19F-29A5DBD7DCC7}" type="presParOf" srcId="{4C0F273C-7564-7247-BA8C-73F516362A53}" destId="{C2685BA3-01B4-0E48-A5BC-922F41DB95AC}" srcOrd="0" destOrd="0" presId="urn:microsoft.com/office/officeart/2016/7/layout/RepeatingBendingProcessNew"/>
    <dgm:cxn modelId="{8F70E29F-1530-5746-AA3B-EC30BAC00751}" type="presParOf" srcId="{064142A0-FBE7-B24B-A78F-FA10456A8CDF}" destId="{914D1FD6-B0FF-6245-8C94-BA2569B73342}" srcOrd="6" destOrd="0" presId="urn:microsoft.com/office/officeart/2016/7/layout/RepeatingBendingProcessNew"/>
    <dgm:cxn modelId="{60F10ED3-78B1-1646-BDD3-5297D10DA4B0}" type="presParOf" srcId="{064142A0-FBE7-B24B-A78F-FA10456A8CDF}" destId="{654E0D01-29AA-7B46-979D-8D0537889158}" srcOrd="7" destOrd="0" presId="urn:microsoft.com/office/officeart/2016/7/layout/RepeatingBendingProcessNew"/>
    <dgm:cxn modelId="{AA928F4C-C494-2145-A173-3CC673C47318}" type="presParOf" srcId="{654E0D01-29AA-7B46-979D-8D0537889158}" destId="{620BA40E-DB24-D143-B4A6-6E40388C6500}" srcOrd="0" destOrd="0" presId="urn:microsoft.com/office/officeart/2016/7/layout/RepeatingBendingProcessNew"/>
    <dgm:cxn modelId="{F9DF165A-1620-8240-8EF6-2219AA0DD3D6}" type="presParOf" srcId="{064142A0-FBE7-B24B-A78F-FA10456A8CDF}" destId="{D839F092-A461-B84D-BFCF-B390393E2A8D}" srcOrd="8" destOrd="0" presId="urn:microsoft.com/office/officeart/2016/7/layout/RepeatingBendingProcessNew"/>
    <dgm:cxn modelId="{881372EB-D066-EC4D-A6AC-85A9DA0A40A7}" type="presParOf" srcId="{064142A0-FBE7-B24B-A78F-FA10456A8CDF}" destId="{F531F0AA-3CD1-8A47-8378-BB0433DC01D6}" srcOrd="9" destOrd="0" presId="urn:microsoft.com/office/officeart/2016/7/layout/RepeatingBendingProcessNew"/>
    <dgm:cxn modelId="{12495EC4-EF72-714D-B3DB-4CE26B3CEAF1}" type="presParOf" srcId="{F531F0AA-3CD1-8A47-8378-BB0433DC01D6}" destId="{58D68FF1-8275-6E40-9B78-11FDB402AF45}" srcOrd="0" destOrd="0" presId="urn:microsoft.com/office/officeart/2016/7/layout/RepeatingBendingProcessNew"/>
    <dgm:cxn modelId="{83CF0489-A302-964D-B2CF-D37CB6070B83}" type="presParOf" srcId="{064142A0-FBE7-B24B-A78F-FA10456A8CDF}" destId="{DA0117F2-DD23-6742-9037-F8F6A631CBC6}" srcOrd="10" destOrd="0" presId="urn:microsoft.com/office/officeart/2016/7/layout/RepeatingBendingProcessNew"/>
    <dgm:cxn modelId="{4DC6421A-59E9-7B45-ABF4-C6501BC60179}" type="presParOf" srcId="{064142A0-FBE7-B24B-A78F-FA10456A8CDF}" destId="{909F8B36-F8E9-8946-BFD3-693D3F1FD542}" srcOrd="11" destOrd="0" presId="urn:microsoft.com/office/officeart/2016/7/layout/RepeatingBendingProcessNew"/>
    <dgm:cxn modelId="{3BA0B5FD-492E-BB4E-BBC7-27014294A975}" type="presParOf" srcId="{909F8B36-F8E9-8946-BFD3-693D3F1FD542}" destId="{5ABEE2AD-0EB7-4F45-A112-06C4762A6260}" srcOrd="0" destOrd="0" presId="urn:microsoft.com/office/officeart/2016/7/layout/RepeatingBendingProcessNew"/>
    <dgm:cxn modelId="{6DD43B2D-5BF9-8143-B7C7-80164BD586B5}" type="presParOf" srcId="{064142A0-FBE7-B24B-A78F-FA10456A8CDF}" destId="{C603DF7C-F9A5-C148-8409-A082D4DC60CF}" srcOrd="12" destOrd="0" presId="urn:microsoft.com/office/officeart/2016/7/layout/RepeatingBendingProcessNew"/>
    <dgm:cxn modelId="{177221E8-6FA7-6B43-B980-E64046340022}" type="presParOf" srcId="{064142A0-FBE7-B24B-A78F-FA10456A8CDF}" destId="{2D62CDFA-4DEF-6046-9E81-9A6DB73519AD}" srcOrd="13" destOrd="0" presId="urn:microsoft.com/office/officeart/2016/7/layout/RepeatingBendingProcessNew"/>
    <dgm:cxn modelId="{20B5E919-8329-C043-8C02-A4F5D03FA510}" type="presParOf" srcId="{2D62CDFA-4DEF-6046-9E81-9A6DB73519AD}" destId="{65076397-F9D1-7240-9AC5-4C8E5436ECA8}" srcOrd="0" destOrd="0" presId="urn:microsoft.com/office/officeart/2016/7/layout/RepeatingBendingProcessNew"/>
    <dgm:cxn modelId="{537D0234-FA80-6341-ABA6-786F444C1DEB}" type="presParOf" srcId="{064142A0-FBE7-B24B-A78F-FA10456A8CDF}" destId="{D3430880-BDB0-9648-9C75-1402D5A3FFC0}" srcOrd="14" destOrd="0" presId="urn:microsoft.com/office/officeart/2016/7/layout/RepeatingBendingProcessNew"/>
    <dgm:cxn modelId="{737F248E-4EC9-A542-829F-CE0F8BF067BF}" type="presParOf" srcId="{064142A0-FBE7-B24B-A78F-FA10456A8CDF}" destId="{CE41741F-8265-8E45-BAF5-B1C89CF2D66C}" srcOrd="15" destOrd="0" presId="urn:microsoft.com/office/officeart/2016/7/layout/RepeatingBendingProcessNew"/>
    <dgm:cxn modelId="{E081DB94-5158-4F49-945C-77074BDFC8EA}" type="presParOf" srcId="{CE41741F-8265-8E45-BAF5-B1C89CF2D66C}" destId="{9CC61040-99F0-D948-BAF8-AA31ABDFC925}" srcOrd="0" destOrd="0" presId="urn:microsoft.com/office/officeart/2016/7/layout/RepeatingBendingProcessNew"/>
    <dgm:cxn modelId="{BFC38DC1-3F9B-2F45-944F-CAF06A91DF97}" type="presParOf" srcId="{064142A0-FBE7-B24B-A78F-FA10456A8CDF}" destId="{857EF3D0-E6EC-CC49-951D-7BC6F8E3FF08}" srcOrd="16" destOrd="0" presId="urn:microsoft.com/office/officeart/2016/7/layout/RepeatingBendingProcessNew"/>
    <dgm:cxn modelId="{ACA9BDC2-38B6-DB44-987A-FCDD78694C23}" type="presParOf" srcId="{064142A0-FBE7-B24B-A78F-FA10456A8CDF}" destId="{3E0168E1-5437-894E-8A85-B840AC5AF6A0}" srcOrd="17" destOrd="0" presId="urn:microsoft.com/office/officeart/2016/7/layout/RepeatingBendingProcessNew"/>
    <dgm:cxn modelId="{B72CC6AF-C322-604A-9DE7-9BAAEE4F166B}" type="presParOf" srcId="{3E0168E1-5437-894E-8A85-B840AC5AF6A0}" destId="{26D28D63-571C-D242-863A-70AAEFEC06E4}" srcOrd="0" destOrd="0" presId="urn:microsoft.com/office/officeart/2016/7/layout/RepeatingBendingProcessNew"/>
    <dgm:cxn modelId="{01EC52F6-B770-8241-A33E-41CF58021F5A}" type="presParOf" srcId="{064142A0-FBE7-B24B-A78F-FA10456A8CDF}" destId="{305041FD-1EEB-3846-A079-A0BF070543F2}" srcOrd="18" destOrd="0" presId="urn:microsoft.com/office/officeart/2016/7/layout/RepeatingBendingProcessNew"/>
    <dgm:cxn modelId="{6A3ACEE4-1AA2-C949-A0FE-260D1179A407}" type="presParOf" srcId="{064142A0-FBE7-B24B-A78F-FA10456A8CDF}" destId="{65F06D7F-F98C-1242-B191-8FB14A650D5D}" srcOrd="19" destOrd="0" presId="urn:microsoft.com/office/officeart/2016/7/layout/RepeatingBendingProcessNew"/>
    <dgm:cxn modelId="{5D74FDDF-542C-C348-A7D2-17A3F057C9BE}" type="presParOf" srcId="{65F06D7F-F98C-1242-B191-8FB14A650D5D}" destId="{1199B515-1574-ED4B-808B-4990BD7BA30A}" srcOrd="0" destOrd="0" presId="urn:microsoft.com/office/officeart/2016/7/layout/RepeatingBendingProcessNew"/>
    <dgm:cxn modelId="{A7895B48-3E1F-654A-87BC-196764ECCF3C}" type="presParOf" srcId="{064142A0-FBE7-B24B-A78F-FA10456A8CDF}" destId="{9A9574F5-7CFB-3A4B-A825-F95F3B2A0D40}" srcOrd="20" destOrd="0" presId="urn:microsoft.com/office/officeart/2016/7/layout/RepeatingBendingProcessNew"/>
    <dgm:cxn modelId="{92B9187D-DC30-0F4F-9B4D-ABDFF130C2A6}" type="presParOf" srcId="{064142A0-FBE7-B24B-A78F-FA10456A8CDF}" destId="{3A8520BC-C663-6B45-BAB7-3E5FA7F97CC0}" srcOrd="21" destOrd="0" presId="urn:microsoft.com/office/officeart/2016/7/layout/RepeatingBendingProcessNew"/>
    <dgm:cxn modelId="{026854C2-91C2-534F-850A-2F70D63A4449}" type="presParOf" srcId="{3A8520BC-C663-6B45-BAB7-3E5FA7F97CC0}" destId="{398EB4DD-CD15-BF4D-B8C4-4437F27C32E4}" srcOrd="0" destOrd="0" presId="urn:microsoft.com/office/officeart/2016/7/layout/RepeatingBendingProcessNew"/>
    <dgm:cxn modelId="{21D71E84-A93B-1541-96D3-58FDA6F0F6F9}" type="presParOf" srcId="{064142A0-FBE7-B24B-A78F-FA10456A8CDF}" destId="{50C0DB4E-6F44-4A45-B2B1-63E11AB2F979}" srcOrd="22" destOrd="0" presId="urn:microsoft.com/office/officeart/2016/7/layout/RepeatingBendingProcessNew"/>
    <dgm:cxn modelId="{1019410B-B7D7-6F4A-A74E-B282A460A10D}" type="presParOf" srcId="{064142A0-FBE7-B24B-A78F-FA10456A8CDF}" destId="{F42282A2-452F-2449-A6F3-876ECF677A02}" srcOrd="23" destOrd="0" presId="urn:microsoft.com/office/officeart/2016/7/layout/RepeatingBendingProcessNew"/>
    <dgm:cxn modelId="{FC4893AC-8AFA-444F-BAAD-7BB75ACF53AB}" type="presParOf" srcId="{F42282A2-452F-2449-A6F3-876ECF677A02}" destId="{9E49896F-E393-2E4B-B62B-325C1BBDA794}" srcOrd="0" destOrd="0" presId="urn:microsoft.com/office/officeart/2016/7/layout/RepeatingBendingProcessNew"/>
    <dgm:cxn modelId="{548F05E8-5FC5-2F4A-8024-A1F1AE54DEF5}" type="presParOf" srcId="{064142A0-FBE7-B24B-A78F-FA10456A8CDF}" destId="{E65BF248-E7C2-8D41-9F1D-057C8C124FA3}" srcOrd="24" destOrd="0" presId="urn:microsoft.com/office/officeart/2016/7/layout/RepeatingBendingProcessNew"/>
    <dgm:cxn modelId="{09769B02-CD48-2847-9422-24323E32E334}" type="presParOf" srcId="{064142A0-FBE7-B24B-A78F-FA10456A8CDF}" destId="{96AF411B-2A82-E341-8B8C-B7605B320C0B}" srcOrd="25" destOrd="0" presId="urn:microsoft.com/office/officeart/2016/7/layout/RepeatingBendingProcessNew"/>
    <dgm:cxn modelId="{E8271532-C76E-224F-AF17-030A463CDC28}" type="presParOf" srcId="{96AF411B-2A82-E341-8B8C-B7605B320C0B}" destId="{0DE0A300-296C-2141-B6C9-4DA61365182D}" srcOrd="0" destOrd="0" presId="urn:microsoft.com/office/officeart/2016/7/layout/RepeatingBendingProcessNew"/>
    <dgm:cxn modelId="{B9E02B4B-A698-9E44-935A-552B7EA20E85}" type="presParOf" srcId="{064142A0-FBE7-B24B-A78F-FA10456A8CDF}" destId="{57FA4269-456F-0546-903B-A6F3923837C7}" srcOrd="26" destOrd="0" presId="urn:microsoft.com/office/officeart/2016/7/layout/RepeatingBendingProcessNew"/>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016AC2-7177-F84D-96E9-798E5BE56E5E}">
      <dsp:nvSpPr>
        <dsp:cNvPr id="0" name=""/>
        <dsp:cNvSpPr/>
      </dsp:nvSpPr>
      <dsp:spPr>
        <a:xfrm>
          <a:off x="0" y="96776"/>
          <a:ext cx="11728704" cy="64759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b="1" i="0" kern="1200" dirty="0"/>
            <a:t>I. Historical Development of EU Energy Law</a:t>
          </a:r>
          <a:endParaRPr lang="en-US" sz="2700" kern="1200" dirty="0"/>
        </a:p>
      </dsp:txBody>
      <dsp:txXfrm>
        <a:off x="31613" y="128389"/>
        <a:ext cx="11665478" cy="584369"/>
      </dsp:txXfrm>
    </dsp:sp>
    <dsp:sp modelId="{CBDF5F21-212F-7F46-A505-15CF55F27F04}">
      <dsp:nvSpPr>
        <dsp:cNvPr id="0" name=""/>
        <dsp:cNvSpPr/>
      </dsp:nvSpPr>
      <dsp:spPr>
        <a:xfrm>
          <a:off x="0" y="744371"/>
          <a:ext cx="11728704" cy="7265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72386"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n-US" sz="2100" b="0" i="0" kern="1200" dirty="0"/>
            <a:t>Origins of Energy Policy - the EU's Foundational Phase &amp; afterwards</a:t>
          </a:r>
          <a:endParaRPr lang="en-US" sz="2100" kern="1200" dirty="0"/>
        </a:p>
        <a:p>
          <a:pPr marL="228600" lvl="1" indent="-228600" algn="l" defTabSz="933450">
            <a:lnSpc>
              <a:spcPct val="90000"/>
            </a:lnSpc>
            <a:spcBef>
              <a:spcPct val="0"/>
            </a:spcBef>
            <a:spcAft>
              <a:spcPct val="20000"/>
            </a:spcAft>
            <a:buChar char="•"/>
          </a:pPr>
          <a:r>
            <a:rPr lang="en-US" sz="2100" b="0" i="0" kern="1200" dirty="0"/>
            <a:t>Contemporary EU Energy Law and Regulatory Landscape</a:t>
          </a:r>
          <a:endParaRPr lang="en-US" sz="2100" kern="1200" dirty="0"/>
        </a:p>
      </dsp:txBody>
      <dsp:txXfrm>
        <a:off x="0" y="744371"/>
        <a:ext cx="11728704" cy="726570"/>
      </dsp:txXfrm>
    </dsp:sp>
    <dsp:sp modelId="{AB21FE66-F528-DB46-AA46-0FEE825C8513}">
      <dsp:nvSpPr>
        <dsp:cNvPr id="0" name=""/>
        <dsp:cNvSpPr/>
      </dsp:nvSpPr>
      <dsp:spPr>
        <a:xfrm>
          <a:off x="0" y="1470941"/>
          <a:ext cx="11728704" cy="64759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b="1" kern="1200"/>
            <a:t>II. </a:t>
          </a:r>
          <a:r>
            <a:rPr lang="en-US" sz="2700" b="1" i="0" kern="1200"/>
            <a:t>General Overview of EU Energy </a:t>
          </a:r>
          <a:r>
            <a:rPr lang="en-US" sz="2700" b="1" kern="1200"/>
            <a:t>Law and Policy Framework</a:t>
          </a:r>
          <a:endParaRPr lang="en-US" sz="2700" kern="1200"/>
        </a:p>
      </dsp:txBody>
      <dsp:txXfrm>
        <a:off x="31613" y="1502554"/>
        <a:ext cx="11665478" cy="584369"/>
      </dsp:txXfrm>
    </dsp:sp>
    <dsp:sp modelId="{052716A3-F01B-DE41-A394-DE2D8EA99598}">
      <dsp:nvSpPr>
        <dsp:cNvPr id="0" name=""/>
        <dsp:cNvSpPr/>
      </dsp:nvSpPr>
      <dsp:spPr>
        <a:xfrm>
          <a:off x="0" y="2118536"/>
          <a:ext cx="11728704" cy="10898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72386"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n-US" sz="2100" b="0" i="0" kern="1200"/>
            <a:t>Legal Basis</a:t>
          </a:r>
          <a:endParaRPr lang="en-US" sz="2100" kern="1200"/>
        </a:p>
        <a:p>
          <a:pPr marL="228600" lvl="1" indent="-228600" algn="l" defTabSz="933450">
            <a:lnSpc>
              <a:spcPct val="90000"/>
            </a:lnSpc>
            <a:spcBef>
              <a:spcPct val="0"/>
            </a:spcBef>
            <a:spcAft>
              <a:spcPct val="20000"/>
            </a:spcAft>
            <a:buChar char="•"/>
          </a:pPr>
          <a:r>
            <a:rPr lang="en-US" sz="2100" kern="1200"/>
            <a:t>Main Objectives</a:t>
          </a:r>
        </a:p>
        <a:p>
          <a:pPr marL="228600" lvl="1" indent="-228600" algn="l" defTabSz="933450">
            <a:lnSpc>
              <a:spcPct val="90000"/>
            </a:lnSpc>
            <a:spcBef>
              <a:spcPct val="0"/>
            </a:spcBef>
            <a:spcAft>
              <a:spcPct val="20000"/>
            </a:spcAft>
            <a:buChar char="•"/>
          </a:pPr>
          <a:r>
            <a:rPr lang="en-US" sz="2100" b="0" i="0" kern="1200"/>
            <a:t>EU Policy Framework &amp; EU Legislative Framework </a:t>
          </a:r>
          <a:endParaRPr lang="en-US" sz="2100" kern="1200"/>
        </a:p>
      </dsp:txBody>
      <dsp:txXfrm>
        <a:off x="0" y="2118536"/>
        <a:ext cx="11728704" cy="1089854"/>
      </dsp:txXfrm>
    </dsp:sp>
    <dsp:sp modelId="{1B9D08FE-DE26-AA4E-9879-5A752CDAFAAF}">
      <dsp:nvSpPr>
        <dsp:cNvPr id="0" name=""/>
        <dsp:cNvSpPr/>
      </dsp:nvSpPr>
      <dsp:spPr>
        <a:xfrm>
          <a:off x="0" y="3208390"/>
          <a:ext cx="11728704" cy="64759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b="1" kern="1200" dirty="0"/>
            <a:t>III. General Overview of EU Renewable Energy Law and Policy Framework</a:t>
          </a:r>
          <a:endParaRPr lang="en-US" sz="2700" kern="1200" dirty="0"/>
        </a:p>
      </dsp:txBody>
      <dsp:txXfrm>
        <a:off x="31613" y="3240003"/>
        <a:ext cx="11665478" cy="584369"/>
      </dsp:txXfrm>
    </dsp:sp>
    <dsp:sp modelId="{C076246C-542A-9F43-A53B-743D7ECCFB9E}">
      <dsp:nvSpPr>
        <dsp:cNvPr id="0" name=""/>
        <dsp:cNvSpPr/>
      </dsp:nvSpPr>
      <dsp:spPr>
        <a:xfrm>
          <a:off x="0" y="3855985"/>
          <a:ext cx="11728704" cy="10898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72386"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n-US" sz="2100" kern="1200"/>
            <a:t>Key Facts</a:t>
          </a:r>
        </a:p>
        <a:p>
          <a:pPr marL="228600" lvl="1" indent="-228600" algn="l" defTabSz="933450">
            <a:lnSpc>
              <a:spcPct val="90000"/>
            </a:lnSpc>
            <a:spcBef>
              <a:spcPct val="0"/>
            </a:spcBef>
            <a:spcAft>
              <a:spcPct val="20000"/>
            </a:spcAft>
            <a:buChar char="•"/>
          </a:pPr>
          <a:r>
            <a:rPr lang="en-US" sz="2100" kern="1200"/>
            <a:t>Timeline for Renewable Energy in the EU</a:t>
          </a:r>
        </a:p>
        <a:p>
          <a:pPr marL="228600" lvl="1" indent="-228600" algn="l" defTabSz="933450">
            <a:lnSpc>
              <a:spcPct val="90000"/>
            </a:lnSpc>
            <a:spcBef>
              <a:spcPct val="0"/>
            </a:spcBef>
            <a:spcAft>
              <a:spcPct val="20000"/>
            </a:spcAft>
            <a:buChar char="•"/>
          </a:pPr>
          <a:r>
            <a:rPr lang="en-US" sz="2100" kern="1200"/>
            <a:t>Renewable Energy – Directive, Targets and Rules</a:t>
          </a:r>
        </a:p>
      </dsp:txBody>
      <dsp:txXfrm>
        <a:off x="0" y="3855985"/>
        <a:ext cx="11728704" cy="1089854"/>
      </dsp:txXfrm>
    </dsp:sp>
    <dsp:sp modelId="{0D0B1C5D-76A5-C64B-B2DB-1F667D8E9775}">
      <dsp:nvSpPr>
        <dsp:cNvPr id="0" name=""/>
        <dsp:cNvSpPr/>
      </dsp:nvSpPr>
      <dsp:spPr>
        <a:xfrm>
          <a:off x="0" y="4945840"/>
          <a:ext cx="11728704" cy="64759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b="1" i="0" kern="1200"/>
            <a:t>V. Conclusions</a:t>
          </a:r>
          <a:endParaRPr lang="en-US" sz="2700" kern="1200"/>
        </a:p>
      </dsp:txBody>
      <dsp:txXfrm>
        <a:off x="31613" y="4977453"/>
        <a:ext cx="11665478" cy="5843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06E4E3-0E33-414E-835F-3603F4387563}">
      <dsp:nvSpPr>
        <dsp:cNvPr id="0" name=""/>
        <dsp:cNvSpPr/>
      </dsp:nvSpPr>
      <dsp:spPr>
        <a:xfrm>
          <a:off x="6535" y="189623"/>
          <a:ext cx="2076555" cy="622966"/>
        </a:xfrm>
        <a:prstGeom prst="chevron">
          <a:avLst>
            <a:gd name="adj" fmla="val 3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919" tIns="76919" rIns="76919" bIns="76919" numCol="1" spcCol="1270" anchor="ctr" anchorCtr="0">
          <a:noAutofit/>
        </a:bodyPr>
        <a:lstStyle/>
        <a:p>
          <a:pPr marL="0" lvl="0" indent="0" algn="ctr" defTabSz="622300">
            <a:lnSpc>
              <a:spcPct val="90000"/>
            </a:lnSpc>
            <a:spcBef>
              <a:spcPct val="0"/>
            </a:spcBef>
            <a:spcAft>
              <a:spcPct val="35000"/>
            </a:spcAft>
            <a:buNone/>
          </a:pPr>
          <a:r>
            <a:rPr lang="en-US" sz="1400" b="1" i="0" kern="1200" dirty="0"/>
            <a:t>Post-World War II and the European Community</a:t>
          </a:r>
          <a:r>
            <a:rPr lang="en-US" sz="1400" b="0" i="0" kern="1200" dirty="0"/>
            <a:t>:</a:t>
          </a:r>
          <a:endParaRPr lang="en-US" sz="1400" kern="1200" dirty="0"/>
        </a:p>
      </dsp:txBody>
      <dsp:txXfrm>
        <a:off x="193425" y="189623"/>
        <a:ext cx="1702775" cy="622966"/>
      </dsp:txXfrm>
    </dsp:sp>
    <dsp:sp modelId="{D6BE0519-E8DB-024E-9B38-47A46747C932}">
      <dsp:nvSpPr>
        <dsp:cNvPr id="0" name=""/>
        <dsp:cNvSpPr/>
      </dsp:nvSpPr>
      <dsp:spPr>
        <a:xfrm>
          <a:off x="6535" y="812590"/>
          <a:ext cx="1889665" cy="5000803"/>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26" tIns="149326" rIns="149326" bIns="298651" numCol="1" spcCol="1270" anchor="t" anchorCtr="0">
          <a:noAutofit/>
        </a:bodyPr>
        <a:lstStyle/>
        <a:p>
          <a:pPr marL="0" lvl="0" indent="0" algn="l" defTabSz="622300">
            <a:lnSpc>
              <a:spcPct val="90000"/>
            </a:lnSpc>
            <a:spcBef>
              <a:spcPct val="0"/>
            </a:spcBef>
            <a:spcAft>
              <a:spcPct val="35000"/>
            </a:spcAft>
            <a:buFont typeface="Arial" panose="020B0604020202020204" pitchFamily="34" charset="0"/>
            <a:buNone/>
          </a:pPr>
          <a:r>
            <a:rPr lang="en-US" sz="1400" b="0" i="0" kern="1200" dirty="0"/>
            <a:t>The aftermath of World War II led to efforts to prevent future conflicts in Europe.</a:t>
          </a:r>
          <a:endParaRPr lang="en-US" sz="1400" kern="1200" dirty="0"/>
        </a:p>
        <a:p>
          <a:pPr marL="0" lvl="0" indent="0" algn="l" defTabSz="622300">
            <a:lnSpc>
              <a:spcPct val="90000"/>
            </a:lnSpc>
            <a:spcBef>
              <a:spcPct val="0"/>
            </a:spcBef>
            <a:spcAft>
              <a:spcPct val="35000"/>
            </a:spcAft>
            <a:buFont typeface="Arial" panose="020B0604020202020204" pitchFamily="34" charset="0"/>
            <a:buNone/>
          </a:pPr>
          <a:r>
            <a:rPr lang="en-US" sz="1400" b="0" i="0" kern="1200" dirty="0"/>
            <a:t>Robert Schuman's plan, focusing on coal and steel production, laid the foundation for political cooperation to avert wars and establish common supranational control, particularly in the Ruhr area​​.</a:t>
          </a:r>
          <a:endParaRPr lang="en-US" sz="1400" kern="1200" dirty="0"/>
        </a:p>
      </dsp:txBody>
      <dsp:txXfrm>
        <a:off x="6535" y="812590"/>
        <a:ext cx="1889665" cy="5000803"/>
      </dsp:txXfrm>
    </dsp:sp>
    <dsp:sp modelId="{CE31248E-1ECE-484C-BA84-8EFDA14BB366}">
      <dsp:nvSpPr>
        <dsp:cNvPr id="0" name=""/>
        <dsp:cNvSpPr/>
      </dsp:nvSpPr>
      <dsp:spPr>
        <a:xfrm>
          <a:off x="2022250" y="189623"/>
          <a:ext cx="2076555" cy="622966"/>
        </a:xfrm>
        <a:prstGeom prst="chevron">
          <a:avLst>
            <a:gd name="adj" fmla="val 30000"/>
          </a:avLst>
        </a:prstGeom>
        <a:solidFill>
          <a:schemeClr val="accent5">
            <a:hueOff val="-1351709"/>
            <a:satOff val="-3484"/>
            <a:lumOff val="-2353"/>
            <a:alphaOff val="0"/>
          </a:schemeClr>
        </a:solidFill>
        <a:ln w="12700" cap="flat" cmpd="sng" algn="ctr">
          <a:solidFill>
            <a:schemeClr val="accent5">
              <a:hueOff val="-1351709"/>
              <a:satOff val="-3484"/>
              <a:lumOff val="-235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919" tIns="76919" rIns="76919" bIns="76919" numCol="1" spcCol="1270" anchor="ctr" anchorCtr="0">
          <a:noAutofit/>
        </a:bodyPr>
        <a:lstStyle/>
        <a:p>
          <a:pPr marL="0" lvl="0" indent="0" algn="ctr" defTabSz="622300">
            <a:lnSpc>
              <a:spcPct val="90000"/>
            </a:lnSpc>
            <a:spcBef>
              <a:spcPct val="0"/>
            </a:spcBef>
            <a:spcAft>
              <a:spcPct val="35000"/>
            </a:spcAft>
            <a:buNone/>
          </a:pPr>
          <a:r>
            <a:rPr lang="en-US" sz="1400" b="1" i="0" kern="1200" dirty="0"/>
            <a:t>Founding Treaties and Energy</a:t>
          </a:r>
          <a:r>
            <a:rPr lang="en-US" sz="1400" b="0" i="0" kern="1200" dirty="0"/>
            <a:t>:</a:t>
          </a:r>
          <a:endParaRPr lang="en-US" sz="1400" kern="1200" dirty="0"/>
        </a:p>
      </dsp:txBody>
      <dsp:txXfrm>
        <a:off x="2209140" y="189623"/>
        <a:ext cx="1702775" cy="622966"/>
      </dsp:txXfrm>
    </dsp:sp>
    <dsp:sp modelId="{02014EB6-8FFF-784F-89D1-3C7289FE7BA1}">
      <dsp:nvSpPr>
        <dsp:cNvPr id="0" name=""/>
        <dsp:cNvSpPr/>
      </dsp:nvSpPr>
      <dsp:spPr>
        <a:xfrm>
          <a:off x="2022250" y="812590"/>
          <a:ext cx="1889665" cy="5000803"/>
        </a:xfrm>
        <a:prstGeom prst="rect">
          <a:avLst/>
        </a:prstGeom>
        <a:solidFill>
          <a:schemeClr val="accent5">
            <a:tint val="40000"/>
            <a:alpha val="90000"/>
            <a:hueOff val="-1347952"/>
            <a:satOff val="-4566"/>
            <a:lumOff val="-586"/>
            <a:alphaOff val="0"/>
          </a:schemeClr>
        </a:solidFill>
        <a:ln w="12700" cap="flat" cmpd="sng" algn="ctr">
          <a:solidFill>
            <a:schemeClr val="accent5">
              <a:tint val="40000"/>
              <a:alpha val="90000"/>
              <a:hueOff val="-1347952"/>
              <a:satOff val="-4566"/>
              <a:lumOff val="-58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26" tIns="149326" rIns="149326" bIns="298651" numCol="1" spcCol="1270" anchor="t" anchorCtr="0">
          <a:noAutofit/>
        </a:bodyPr>
        <a:lstStyle/>
        <a:p>
          <a:pPr marL="0" lvl="0" indent="0" algn="l" defTabSz="622300">
            <a:lnSpc>
              <a:spcPct val="90000"/>
            </a:lnSpc>
            <a:spcBef>
              <a:spcPct val="0"/>
            </a:spcBef>
            <a:spcAft>
              <a:spcPct val="35000"/>
            </a:spcAft>
            <a:buFont typeface="Arial" panose="020B0604020202020204" pitchFamily="34" charset="0"/>
            <a:buNone/>
          </a:pPr>
          <a:r>
            <a:rPr lang="en-US" sz="1400" b="0" i="0" kern="1200" dirty="0"/>
            <a:t>Two of the three original EU treaties specifically concerned energy: </a:t>
          </a:r>
        </a:p>
        <a:p>
          <a:pPr marL="0" lvl="0" indent="0" algn="l" defTabSz="622300">
            <a:lnSpc>
              <a:spcPct val="90000"/>
            </a:lnSpc>
            <a:spcBef>
              <a:spcPct val="0"/>
            </a:spcBef>
            <a:spcAft>
              <a:spcPct val="35000"/>
            </a:spcAft>
            <a:buFont typeface="Arial" panose="020B0604020202020204" pitchFamily="34" charset="0"/>
            <a:buNone/>
          </a:pPr>
          <a:r>
            <a:rPr lang="en-US" sz="1400" b="0" i="0" kern="1200" dirty="0"/>
            <a:t>Treaty establishing the European Coal and Steel Community (ECSC, 1951) and </a:t>
          </a:r>
        </a:p>
        <a:p>
          <a:pPr marL="0" lvl="0" indent="0" algn="l" defTabSz="622300">
            <a:lnSpc>
              <a:spcPct val="90000"/>
            </a:lnSpc>
            <a:spcBef>
              <a:spcPct val="0"/>
            </a:spcBef>
            <a:spcAft>
              <a:spcPct val="35000"/>
            </a:spcAft>
            <a:buFont typeface="Arial" panose="020B0604020202020204" pitchFamily="34" charset="0"/>
            <a:buNone/>
          </a:pPr>
          <a:r>
            <a:rPr lang="en-US" sz="1400" b="0" i="0" kern="1200" dirty="0"/>
            <a:t>the European Atomic Energy Treaty (Euratom, 1957).</a:t>
          </a:r>
          <a:endParaRPr lang="en-US" sz="1400" kern="1200" dirty="0"/>
        </a:p>
        <a:p>
          <a:pPr marL="0" lvl="0" indent="0" algn="l" defTabSz="622300">
            <a:lnSpc>
              <a:spcPct val="90000"/>
            </a:lnSpc>
            <a:spcBef>
              <a:spcPct val="0"/>
            </a:spcBef>
            <a:spcAft>
              <a:spcPct val="35000"/>
            </a:spcAft>
            <a:buFont typeface="Arial" panose="020B0604020202020204" pitchFamily="34" charset="0"/>
            <a:buNone/>
          </a:pPr>
          <a:endParaRPr lang="en-US" sz="1400" b="0" i="0" kern="1200" dirty="0"/>
        </a:p>
        <a:p>
          <a:pPr marL="0" lvl="0" indent="0" algn="l" defTabSz="622300">
            <a:lnSpc>
              <a:spcPct val="90000"/>
            </a:lnSpc>
            <a:spcBef>
              <a:spcPct val="0"/>
            </a:spcBef>
            <a:spcAft>
              <a:spcPct val="35000"/>
            </a:spcAft>
            <a:buFont typeface="Arial" panose="020B0604020202020204" pitchFamily="34" charset="0"/>
            <a:buNone/>
          </a:pPr>
          <a:r>
            <a:rPr lang="en-US" sz="1400" b="0" i="0" kern="1200" dirty="0"/>
            <a:t>Despite this, energy was considered too politically sensitive and closely tied to national sovereignty to be effectively regulated at the European level initially​​.</a:t>
          </a:r>
          <a:endParaRPr lang="en-US" sz="1400" kern="1200" dirty="0"/>
        </a:p>
      </dsp:txBody>
      <dsp:txXfrm>
        <a:off x="2022250" y="812590"/>
        <a:ext cx="1889665" cy="5000803"/>
      </dsp:txXfrm>
    </dsp:sp>
    <dsp:sp modelId="{20D4CAFF-1ABF-FE43-9AC3-C86DCE5274DC}">
      <dsp:nvSpPr>
        <dsp:cNvPr id="0" name=""/>
        <dsp:cNvSpPr/>
      </dsp:nvSpPr>
      <dsp:spPr>
        <a:xfrm>
          <a:off x="4037964" y="203833"/>
          <a:ext cx="2076555" cy="622966"/>
        </a:xfrm>
        <a:prstGeom prst="chevron">
          <a:avLst>
            <a:gd name="adj" fmla="val 30000"/>
          </a:avLst>
        </a:prstGeom>
        <a:solidFill>
          <a:schemeClr val="accent5">
            <a:hueOff val="-2703417"/>
            <a:satOff val="-6968"/>
            <a:lumOff val="-4706"/>
            <a:alphaOff val="0"/>
          </a:schemeClr>
        </a:solidFill>
        <a:ln w="12700" cap="flat" cmpd="sng" algn="ctr">
          <a:solidFill>
            <a:schemeClr val="accent5">
              <a:hueOff val="-2703417"/>
              <a:satOff val="-6968"/>
              <a:lumOff val="-470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919" tIns="76919" rIns="76919" bIns="76919" numCol="1" spcCol="1270" anchor="ctr" anchorCtr="0">
          <a:noAutofit/>
        </a:bodyPr>
        <a:lstStyle/>
        <a:p>
          <a:pPr marL="0" lvl="0" indent="0" algn="ctr" defTabSz="622300">
            <a:lnSpc>
              <a:spcPct val="90000"/>
            </a:lnSpc>
            <a:spcBef>
              <a:spcPct val="0"/>
            </a:spcBef>
            <a:spcAft>
              <a:spcPct val="35000"/>
            </a:spcAft>
            <a:buNone/>
          </a:pPr>
          <a:r>
            <a:rPr lang="en-US" sz="1400" b="1" i="0" kern="1200" dirty="0"/>
            <a:t>Energy Sector Exclusion from EU Integration</a:t>
          </a:r>
          <a:r>
            <a:rPr lang="en-US" sz="1400" b="0" i="0" kern="1200" dirty="0"/>
            <a:t>:</a:t>
          </a:r>
          <a:endParaRPr lang="en-US" sz="1400" kern="1200" dirty="0"/>
        </a:p>
      </dsp:txBody>
      <dsp:txXfrm>
        <a:off x="4224854" y="203833"/>
        <a:ext cx="1702775" cy="622966"/>
      </dsp:txXfrm>
    </dsp:sp>
    <dsp:sp modelId="{8744F667-ADD5-9E49-A31A-D62639759659}">
      <dsp:nvSpPr>
        <dsp:cNvPr id="0" name=""/>
        <dsp:cNvSpPr/>
      </dsp:nvSpPr>
      <dsp:spPr>
        <a:xfrm>
          <a:off x="4037964" y="855218"/>
          <a:ext cx="1889665" cy="4943966"/>
        </a:xfrm>
        <a:prstGeom prst="rect">
          <a:avLst/>
        </a:prstGeom>
        <a:solidFill>
          <a:schemeClr val="accent5">
            <a:tint val="40000"/>
            <a:alpha val="90000"/>
            <a:hueOff val="-2695905"/>
            <a:satOff val="-9133"/>
            <a:lumOff val="-1171"/>
            <a:alphaOff val="0"/>
          </a:schemeClr>
        </a:solidFill>
        <a:ln w="12700" cap="flat" cmpd="sng" algn="ctr">
          <a:solidFill>
            <a:schemeClr val="accent5">
              <a:tint val="40000"/>
              <a:alpha val="90000"/>
              <a:hueOff val="-2695905"/>
              <a:satOff val="-9133"/>
              <a:lumOff val="-117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26" tIns="149326" rIns="149326" bIns="298651" numCol="1" spcCol="1270" anchor="t" anchorCtr="0">
          <a:noAutofit/>
        </a:bodyPr>
        <a:lstStyle/>
        <a:p>
          <a:pPr marL="0" lvl="0" indent="0" algn="l" defTabSz="622300">
            <a:lnSpc>
              <a:spcPct val="90000"/>
            </a:lnSpc>
            <a:spcBef>
              <a:spcPct val="0"/>
            </a:spcBef>
            <a:spcAft>
              <a:spcPct val="35000"/>
            </a:spcAft>
            <a:buNone/>
          </a:pPr>
          <a:r>
            <a:rPr lang="en-US" sz="1400" b="0" i="0" kern="1200" dirty="0"/>
            <a:t>energy : excluded from the process of European integration for a long time, protecting national energy monopolies from the effects of EU law.</a:t>
          </a:r>
        </a:p>
        <a:p>
          <a:pPr marL="0" lvl="0" indent="0" algn="l" defTabSz="622300">
            <a:lnSpc>
              <a:spcPct val="90000"/>
            </a:lnSpc>
            <a:spcBef>
              <a:spcPct val="0"/>
            </a:spcBef>
            <a:spcAft>
              <a:spcPct val="35000"/>
            </a:spcAft>
            <a:buNone/>
          </a:pPr>
          <a:r>
            <a:rPr lang="en-US" sz="1400" b="0" i="0" kern="1200" dirty="0"/>
            <a:t>Changes in the late 1980s, influenced by market liberalization in the US and UK, led to a gradual shift towards a market-oriented approach in the EU energy sector​​.</a:t>
          </a:r>
        </a:p>
        <a:p>
          <a:pPr marL="0" lvl="0" indent="0" algn="l" defTabSz="622300">
            <a:lnSpc>
              <a:spcPct val="90000"/>
            </a:lnSpc>
            <a:spcBef>
              <a:spcPct val="0"/>
            </a:spcBef>
            <a:spcAft>
              <a:spcPct val="35000"/>
            </a:spcAft>
            <a:buNone/>
          </a:pPr>
          <a:r>
            <a:rPr lang="en-US" sz="1400" b="1" kern="1200" dirty="0"/>
            <a:t>First Energy Package: </a:t>
          </a:r>
          <a:r>
            <a:rPr lang="en-US" sz="1400" kern="1200" dirty="0"/>
            <a:t>Adopted in the 1990s, it was the initial step towards regulation but had limited ambition. It introduced key ideas like functional unbundling​​.</a:t>
          </a:r>
        </a:p>
      </dsp:txBody>
      <dsp:txXfrm>
        <a:off x="4037964" y="855218"/>
        <a:ext cx="1889665" cy="4943966"/>
      </dsp:txXfrm>
    </dsp:sp>
    <dsp:sp modelId="{F30670E4-F3ED-8947-B253-C7588C1E35A8}">
      <dsp:nvSpPr>
        <dsp:cNvPr id="0" name=""/>
        <dsp:cNvSpPr/>
      </dsp:nvSpPr>
      <dsp:spPr>
        <a:xfrm>
          <a:off x="6053679" y="189623"/>
          <a:ext cx="2076555" cy="622966"/>
        </a:xfrm>
        <a:prstGeom prst="chevron">
          <a:avLst>
            <a:gd name="adj" fmla="val 30000"/>
          </a:avLst>
        </a:prstGeom>
        <a:solidFill>
          <a:schemeClr val="accent5">
            <a:hueOff val="-4055126"/>
            <a:satOff val="-10451"/>
            <a:lumOff val="-7059"/>
            <a:alphaOff val="0"/>
          </a:schemeClr>
        </a:solidFill>
        <a:ln w="12700" cap="flat" cmpd="sng" algn="ctr">
          <a:solidFill>
            <a:schemeClr val="accent5">
              <a:hueOff val="-4055126"/>
              <a:satOff val="-10451"/>
              <a:lumOff val="-705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919" tIns="76919" rIns="76919" bIns="76919" numCol="1" spcCol="1270" anchor="ctr" anchorCtr="0">
          <a:noAutofit/>
        </a:bodyPr>
        <a:lstStyle/>
        <a:p>
          <a:pPr marL="0" lvl="0" indent="0" algn="ctr" defTabSz="622300">
            <a:lnSpc>
              <a:spcPct val="90000"/>
            </a:lnSpc>
            <a:spcBef>
              <a:spcPct val="0"/>
            </a:spcBef>
            <a:spcAft>
              <a:spcPct val="35000"/>
            </a:spcAft>
            <a:buNone/>
          </a:pPr>
          <a:r>
            <a:rPr lang="en-US" sz="1400" b="1" i="0" kern="1200" dirty="0"/>
            <a:t>Evolution of the EU and Energy Law</a:t>
          </a:r>
          <a:r>
            <a:rPr lang="en-US" sz="1400" b="0" i="0" kern="1200" dirty="0"/>
            <a:t>:</a:t>
          </a:r>
          <a:endParaRPr lang="en-US" sz="1400" kern="1200" dirty="0"/>
        </a:p>
      </dsp:txBody>
      <dsp:txXfrm>
        <a:off x="6240569" y="189623"/>
        <a:ext cx="1702775" cy="622966"/>
      </dsp:txXfrm>
    </dsp:sp>
    <dsp:sp modelId="{93969EF4-C9A9-DF4C-AF27-13C72F2740F0}">
      <dsp:nvSpPr>
        <dsp:cNvPr id="0" name=""/>
        <dsp:cNvSpPr/>
      </dsp:nvSpPr>
      <dsp:spPr>
        <a:xfrm>
          <a:off x="6053679" y="812590"/>
          <a:ext cx="1889665" cy="5000803"/>
        </a:xfrm>
        <a:prstGeom prst="rect">
          <a:avLst/>
        </a:prstGeom>
        <a:solidFill>
          <a:schemeClr val="accent5">
            <a:tint val="40000"/>
            <a:alpha val="90000"/>
            <a:hueOff val="-4043857"/>
            <a:satOff val="-13699"/>
            <a:lumOff val="-1757"/>
            <a:alphaOff val="0"/>
          </a:schemeClr>
        </a:solidFill>
        <a:ln w="12700" cap="flat" cmpd="sng" algn="ctr">
          <a:solidFill>
            <a:schemeClr val="accent5">
              <a:tint val="40000"/>
              <a:alpha val="90000"/>
              <a:hueOff val="-4043857"/>
              <a:satOff val="-13699"/>
              <a:lumOff val="-175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26" tIns="149326" rIns="149326" bIns="298651" numCol="1" spcCol="1270" anchor="t" anchorCtr="0">
          <a:noAutofit/>
        </a:bodyPr>
        <a:lstStyle/>
        <a:p>
          <a:pPr marL="0" lvl="0" indent="0" algn="l" defTabSz="622300">
            <a:lnSpc>
              <a:spcPct val="90000"/>
            </a:lnSpc>
            <a:spcBef>
              <a:spcPct val="0"/>
            </a:spcBef>
            <a:spcAft>
              <a:spcPct val="35000"/>
            </a:spcAft>
            <a:buNone/>
          </a:pPr>
          <a:r>
            <a:rPr lang="en-US" sz="1400" b="0" i="0" kern="1200" dirty="0"/>
            <a:t>The evolution of the EU from its early days to a community of 28 (after 2020, 27) Member States indicates a shift from mere economic integration to encompassing broader areas like criminal law, social matters, and human rights.</a:t>
          </a:r>
          <a:endParaRPr lang="en-US" sz="1400" kern="1200" dirty="0"/>
        </a:p>
        <a:p>
          <a:pPr marL="0" lvl="0" indent="0" algn="l" defTabSz="622300">
            <a:lnSpc>
              <a:spcPct val="90000"/>
            </a:lnSpc>
            <a:spcBef>
              <a:spcPct val="0"/>
            </a:spcBef>
            <a:spcAft>
              <a:spcPct val="35000"/>
            </a:spcAft>
            <a:buNone/>
          </a:pPr>
          <a:r>
            <a:rPr lang="en-US" sz="1400" b="0" i="0" kern="1200" dirty="0"/>
            <a:t>The EU's continuous expansion and developments in law and policy have significantly impacted the substance and application of the EU's legal system, including energy law​​.</a:t>
          </a:r>
          <a:endParaRPr lang="en-US" sz="1400" kern="1200" dirty="0"/>
        </a:p>
      </dsp:txBody>
      <dsp:txXfrm>
        <a:off x="6053679" y="812590"/>
        <a:ext cx="1889665" cy="5000803"/>
      </dsp:txXfrm>
    </dsp:sp>
    <dsp:sp modelId="{816B0C44-F02F-1341-8CAC-476A6EA65D62}">
      <dsp:nvSpPr>
        <dsp:cNvPr id="0" name=""/>
        <dsp:cNvSpPr/>
      </dsp:nvSpPr>
      <dsp:spPr>
        <a:xfrm>
          <a:off x="8069393" y="189623"/>
          <a:ext cx="2076555" cy="622966"/>
        </a:xfrm>
        <a:prstGeom prst="chevron">
          <a:avLst>
            <a:gd name="adj" fmla="val 30000"/>
          </a:avLst>
        </a:prstGeom>
        <a:solidFill>
          <a:schemeClr val="accent5">
            <a:hueOff val="-5406834"/>
            <a:satOff val="-13935"/>
            <a:lumOff val="-9412"/>
            <a:alphaOff val="0"/>
          </a:schemeClr>
        </a:solidFill>
        <a:ln w="12700" cap="flat" cmpd="sng" algn="ctr">
          <a:solidFill>
            <a:schemeClr val="accent5">
              <a:hueOff val="-5406834"/>
              <a:satOff val="-13935"/>
              <a:lumOff val="-941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919" tIns="76919" rIns="76919" bIns="76919" numCol="1" spcCol="1270" anchor="ctr" anchorCtr="0">
          <a:noAutofit/>
        </a:bodyPr>
        <a:lstStyle/>
        <a:p>
          <a:pPr marL="0" lvl="0" indent="0" algn="ctr" defTabSz="622300">
            <a:lnSpc>
              <a:spcPct val="90000"/>
            </a:lnSpc>
            <a:spcBef>
              <a:spcPct val="0"/>
            </a:spcBef>
            <a:spcAft>
              <a:spcPct val="35000"/>
            </a:spcAft>
            <a:buNone/>
          </a:pPr>
          <a:r>
            <a:rPr lang="en-US" sz="1400" b="1" i="0" kern="1200"/>
            <a:t>Transition to Regulated Competition</a:t>
          </a:r>
          <a:r>
            <a:rPr lang="en-US" sz="1400" b="0" i="0" kern="1200"/>
            <a:t>:</a:t>
          </a:r>
          <a:endParaRPr lang="en-US" sz="1400" kern="1200"/>
        </a:p>
      </dsp:txBody>
      <dsp:txXfrm>
        <a:off x="8256283" y="189623"/>
        <a:ext cx="1702775" cy="622966"/>
      </dsp:txXfrm>
    </dsp:sp>
    <dsp:sp modelId="{1F098F75-27F8-F940-88A7-22CB25984994}">
      <dsp:nvSpPr>
        <dsp:cNvPr id="0" name=""/>
        <dsp:cNvSpPr/>
      </dsp:nvSpPr>
      <dsp:spPr>
        <a:xfrm>
          <a:off x="8069393" y="812590"/>
          <a:ext cx="1889665" cy="5000803"/>
        </a:xfrm>
        <a:prstGeom prst="rect">
          <a:avLst/>
        </a:prstGeom>
        <a:solidFill>
          <a:schemeClr val="accent5">
            <a:tint val="40000"/>
            <a:alpha val="90000"/>
            <a:hueOff val="-5391810"/>
            <a:satOff val="-18266"/>
            <a:lumOff val="-2342"/>
            <a:alphaOff val="0"/>
          </a:schemeClr>
        </a:solidFill>
        <a:ln w="12700" cap="flat" cmpd="sng" algn="ctr">
          <a:solidFill>
            <a:schemeClr val="accent5">
              <a:tint val="40000"/>
              <a:alpha val="90000"/>
              <a:hueOff val="-5391810"/>
              <a:satOff val="-18266"/>
              <a:lumOff val="-234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26" tIns="149326" rIns="149326" bIns="298651" numCol="1" spcCol="1270" anchor="t" anchorCtr="0">
          <a:noAutofit/>
        </a:bodyPr>
        <a:lstStyle/>
        <a:p>
          <a:pPr marL="0" lvl="0" indent="0" algn="l" defTabSz="622300">
            <a:lnSpc>
              <a:spcPct val="90000"/>
            </a:lnSpc>
            <a:spcBef>
              <a:spcPct val="0"/>
            </a:spcBef>
            <a:spcAft>
              <a:spcPct val="35000"/>
            </a:spcAft>
            <a:buNone/>
          </a:pPr>
          <a:r>
            <a:rPr lang="en-US" sz="1400" b="0" i="0" kern="1200" dirty="0"/>
            <a:t>Initially, the idea of opening national markets to competition was intended to increase efficiency and consumer benefits. However, in practice, EU energy markets have consistently seen increased regulation.</a:t>
          </a:r>
          <a:endParaRPr lang="en-US" sz="1400" kern="1200" dirty="0"/>
        </a:p>
        <a:p>
          <a:pPr marL="0" lvl="0" indent="0" algn="l" defTabSz="622300">
            <a:lnSpc>
              <a:spcPct val="90000"/>
            </a:lnSpc>
            <a:spcBef>
              <a:spcPct val="0"/>
            </a:spcBef>
            <a:spcAft>
              <a:spcPct val="35000"/>
            </a:spcAft>
            <a:buNone/>
          </a:pPr>
          <a:r>
            <a:rPr lang="en-US" sz="1400" b="0" i="0" kern="1200" dirty="0"/>
            <a:t>The term "regulated competition" more accurately describes the current state of EU energy markets, which have seen a continuous introduction of new regulatory instruments​​.</a:t>
          </a:r>
          <a:endParaRPr lang="en-US" sz="1400" kern="1200" dirty="0"/>
        </a:p>
      </dsp:txBody>
      <dsp:txXfrm>
        <a:off x="8069393" y="812590"/>
        <a:ext cx="1889665" cy="5000803"/>
      </dsp:txXfrm>
    </dsp:sp>
    <dsp:sp modelId="{45134DAB-4E57-0D44-8338-B3D45841A91E}">
      <dsp:nvSpPr>
        <dsp:cNvPr id="0" name=""/>
        <dsp:cNvSpPr/>
      </dsp:nvSpPr>
      <dsp:spPr>
        <a:xfrm>
          <a:off x="10085108" y="189623"/>
          <a:ext cx="2076555" cy="622966"/>
        </a:xfrm>
        <a:prstGeom prst="chevron">
          <a:avLst>
            <a:gd name="adj" fmla="val 30000"/>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919" tIns="76919" rIns="76919" bIns="76919" numCol="1" spcCol="1270" anchor="ctr" anchorCtr="0">
          <a:noAutofit/>
        </a:bodyPr>
        <a:lstStyle/>
        <a:p>
          <a:pPr marL="0" lvl="0" indent="0" algn="ctr" defTabSz="622300">
            <a:lnSpc>
              <a:spcPct val="90000"/>
            </a:lnSpc>
            <a:spcBef>
              <a:spcPct val="0"/>
            </a:spcBef>
            <a:spcAft>
              <a:spcPct val="35000"/>
            </a:spcAft>
            <a:buNone/>
          </a:pPr>
          <a:r>
            <a:rPr lang="en-US" sz="1400" b="1" i="0" kern="1200" dirty="0"/>
            <a:t>Public Control and Future/Present Directions</a:t>
          </a:r>
          <a:r>
            <a:rPr lang="en-US" sz="1400" b="0" i="0" kern="1200" dirty="0"/>
            <a:t>:</a:t>
          </a:r>
          <a:endParaRPr lang="en-US" sz="1400" kern="1200" dirty="0"/>
        </a:p>
      </dsp:txBody>
      <dsp:txXfrm>
        <a:off x="10271998" y="189623"/>
        <a:ext cx="1702775" cy="622966"/>
      </dsp:txXfrm>
    </dsp:sp>
    <dsp:sp modelId="{7A9E2533-4D10-C94E-8C2F-338E5F254B6A}">
      <dsp:nvSpPr>
        <dsp:cNvPr id="0" name=""/>
        <dsp:cNvSpPr/>
      </dsp:nvSpPr>
      <dsp:spPr>
        <a:xfrm>
          <a:off x="10085108" y="812590"/>
          <a:ext cx="1889665" cy="5000803"/>
        </a:xfrm>
        <a:prstGeom prst="rect">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26" tIns="149326" rIns="149326" bIns="298651" numCol="1" spcCol="1270" anchor="t" anchorCtr="0">
          <a:noAutofit/>
        </a:bodyPr>
        <a:lstStyle/>
        <a:p>
          <a:pPr marL="0" lvl="0" indent="0" algn="l" defTabSz="711200">
            <a:lnSpc>
              <a:spcPct val="90000"/>
            </a:lnSpc>
            <a:spcBef>
              <a:spcPct val="0"/>
            </a:spcBef>
            <a:spcAft>
              <a:spcPct val="35000"/>
            </a:spcAft>
            <a:buNone/>
          </a:pPr>
          <a:r>
            <a:rPr lang="en-US" sz="1600" b="0" i="0" kern="1200" dirty="0"/>
            <a:t>The shift towards greater public control over competition is evident in decisions on licensing, new network infrastructure, and government intervention in energy markets through state subsidies.</a:t>
          </a:r>
          <a:endParaRPr lang="en-US" sz="1600" kern="1200" dirty="0"/>
        </a:p>
        <a:p>
          <a:pPr marL="0" lvl="0" indent="0" algn="l" defTabSz="711200">
            <a:lnSpc>
              <a:spcPct val="90000"/>
            </a:lnSpc>
            <a:spcBef>
              <a:spcPct val="0"/>
            </a:spcBef>
            <a:spcAft>
              <a:spcPct val="35000"/>
            </a:spcAft>
            <a:buNone/>
          </a:pPr>
          <a:r>
            <a:rPr lang="en-US" sz="1600" b="0" i="0" kern="1200" dirty="0"/>
            <a:t>Current regulatory frameworks focus on specific areas like renewable energy and energy security.</a:t>
          </a:r>
          <a:endParaRPr lang="en-US" sz="1600" kern="1200" dirty="0"/>
        </a:p>
      </dsp:txBody>
      <dsp:txXfrm>
        <a:off x="10085108" y="812590"/>
        <a:ext cx="1889665" cy="500080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DF6BAB-988A-8F4E-87CF-6A137FE4A098}">
      <dsp:nvSpPr>
        <dsp:cNvPr id="0" name=""/>
        <dsp:cNvSpPr/>
      </dsp:nvSpPr>
      <dsp:spPr>
        <a:xfrm>
          <a:off x="5982300" y="832102"/>
          <a:ext cx="4978111" cy="420959"/>
        </a:xfrm>
        <a:custGeom>
          <a:avLst/>
          <a:gdLst/>
          <a:ahLst/>
          <a:cxnLst/>
          <a:rect l="0" t="0" r="0" b="0"/>
          <a:pathLst>
            <a:path>
              <a:moveTo>
                <a:pt x="0" y="0"/>
              </a:moveTo>
              <a:lnTo>
                <a:pt x="0" y="210479"/>
              </a:lnTo>
              <a:lnTo>
                <a:pt x="4978111" y="210479"/>
              </a:lnTo>
              <a:lnTo>
                <a:pt x="4978111" y="420959"/>
              </a:lnTo>
            </a:path>
          </a:pathLst>
        </a:custGeom>
        <a:noFill/>
        <a:ln w="12700" cap="flat" cmpd="sng" algn="ctr">
          <a:solidFill>
            <a:schemeClr val="accent5">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F89F320-E15B-8C4E-9529-0812CD10A021}">
      <dsp:nvSpPr>
        <dsp:cNvPr id="0" name=""/>
        <dsp:cNvSpPr/>
      </dsp:nvSpPr>
      <dsp:spPr>
        <a:xfrm>
          <a:off x="7733058" y="2538279"/>
          <a:ext cx="300685" cy="1587907"/>
        </a:xfrm>
        <a:custGeom>
          <a:avLst/>
          <a:gdLst/>
          <a:ahLst/>
          <a:cxnLst/>
          <a:rect l="0" t="0" r="0" b="0"/>
          <a:pathLst>
            <a:path>
              <a:moveTo>
                <a:pt x="0" y="0"/>
              </a:moveTo>
              <a:lnTo>
                <a:pt x="0" y="1587907"/>
              </a:lnTo>
              <a:lnTo>
                <a:pt x="300685" y="1587907"/>
              </a:lnTo>
            </a:path>
          </a:pathLst>
        </a:custGeom>
        <a:noFill/>
        <a:ln w="12700" cap="flat" cmpd="sng" algn="ctr">
          <a:solidFill>
            <a:schemeClr val="accent5">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F8EF9AE-5FBB-C645-91E6-06E60CD0BD48}">
      <dsp:nvSpPr>
        <dsp:cNvPr id="0" name=""/>
        <dsp:cNvSpPr/>
      </dsp:nvSpPr>
      <dsp:spPr>
        <a:xfrm>
          <a:off x="7733058" y="2538279"/>
          <a:ext cx="300685" cy="667656"/>
        </a:xfrm>
        <a:custGeom>
          <a:avLst/>
          <a:gdLst/>
          <a:ahLst/>
          <a:cxnLst/>
          <a:rect l="0" t="0" r="0" b="0"/>
          <a:pathLst>
            <a:path>
              <a:moveTo>
                <a:pt x="0" y="0"/>
              </a:moveTo>
              <a:lnTo>
                <a:pt x="0" y="667656"/>
              </a:lnTo>
              <a:lnTo>
                <a:pt x="300685" y="667656"/>
              </a:lnTo>
            </a:path>
          </a:pathLst>
        </a:custGeom>
        <a:noFill/>
        <a:ln w="12700" cap="flat" cmpd="sng" algn="ctr">
          <a:solidFill>
            <a:schemeClr val="accent5">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D05B842-65F3-D74E-8DE4-861A76D6D79F}">
      <dsp:nvSpPr>
        <dsp:cNvPr id="0" name=""/>
        <dsp:cNvSpPr/>
      </dsp:nvSpPr>
      <dsp:spPr>
        <a:xfrm>
          <a:off x="5982300" y="832102"/>
          <a:ext cx="2552585" cy="420959"/>
        </a:xfrm>
        <a:custGeom>
          <a:avLst/>
          <a:gdLst/>
          <a:ahLst/>
          <a:cxnLst/>
          <a:rect l="0" t="0" r="0" b="0"/>
          <a:pathLst>
            <a:path>
              <a:moveTo>
                <a:pt x="0" y="0"/>
              </a:moveTo>
              <a:lnTo>
                <a:pt x="0" y="210479"/>
              </a:lnTo>
              <a:lnTo>
                <a:pt x="2552585" y="210479"/>
              </a:lnTo>
              <a:lnTo>
                <a:pt x="2552585" y="420959"/>
              </a:lnTo>
            </a:path>
          </a:pathLst>
        </a:custGeom>
        <a:noFill/>
        <a:ln w="12700" cap="flat" cmpd="sng" algn="ctr">
          <a:solidFill>
            <a:schemeClr val="accent5">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C012469-8F80-B64F-A4CC-A354C4431FA5}">
      <dsp:nvSpPr>
        <dsp:cNvPr id="0" name=""/>
        <dsp:cNvSpPr/>
      </dsp:nvSpPr>
      <dsp:spPr>
        <a:xfrm>
          <a:off x="5982300" y="832102"/>
          <a:ext cx="127059" cy="420959"/>
        </a:xfrm>
        <a:custGeom>
          <a:avLst/>
          <a:gdLst/>
          <a:ahLst/>
          <a:cxnLst/>
          <a:rect l="0" t="0" r="0" b="0"/>
          <a:pathLst>
            <a:path>
              <a:moveTo>
                <a:pt x="0" y="0"/>
              </a:moveTo>
              <a:lnTo>
                <a:pt x="0" y="210479"/>
              </a:lnTo>
              <a:lnTo>
                <a:pt x="127059" y="210479"/>
              </a:lnTo>
              <a:lnTo>
                <a:pt x="127059" y="420959"/>
              </a:lnTo>
            </a:path>
          </a:pathLst>
        </a:custGeom>
        <a:noFill/>
        <a:ln w="12700" cap="flat" cmpd="sng" algn="ctr">
          <a:solidFill>
            <a:schemeClr val="accent5">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8089DFA-DDFC-AD4B-A013-5B327407A5B0}">
      <dsp:nvSpPr>
        <dsp:cNvPr id="0" name=""/>
        <dsp:cNvSpPr/>
      </dsp:nvSpPr>
      <dsp:spPr>
        <a:xfrm>
          <a:off x="3683833" y="832102"/>
          <a:ext cx="2298466" cy="420959"/>
        </a:xfrm>
        <a:custGeom>
          <a:avLst/>
          <a:gdLst/>
          <a:ahLst/>
          <a:cxnLst/>
          <a:rect l="0" t="0" r="0" b="0"/>
          <a:pathLst>
            <a:path>
              <a:moveTo>
                <a:pt x="2298466" y="0"/>
              </a:moveTo>
              <a:lnTo>
                <a:pt x="2298466" y="210479"/>
              </a:lnTo>
              <a:lnTo>
                <a:pt x="0" y="210479"/>
              </a:lnTo>
              <a:lnTo>
                <a:pt x="0" y="420959"/>
              </a:lnTo>
            </a:path>
          </a:pathLst>
        </a:custGeom>
        <a:noFill/>
        <a:ln w="12700" cap="flat" cmpd="sng" algn="ctr">
          <a:solidFill>
            <a:schemeClr val="accent5">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E3A8E47-47B2-2C4F-AECE-83B73932E9CB}">
      <dsp:nvSpPr>
        <dsp:cNvPr id="0" name=""/>
        <dsp:cNvSpPr/>
      </dsp:nvSpPr>
      <dsp:spPr>
        <a:xfrm>
          <a:off x="1131247" y="832102"/>
          <a:ext cx="4851052" cy="420959"/>
        </a:xfrm>
        <a:custGeom>
          <a:avLst/>
          <a:gdLst/>
          <a:ahLst/>
          <a:cxnLst/>
          <a:rect l="0" t="0" r="0" b="0"/>
          <a:pathLst>
            <a:path>
              <a:moveTo>
                <a:pt x="4851052" y="0"/>
              </a:moveTo>
              <a:lnTo>
                <a:pt x="4851052" y="210479"/>
              </a:lnTo>
              <a:lnTo>
                <a:pt x="0" y="210479"/>
              </a:lnTo>
              <a:lnTo>
                <a:pt x="0" y="420959"/>
              </a:lnTo>
            </a:path>
          </a:pathLst>
        </a:custGeom>
        <a:noFill/>
        <a:ln w="12700" cap="flat" cmpd="sng" algn="ctr">
          <a:solidFill>
            <a:schemeClr val="accent5">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783BA24-62A2-0F4E-8499-BFA682D0E842}">
      <dsp:nvSpPr>
        <dsp:cNvPr id="0" name=""/>
        <dsp:cNvSpPr/>
      </dsp:nvSpPr>
      <dsp:spPr>
        <a:xfrm>
          <a:off x="4093556" y="36620"/>
          <a:ext cx="3777486" cy="795482"/>
        </a:xfrm>
        <a:prstGeom prst="rect">
          <a:avLst/>
        </a:prstGeom>
        <a:gradFill rotWithShape="0">
          <a:gsLst>
            <a:gs pos="0">
              <a:schemeClr val="accent1">
                <a:lumMod val="75000"/>
              </a:schemeClr>
            </a:gs>
            <a:gs pos="50000">
              <a:schemeClr val="accent5">
                <a:alpha val="80000"/>
                <a:hueOff val="0"/>
                <a:satOff val="0"/>
                <a:lumOff val="0"/>
                <a:alphaOff val="0"/>
                <a:satMod val="110000"/>
                <a:lumMod val="100000"/>
                <a:shade val="100000"/>
              </a:schemeClr>
            </a:gs>
            <a:gs pos="100000">
              <a:schemeClr val="accent5">
                <a:alpha val="8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Five dimensions of the</a:t>
          </a:r>
        </a:p>
        <a:p>
          <a:pPr marL="0" lvl="0" indent="0" algn="ctr" defTabSz="889000">
            <a:lnSpc>
              <a:spcPct val="90000"/>
            </a:lnSpc>
            <a:spcBef>
              <a:spcPct val="0"/>
            </a:spcBef>
            <a:spcAft>
              <a:spcPct val="35000"/>
            </a:spcAft>
            <a:buNone/>
          </a:pPr>
          <a:r>
            <a:rPr lang="en-US" sz="2000" b="1" kern="1200" dirty="0"/>
            <a:t>Energy Union</a:t>
          </a:r>
        </a:p>
      </dsp:txBody>
      <dsp:txXfrm>
        <a:off x="4093556" y="36620"/>
        <a:ext cx="3777486" cy="795482"/>
      </dsp:txXfrm>
    </dsp:sp>
    <dsp:sp modelId="{BE4FFCDD-BBE8-DB42-ADD8-C61D20105B69}">
      <dsp:nvSpPr>
        <dsp:cNvPr id="0" name=""/>
        <dsp:cNvSpPr/>
      </dsp:nvSpPr>
      <dsp:spPr>
        <a:xfrm>
          <a:off x="1904" y="1253061"/>
          <a:ext cx="2258686" cy="1285218"/>
        </a:xfrm>
        <a:prstGeom prst="rect">
          <a:avLst/>
        </a:prstGeom>
        <a:gradFill rotWithShape="0">
          <a:gsLst>
            <a:gs pos="0">
              <a:schemeClr val="accent1">
                <a:lumMod val="75000"/>
              </a:schemeClr>
            </a:gs>
            <a:gs pos="50000">
              <a:schemeClr val="accent5">
                <a:alpha val="70000"/>
                <a:hueOff val="0"/>
                <a:satOff val="0"/>
                <a:lumOff val="0"/>
                <a:alphaOff val="0"/>
                <a:satMod val="110000"/>
                <a:lumMod val="100000"/>
                <a:shade val="100000"/>
              </a:schemeClr>
            </a:gs>
            <a:gs pos="100000">
              <a:schemeClr val="accent5">
                <a:alpha val="7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t>Internal Energy Market</a:t>
          </a:r>
        </a:p>
        <a:p>
          <a:pPr marL="0" lvl="0" indent="0" algn="ctr" defTabSz="889000">
            <a:lnSpc>
              <a:spcPct val="90000"/>
            </a:lnSpc>
            <a:spcBef>
              <a:spcPct val="0"/>
            </a:spcBef>
            <a:spcAft>
              <a:spcPct val="35000"/>
            </a:spcAft>
            <a:buNone/>
          </a:pPr>
          <a:r>
            <a:rPr lang="en-US" sz="1600" kern="1200" dirty="0"/>
            <a:t>(A fully integrated European energy marker)</a:t>
          </a:r>
        </a:p>
      </dsp:txBody>
      <dsp:txXfrm>
        <a:off x="1904" y="1253061"/>
        <a:ext cx="2258686" cy="1285218"/>
      </dsp:txXfrm>
    </dsp:sp>
    <dsp:sp modelId="{0C6FF9FF-6AD5-904F-BDA0-6A010B4301D6}">
      <dsp:nvSpPr>
        <dsp:cNvPr id="0" name=""/>
        <dsp:cNvSpPr/>
      </dsp:nvSpPr>
      <dsp:spPr>
        <a:xfrm>
          <a:off x="2681549" y="1253061"/>
          <a:ext cx="2004567" cy="1285218"/>
        </a:xfrm>
        <a:prstGeom prst="rect">
          <a:avLst/>
        </a:prstGeom>
        <a:gradFill rotWithShape="0">
          <a:gsLst>
            <a:gs pos="0">
              <a:schemeClr val="accent1">
                <a:lumMod val="75000"/>
              </a:schemeClr>
            </a:gs>
            <a:gs pos="50000">
              <a:schemeClr val="accent5">
                <a:alpha val="70000"/>
                <a:hueOff val="0"/>
                <a:satOff val="0"/>
                <a:lumOff val="0"/>
                <a:alphaOff val="0"/>
                <a:satMod val="110000"/>
                <a:lumMod val="100000"/>
                <a:shade val="100000"/>
              </a:schemeClr>
            </a:gs>
            <a:gs pos="100000">
              <a:schemeClr val="accent5">
                <a:alpha val="7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1" kern="1200" dirty="0"/>
            <a:t>Energy Security</a:t>
          </a:r>
        </a:p>
        <a:p>
          <a:pPr marL="0" lvl="0" indent="0" algn="ctr" defTabSz="1066800">
            <a:lnSpc>
              <a:spcPct val="90000"/>
            </a:lnSpc>
            <a:spcBef>
              <a:spcPct val="0"/>
            </a:spcBef>
            <a:spcAft>
              <a:spcPct val="35000"/>
            </a:spcAft>
            <a:buNone/>
          </a:pPr>
          <a:r>
            <a:rPr lang="en-US" sz="1800" kern="1200" dirty="0"/>
            <a:t>(Energy security, solidarity and trust)</a:t>
          </a:r>
        </a:p>
      </dsp:txBody>
      <dsp:txXfrm>
        <a:off x="2681549" y="1253061"/>
        <a:ext cx="2004567" cy="1285218"/>
      </dsp:txXfrm>
    </dsp:sp>
    <dsp:sp modelId="{69F79539-E44D-704F-9B56-E36241AEF4DB}">
      <dsp:nvSpPr>
        <dsp:cNvPr id="0" name=""/>
        <dsp:cNvSpPr/>
      </dsp:nvSpPr>
      <dsp:spPr>
        <a:xfrm>
          <a:off x="5107075" y="1253061"/>
          <a:ext cx="2004567" cy="1285338"/>
        </a:xfrm>
        <a:prstGeom prst="rect">
          <a:avLst/>
        </a:prstGeom>
        <a:gradFill rotWithShape="0">
          <a:gsLst>
            <a:gs pos="0">
              <a:schemeClr val="accent1">
                <a:lumMod val="75000"/>
              </a:schemeClr>
            </a:gs>
            <a:gs pos="50000">
              <a:schemeClr val="accent5">
                <a:alpha val="70000"/>
                <a:hueOff val="0"/>
                <a:satOff val="0"/>
                <a:lumOff val="0"/>
                <a:alphaOff val="0"/>
                <a:satMod val="110000"/>
                <a:lumMod val="100000"/>
                <a:shade val="100000"/>
              </a:schemeClr>
            </a:gs>
            <a:gs pos="100000">
              <a:schemeClr val="accent5">
                <a:alpha val="7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t>Energy Efficiency</a:t>
          </a:r>
        </a:p>
        <a:p>
          <a:pPr marL="0" lvl="0" indent="0" algn="ctr" defTabSz="889000">
            <a:lnSpc>
              <a:spcPct val="90000"/>
            </a:lnSpc>
            <a:spcBef>
              <a:spcPct val="0"/>
            </a:spcBef>
            <a:spcAft>
              <a:spcPct val="35000"/>
            </a:spcAft>
            <a:buNone/>
          </a:pPr>
          <a:r>
            <a:rPr lang="en-US" sz="1400" kern="1200" dirty="0"/>
            <a:t>(Energy efficiency and contributing to moderation of demand)</a:t>
          </a:r>
        </a:p>
      </dsp:txBody>
      <dsp:txXfrm>
        <a:off x="5107075" y="1253061"/>
        <a:ext cx="2004567" cy="1285338"/>
      </dsp:txXfrm>
    </dsp:sp>
    <dsp:sp modelId="{B42F8DD2-57CB-F94A-A242-D69E776DC33C}">
      <dsp:nvSpPr>
        <dsp:cNvPr id="0" name=""/>
        <dsp:cNvSpPr/>
      </dsp:nvSpPr>
      <dsp:spPr>
        <a:xfrm>
          <a:off x="7532602" y="1253061"/>
          <a:ext cx="2004567" cy="1285218"/>
        </a:xfrm>
        <a:prstGeom prst="rect">
          <a:avLst/>
        </a:prstGeom>
        <a:gradFill rotWithShape="0">
          <a:gsLst>
            <a:gs pos="0">
              <a:schemeClr val="accent1">
                <a:lumMod val="75000"/>
              </a:schemeClr>
            </a:gs>
            <a:gs pos="50000">
              <a:schemeClr val="accent5">
                <a:alpha val="70000"/>
                <a:hueOff val="0"/>
                <a:satOff val="0"/>
                <a:lumOff val="0"/>
                <a:alphaOff val="0"/>
                <a:satMod val="110000"/>
                <a:lumMod val="100000"/>
                <a:shade val="100000"/>
              </a:schemeClr>
            </a:gs>
            <a:gs pos="100000">
              <a:schemeClr val="accent5">
                <a:alpha val="7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err="1"/>
            <a:t>Decarbonisation</a:t>
          </a:r>
          <a:r>
            <a:rPr lang="en-US" sz="1600" kern="1200" dirty="0"/>
            <a:t> (</a:t>
          </a:r>
          <a:r>
            <a:rPr lang="en-US" sz="1600" kern="1200" dirty="0" err="1"/>
            <a:t>Decarbonising</a:t>
          </a:r>
          <a:r>
            <a:rPr lang="en-US" sz="1600" kern="1200" dirty="0"/>
            <a:t> the economy)</a:t>
          </a:r>
        </a:p>
      </dsp:txBody>
      <dsp:txXfrm>
        <a:off x="7532602" y="1253061"/>
        <a:ext cx="2004567" cy="1285218"/>
      </dsp:txXfrm>
    </dsp:sp>
    <dsp:sp modelId="{A589909C-A4F1-0C4D-96BD-A744718D29CA}">
      <dsp:nvSpPr>
        <dsp:cNvPr id="0" name=""/>
        <dsp:cNvSpPr/>
      </dsp:nvSpPr>
      <dsp:spPr>
        <a:xfrm>
          <a:off x="8033743" y="2959238"/>
          <a:ext cx="2004567" cy="493394"/>
        </a:xfrm>
        <a:prstGeom prst="rect">
          <a:avLst/>
        </a:prstGeom>
        <a:gradFill rotWithShape="0">
          <a:gsLst>
            <a:gs pos="0">
              <a:schemeClr val="accent1">
                <a:lumMod val="75000"/>
              </a:schemeClr>
            </a:gs>
            <a:gs pos="50000">
              <a:schemeClr val="accent5">
                <a:alpha val="50000"/>
                <a:hueOff val="0"/>
                <a:satOff val="0"/>
                <a:lumOff val="0"/>
                <a:alphaOff val="0"/>
                <a:satMod val="110000"/>
                <a:lumMod val="100000"/>
                <a:shade val="100000"/>
              </a:schemeClr>
            </a:gs>
            <a:gs pos="100000">
              <a:schemeClr val="accent5">
                <a:alpha val="5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GHG Reduction</a:t>
          </a:r>
        </a:p>
      </dsp:txBody>
      <dsp:txXfrm>
        <a:off x="8033743" y="2959238"/>
        <a:ext cx="2004567" cy="493394"/>
      </dsp:txXfrm>
    </dsp:sp>
    <dsp:sp modelId="{83CC9FA6-B8C8-9240-8C65-D8B0CA8222C7}">
      <dsp:nvSpPr>
        <dsp:cNvPr id="0" name=""/>
        <dsp:cNvSpPr/>
      </dsp:nvSpPr>
      <dsp:spPr>
        <a:xfrm>
          <a:off x="8033743" y="3873591"/>
          <a:ext cx="2004567" cy="505190"/>
        </a:xfrm>
        <a:prstGeom prst="rect">
          <a:avLst/>
        </a:prstGeom>
        <a:gradFill rotWithShape="0">
          <a:gsLst>
            <a:gs pos="0">
              <a:schemeClr val="accent1">
                <a:lumMod val="75000"/>
              </a:schemeClr>
            </a:gs>
            <a:gs pos="50000">
              <a:schemeClr val="accent5">
                <a:alpha val="50000"/>
                <a:hueOff val="0"/>
                <a:satOff val="0"/>
                <a:lumOff val="0"/>
                <a:alphaOff val="0"/>
                <a:satMod val="110000"/>
                <a:lumMod val="100000"/>
                <a:shade val="100000"/>
              </a:schemeClr>
            </a:gs>
            <a:gs pos="100000">
              <a:schemeClr val="accent5">
                <a:alpha val="5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rgbClr val="EFFE47"/>
              </a:solidFill>
            </a:rPr>
            <a:t>Renewable Energy</a:t>
          </a:r>
        </a:p>
      </dsp:txBody>
      <dsp:txXfrm>
        <a:off x="8033743" y="3873591"/>
        <a:ext cx="2004567" cy="505190"/>
      </dsp:txXfrm>
    </dsp:sp>
    <dsp:sp modelId="{253500E6-F1FA-8647-B920-1701DCDBB1DF}">
      <dsp:nvSpPr>
        <dsp:cNvPr id="0" name=""/>
        <dsp:cNvSpPr/>
      </dsp:nvSpPr>
      <dsp:spPr>
        <a:xfrm>
          <a:off x="9958128" y="1253061"/>
          <a:ext cx="2004567" cy="1285218"/>
        </a:xfrm>
        <a:prstGeom prst="rect">
          <a:avLst/>
        </a:prstGeom>
        <a:gradFill rotWithShape="0">
          <a:gsLst>
            <a:gs pos="0">
              <a:schemeClr val="accent1">
                <a:lumMod val="75000"/>
              </a:schemeClr>
            </a:gs>
            <a:gs pos="50000">
              <a:schemeClr val="accent5">
                <a:alpha val="70000"/>
                <a:hueOff val="0"/>
                <a:satOff val="0"/>
                <a:lumOff val="0"/>
                <a:alphaOff val="0"/>
                <a:satMod val="110000"/>
                <a:lumMod val="100000"/>
                <a:shade val="100000"/>
              </a:schemeClr>
            </a:gs>
            <a:gs pos="100000">
              <a:schemeClr val="accent5">
                <a:alpha val="7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t>Research, Innovation and Competitiveness</a:t>
          </a:r>
        </a:p>
      </dsp:txBody>
      <dsp:txXfrm>
        <a:off x="9958128" y="1253061"/>
        <a:ext cx="2004567" cy="12852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E60155-C4A0-FC4B-A074-AA8DE05E08DB}">
      <dsp:nvSpPr>
        <dsp:cNvPr id="0" name=""/>
        <dsp:cNvSpPr/>
      </dsp:nvSpPr>
      <dsp:spPr>
        <a:xfrm>
          <a:off x="1954418" y="1235069"/>
          <a:ext cx="416328" cy="91440"/>
        </a:xfrm>
        <a:custGeom>
          <a:avLst/>
          <a:gdLst/>
          <a:ahLst/>
          <a:cxnLst/>
          <a:rect l="0" t="0" r="0" b="0"/>
          <a:pathLst>
            <a:path>
              <a:moveTo>
                <a:pt x="0" y="45720"/>
              </a:moveTo>
              <a:lnTo>
                <a:pt x="41632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151409" y="1278552"/>
        <a:ext cx="22346" cy="4473"/>
      </dsp:txXfrm>
    </dsp:sp>
    <dsp:sp modelId="{1E0F9D92-196A-CF4D-B4C8-58A8A78157CB}">
      <dsp:nvSpPr>
        <dsp:cNvPr id="0" name=""/>
        <dsp:cNvSpPr/>
      </dsp:nvSpPr>
      <dsp:spPr>
        <a:xfrm>
          <a:off x="13053" y="697839"/>
          <a:ext cx="1943165" cy="1165899"/>
        </a:xfrm>
        <a:prstGeom prst="rect">
          <a:avLst/>
        </a:prstGeom>
        <a:gradFill rotWithShape="0">
          <a:gsLst>
            <a:gs pos="6995">
              <a:srgbClr val="355FA1"/>
            </a:gs>
            <a:gs pos="13990">
              <a:srgbClr val="3A69AA"/>
            </a:gs>
            <a:gs pos="21006">
              <a:srgbClr val="3F73B4"/>
            </a:gs>
            <a:gs pos="27000">
              <a:srgbClr val="447BBC"/>
            </a:gs>
            <a:gs pos="0">
              <a:schemeClr val="accent1">
                <a:lumMod val="75000"/>
              </a:schemeClr>
            </a:gs>
            <a:gs pos="91000">
              <a:schemeClr val="accent5">
                <a:alpha val="50000"/>
                <a:hueOff val="0"/>
                <a:satOff val="0"/>
                <a:lumOff val="0"/>
                <a:alphaOff val="0"/>
                <a:satMod val="110000"/>
                <a:lumMod val="100000"/>
                <a:shade val="100000"/>
              </a:schemeClr>
            </a:gs>
            <a:gs pos="100000">
              <a:schemeClr val="accent5">
                <a:alpha val="50000"/>
                <a:hueOff val="0"/>
                <a:satOff val="0"/>
                <a:lumOff val="0"/>
                <a:alphaOff val="0"/>
                <a:lumMod val="99000"/>
                <a:satMod val="120000"/>
                <a:shade val="78000"/>
              </a:schemeClr>
            </a:gs>
          </a:gsLst>
          <a:lin ang="5400000" scaled="0"/>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17" tIns="99947" rIns="95217" bIns="99947" numCol="1" spcCol="1270" anchor="ctr" anchorCtr="0">
          <a:noAutofit/>
        </a:bodyPr>
        <a:lstStyle/>
        <a:p>
          <a:pPr marL="0" lvl="0" indent="0" algn="ctr" defTabSz="889000">
            <a:lnSpc>
              <a:spcPct val="90000"/>
            </a:lnSpc>
            <a:spcBef>
              <a:spcPct val="0"/>
            </a:spcBef>
            <a:spcAft>
              <a:spcPct val="35000"/>
            </a:spcAft>
            <a:buNone/>
          </a:pPr>
          <a:r>
            <a:rPr lang="en-US" sz="2000" b="1" i="0" kern="1200" dirty="0">
              <a:solidFill>
                <a:schemeClr val="tx1"/>
              </a:solidFill>
            </a:rPr>
            <a:t>Timeline for Renewable Energy in the EU</a:t>
          </a:r>
          <a:endParaRPr lang="en-US" sz="2000" kern="1200" dirty="0">
            <a:solidFill>
              <a:schemeClr val="tx1"/>
            </a:solidFill>
          </a:endParaRPr>
        </a:p>
      </dsp:txBody>
      <dsp:txXfrm>
        <a:off x="13053" y="697839"/>
        <a:ext cx="1943165" cy="1165899"/>
      </dsp:txXfrm>
    </dsp:sp>
    <dsp:sp modelId="{733B7216-E67F-264E-9D50-705BADB35B3E}">
      <dsp:nvSpPr>
        <dsp:cNvPr id="0" name=""/>
        <dsp:cNvSpPr/>
      </dsp:nvSpPr>
      <dsp:spPr>
        <a:xfrm>
          <a:off x="4344512" y="1235069"/>
          <a:ext cx="416328" cy="91440"/>
        </a:xfrm>
        <a:custGeom>
          <a:avLst/>
          <a:gdLst/>
          <a:ahLst/>
          <a:cxnLst/>
          <a:rect l="0" t="0" r="0" b="0"/>
          <a:pathLst>
            <a:path>
              <a:moveTo>
                <a:pt x="0" y="45720"/>
              </a:moveTo>
              <a:lnTo>
                <a:pt x="41632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541503" y="1278552"/>
        <a:ext cx="22346" cy="4473"/>
      </dsp:txXfrm>
    </dsp:sp>
    <dsp:sp modelId="{A98C6AAC-E295-4244-A83D-4CF874020B94}">
      <dsp:nvSpPr>
        <dsp:cNvPr id="0" name=""/>
        <dsp:cNvSpPr/>
      </dsp:nvSpPr>
      <dsp:spPr>
        <a:xfrm>
          <a:off x="2403147" y="697839"/>
          <a:ext cx="1943165" cy="1165899"/>
        </a:xfrm>
        <a:prstGeom prst="rect">
          <a:avLst/>
        </a:prstGeom>
        <a:gradFill rotWithShape="0">
          <a:gsLst>
            <a:gs pos="6995">
              <a:srgbClr val="355FA1"/>
            </a:gs>
            <a:gs pos="13990">
              <a:srgbClr val="3A69AA"/>
            </a:gs>
            <a:gs pos="21006">
              <a:srgbClr val="3F73B4"/>
            </a:gs>
            <a:gs pos="27000">
              <a:srgbClr val="447BBC"/>
            </a:gs>
            <a:gs pos="0">
              <a:schemeClr val="accent1">
                <a:lumMod val="75000"/>
              </a:schemeClr>
            </a:gs>
            <a:gs pos="91000">
              <a:schemeClr val="accent5">
                <a:alpha val="50000"/>
                <a:hueOff val="0"/>
                <a:satOff val="0"/>
                <a:lumOff val="0"/>
                <a:alphaOff val="0"/>
                <a:satMod val="110000"/>
                <a:lumMod val="100000"/>
                <a:shade val="100000"/>
              </a:schemeClr>
            </a:gs>
            <a:gs pos="100000">
              <a:schemeClr val="accent5">
                <a:alpha val="50000"/>
                <a:hueOff val="0"/>
                <a:satOff val="0"/>
                <a:lumOff val="0"/>
                <a:alphaOff val="0"/>
                <a:lumMod val="99000"/>
                <a:satMod val="120000"/>
                <a:shade val="78000"/>
              </a:schemeClr>
            </a:gs>
          </a:gsLst>
          <a:lin ang="5400000" scaled="0"/>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17" tIns="99947" rIns="95217" bIns="99947" numCol="1" spcCol="1270" anchor="ctr" anchorCtr="0">
          <a:noAutofit/>
        </a:bodyPr>
        <a:lstStyle/>
        <a:p>
          <a:pPr marL="0" lvl="0" indent="0" algn="ctr" defTabSz="711200">
            <a:lnSpc>
              <a:spcPct val="90000"/>
            </a:lnSpc>
            <a:spcBef>
              <a:spcPct val="0"/>
            </a:spcBef>
            <a:spcAft>
              <a:spcPct val="35000"/>
            </a:spcAft>
            <a:buNone/>
          </a:pPr>
          <a:r>
            <a:rPr lang="en-US" sz="1600" b="1" kern="1200" dirty="0">
              <a:highlight>
                <a:srgbClr val="FF0000"/>
              </a:highlight>
            </a:rPr>
            <a:t>1991</a:t>
          </a:r>
        </a:p>
        <a:p>
          <a:pPr marL="0" lvl="0" indent="0" algn="ctr" defTabSz="711200">
            <a:lnSpc>
              <a:spcPct val="90000"/>
            </a:lnSpc>
            <a:spcBef>
              <a:spcPct val="0"/>
            </a:spcBef>
            <a:spcAft>
              <a:spcPct val="35000"/>
            </a:spcAft>
            <a:buNone/>
          </a:pPr>
          <a:r>
            <a:rPr lang="en-US" sz="1600" b="1" i="0" kern="1200" dirty="0">
              <a:solidFill>
                <a:schemeClr val="tx1"/>
              </a:solidFill>
            </a:rPr>
            <a:t>Germany introduces first feed-in-tariff for renewables</a:t>
          </a:r>
          <a:endParaRPr lang="en-US" sz="1600" b="1" kern="1200" dirty="0">
            <a:solidFill>
              <a:schemeClr val="tx1"/>
            </a:solidFill>
          </a:endParaRPr>
        </a:p>
      </dsp:txBody>
      <dsp:txXfrm>
        <a:off x="2403147" y="697839"/>
        <a:ext cx="1943165" cy="1165899"/>
      </dsp:txXfrm>
    </dsp:sp>
    <dsp:sp modelId="{4C0F273C-7564-7247-BA8C-73F516362A53}">
      <dsp:nvSpPr>
        <dsp:cNvPr id="0" name=""/>
        <dsp:cNvSpPr/>
      </dsp:nvSpPr>
      <dsp:spPr>
        <a:xfrm>
          <a:off x="6734605" y="1235069"/>
          <a:ext cx="416328" cy="91440"/>
        </a:xfrm>
        <a:custGeom>
          <a:avLst/>
          <a:gdLst/>
          <a:ahLst/>
          <a:cxnLst/>
          <a:rect l="0" t="0" r="0" b="0"/>
          <a:pathLst>
            <a:path>
              <a:moveTo>
                <a:pt x="0" y="45720"/>
              </a:moveTo>
              <a:lnTo>
                <a:pt x="41632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931596" y="1278552"/>
        <a:ext cx="22346" cy="4473"/>
      </dsp:txXfrm>
    </dsp:sp>
    <dsp:sp modelId="{FB75EC85-3C27-104A-8738-B37730DDD6F2}">
      <dsp:nvSpPr>
        <dsp:cNvPr id="0" name=""/>
        <dsp:cNvSpPr/>
      </dsp:nvSpPr>
      <dsp:spPr>
        <a:xfrm>
          <a:off x="4793240" y="697839"/>
          <a:ext cx="1943165" cy="1165899"/>
        </a:xfrm>
        <a:prstGeom prst="rect">
          <a:avLst/>
        </a:prstGeom>
        <a:gradFill rotWithShape="0">
          <a:gsLst>
            <a:gs pos="6995">
              <a:srgbClr val="355FA1"/>
            </a:gs>
            <a:gs pos="13990">
              <a:srgbClr val="3A69AA"/>
            </a:gs>
            <a:gs pos="21006">
              <a:srgbClr val="3F73B4"/>
            </a:gs>
            <a:gs pos="27000">
              <a:srgbClr val="447BBC"/>
            </a:gs>
            <a:gs pos="0">
              <a:schemeClr val="accent1">
                <a:lumMod val="75000"/>
              </a:schemeClr>
            </a:gs>
            <a:gs pos="91000">
              <a:schemeClr val="accent5">
                <a:alpha val="50000"/>
                <a:hueOff val="0"/>
                <a:satOff val="0"/>
                <a:lumOff val="0"/>
                <a:alphaOff val="0"/>
                <a:satMod val="110000"/>
                <a:lumMod val="100000"/>
                <a:shade val="100000"/>
              </a:schemeClr>
            </a:gs>
            <a:gs pos="100000">
              <a:schemeClr val="accent5">
                <a:alpha val="50000"/>
                <a:hueOff val="0"/>
                <a:satOff val="0"/>
                <a:lumOff val="0"/>
                <a:alphaOff val="0"/>
                <a:lumMod val="99000"/>
                <a:satMod val="120000"/>
                <a:shade val="78000"/>
              </a:schemeClr>
            </a:gs>
          </a:gsLst>
          <a:lin ang="5400000" scaled="0"/>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17" tIns="99947" rIns="95217" bIns="99947" numCol="1" spcCol="1270" anchor="ctr" anchorCtr="0">
          <a:noAutofit/>
        </a:bodyPr>
        <a:lstStyle/>
        <a:p>
          <a:pPr marL="0" lvl="0" indent="0" algn="ctr" defTabSz="711200">
            <a:lnSpc>
              <a:spcPct val="90000"/>
            </a:lnSpc>
            <a:spcBef>
              <a:spcPct val="0"/>
            </a:spcBef>
            <a:spcAft>
              <a:spcPct val="35000"/>
            </a:spcAft>
            <a:buNone/>
          </a:pPr>
          <a:r>
            <a:rPr lang="en-US" sz="1600" b="1" kern="1200" dirty="0">
              <a:highlight>
                <a:srgbClr val="FF0000"/>
              </a:highlight>
            </a:rPr>
            <a:t>1997</a:t>
          </a:r>
        </a:p>
        <a:p>
          <a:pPr marL="0" lvl="0" indent="0" algn="ctr" defTabSz="711200">
            <a:lnSpc>
              <a:spcPct val="90000"/>
            </a:lnSpc>
            <a:spcBef>
              <a:spcPct val="0"/>
            </a:spcBef>
            <a:spcAft>
              <a:spcPct val="35000"/>
            </a:spcAft>
            <a:buNone/>
          </a:pPr>
          <a:r>
            <a:rPr lang="en-US" sz="1200" b="1" kern="1200" dirty="0">
              <a:solidFill>
                <a:schemeClr val="tx1"/>
              </a:solidFill>
            </a:rPr>
            <a:t>Energy for the future: renewable sources of energy: indicative EU target of 12% renewables by 2010</a:t>
          </a:r>
        </a:p>
      </dsp:txBody>
      <dsp:txXfrm>
        <a:off x="4793240" y="697839"/>
        <a:ext cx="1943165" cy="1165899"/>
      </dsp:txXfrm>
    </dsp:sp>
    <dsp:sp modelId="{654E0D01-29AA-7B46-979D-8D0537889158}">
      <dsp:nvSpPr>
        <dsp:cNvPr id="0" name=""/>
        <dsp:cNvSpPr/>
      </dsp:nvSpPr>
      <dsp:spPr>
        <a:xfrm>
          <a:off x="9124698" y="1235069"/>
          <a:ext cx="416328" cy="91440"/>
        </a:xfrm>
        <a:custGeom>
          <a:avLst/>
          <a:gdLst/>
          <a:ahLst/>
          <a:cxnLst/>
          <a:rect l="0" t="0" r="0" b="0"/>
          <a:pathLst>
            <a:path>
              <a:moveTo>
                <a:pt x="0" y="45720"/>
              </a:moveTo>
              <a:lnTo>
                <a:pt x="41632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9321689" y="1278552"/>
        <a:ext cx="22346" cy="4473"/>
      </dsp:txXfrm>
    </dsp:sp>
    <dsp:sp modelId="{914D1FD6-B0FF-6245-8C94-BA2569B73342}">
      <dsp:nvSpPr>
        <dsp:cNvPr id="0" name=""/>
        <dsp:cNvSpPr/>
      </dsp:nvSpPr>
      <dsp:spPr>
        <a:xfrm>
          <a:off x="7183333" y="697839"/>
          <a:ext cx="1943165" cy="1165899"/>
        </a:xfrm>
        <a:prstGeom prst="rect">
          <a:avLst/>
        </a:prstGeom>
        <a:gradFill rotWithShape="0">
          <a:gsLst>
            <a:gs pos="6995">
              <a:srgbClr val="355FA1"/>
            </a:gs>
            <a:gs pos="13990">
              <a:srgbClr val="3A69AA"/>
            </a:gs>
            <a:gs pos="21006">
              <a:srgbClr val="3F73B4"/>
            </a:gs>
            <a:gs pos="27000">
              <a:srgbClr val="447BBC"/>
            </a:gs>
            <a:gs pos="0">
              <a:schemeClr val="accent1">
                <a:lumMod val="75000"/>
              </a:schemeClr>
            </a:gs>
            <a:gs pos="91000">
              <a:schemeClr val="accent5">
                <a:alpha val="50000"/>
                <a:hueOff val="0"/>
                <a:satOff val="0"/>
                <a:lumOff val="0"/>
                <a:alphaOff val="0"/>
                <a:satMod val="110000"/>
                <a:lumMod val="100000"/>
                <a:shade val="100000"/>
              </a:schemeClr>
            </a:gs>
            <a:gs pos="100000">
              <a:schemeClr val="accent5">
                <a:alpha val="50000"/>
                <a:hueOff val="0"/>
                <a:satOff val="0"/>
                <a:lumOff val="0"/>
                <a:alphaOff val="0"/>
                <a:lumMod val="99000"/>
                <a:satMod val="120000"/>
                <a:shade val="78000"/>
              </a:schemeClr>
            </a:gs>
          </a:gsLst>
          <a:lin ang="5400000" scaled="0"/>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17" tIns="99947" rIns="95217" bIns="99947" numCol="1" spcCol="1270" anchor="ctr" anchorCtr="0">
          <a:noAutofit/>
        </a:bodyPr>
        <a:lstStyle/>
        <a:p>
          <a:pPr marL="0" lvl="0" indent="0" algn="ctr" defTabSz="711200">
            <a:lnSpc>
              <a:spcPct val="90000"/>
            </a:lnSpc>
            <a:spcBef>
              <a:spcPct val="0"/>
            </a:spcBef>
            <a:spcAft>
              <a:spcPct val="35000"/>
            </a:spcAft>
            <a:buNone/>
          </a:pPr>
          <a:r>
            <a:rPr lang="en-US" sz="1600" b="1" i="0" kern="1200" dirty="0">
              <a:solidFill>
                <a:schemeClr val="bg1"/>
              </a:solidFill>
            </a:rPr>
            <a:t>2000</a:t>
          </a:r>
        </a:p>
        <a:p>
          <a:pPr marL="0" lvl="0" indent="0" algn="ctr" defTabSz="711200">
            <a:lnSpc>
              <a:spcPct val="90000"/>
            </a:lnSpc>
            <a:spcBef>
              <a:spcPct val="0"/>
            </a:spcBef>
            <a:spcAft>
              <a:spcPct val="35000"/>
            </a:spcAft>
            <a:buNone/>
          </a:pPr>
          <a:r>
            <a:rPr lang="en-US" sz="1600" b="1" i="0" kern="1200" dirty="0">
              <a:solidFill>
                <a:schemeClr val="tx1"/>
              </a:solidFill>
            </a:rPr>
            <a:t>First large-scale offshore wind farm (Denmark) </a:t>
          </a:r>
          <a:endParaRPr lang="en-US" sz="1600" b="1" kern="1200" dirty="0">
            <a:solidFill>
              <a:schemeClr val="tx1"/>
            </a:solidFill>
          </a:endParaRPr>
        </a:p>
      </dsp:txBody>
      <dsp:txXfrm>
        <a:off x="7183333" y="697839"/>
        <a:ext cx="1943165" cy="1165899"/>
      </dsp:txXfrm>
    </dsp:sp>
    <dsp:sp modelId="{F531F0AA-3CD1-8A47-8378-BB0433DC01D6}">
      <dsp:nvSpPr>
        <dsp:cNvPr id="0" name=""/>
        <dsp:cNvSpPr/>
      </dsp:nvSpPr>
      <dsp:spPr>
        <a:xfrm>
          <a:off x="984636" y="1861938"/>
          <a:ext cx="9560373" cy="416328"/>
        </a:xfrm>
        <a:custGeom>
          <a:avLst/>
          <a:gdLst/>
          <a:ahLst/>
          <a:cxnLst/>
          <a:rect l="0" t="0" r="0" b="0"/>
          <a:pathLst>
            <a:path>
              <a:moveTo>
                <a:pt x="9560373" y="0"/>
              </a:moveTo>
              <a:lnTo>
                <a:pt x="9560373" y="225264"/>
              </a:lnTo>
              <a:lnTo>
                <a:pt x="0" y="225264"/>
              </a:lnTo>
              <a:lnTo>
                <a:pt x="0" y="416328"/>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525552" y="2067866"/>
        <a:ext cx="478540" cy="4473"/>
      </dsp:txXfrm>
    </dsp:sp>
    <dsp:sp modelId="{D839F092-A461-B84D-BFCF-B390393E2A8D}">
      <dsp:nvSpPr>
        <dsp:cNvPr id="0" name=""/>
        <dsp:cNvSpPr/>
      </dsp:nvSpPr>
      <dsp:spPr>
        <a:xfrm>
          <a:off x="9573427" y="697839"/>
          <a:ext cx="1943165" cy="1165899"/>
        </a:xfrm>
        <a:prstGeom prst="rect">
          <a:avLst/>
        </a:prstGeom>
        <a:gradFill rotWithShape="0">
          <a:gsLst>
            <a:gs pos="6995">
              <a:srgbClr val="355FA1"/>
            </a:gs>
            <a:gs pos="13990">
              <a:srgbClr val="3A69AA"/>
            </a:gs>
            <a:gs pos="21006">
              <a:srgbClr val="3F73B4"/>
            </a:gs>
            <a:gs pos="27000">
              <a:srgbClr val="447BBC"/>
            </a:gs>
            <a:gs pos="0">
              <a:schemeClr val="accent1">
                <a:lumMod val="75000"/>
              </a:schemeClr>
            </a:gs>
            <a:gs pos="91000">
              <a:schemeClr val="accent5">
                <a:alpha val="50000"/>
                <a:hueOff val="0"/>
                <a:satOff val="0"/>
                <a:lumOff val="0"/>
                <a:alphaOff val="0"/>
                <a:satMod val="110000"/>
                <a:lumMod val="100000"/>
                <a:shade val="100000"/>
              </a:schemeClr>
            </a:gs>
            <a:gs pos="100000">
              <a:schemeClr val="accent5">
                <a:alpha val="50000"/>
                <a:hueOff val="0"/>
                <a:satOff val="0"/>
                <a:lumOff val="0"/>
                <a:alphaOff val="0"/>
                <a:lumMod val="99000"/>
                <a:satMod val="120000"/>
                <a:shade val="78000"/>
              </a:schemeClr>
            </a:gs>
          </a:gsLst>
          <a:lin ang="5400000" scaled="0"/>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17" tIns="99947" rIns="95217" bIns="99947"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highlight>
                <a:srgbClr val="FF0000"/>
              </a:highlight>
            </a:rPr>
            <a:t>2001</a:t>
          </a:r>
        </a:p>
        <a:p>
          <a:pPr marL="0" lvl="0" indent="0" algn="ctr" defTabSz="711200">
            <a:lnSpc>
              <a:spcPct val="90000"/>
            </a:lnSpc>
            <a:spcBef>
              <a:spcPct val="0"/>
            </a:spcBef>
            <a:spcAft>
              <a:spcPct val="35000"/>
            </a:spcAft>
            <a:buNone/>
          </a:pPr>
          <a:r>
            <a:rPr lang="en-US" sz="1400" b="1" kern="1200" dirty="0">
              <a:solidFill>
                <a:schemeClr val="tx1"/>
              </a:solidFill>
            </a:rPr>
            <a:t>Directive on electricity production from renewables: national indicative targets</a:t>
          </a:r>
        </a:p>
      </dsp:txBody>
      <dsp:txXfrm>
        <a:off x="9573427" y="697839"/>
        <a:ext cx="1943165" cy="1165899"/>
      </dsp:txXfrm>
    </dsp:sp>
    <dsp:sp modelId="{909F8B36-F8E9-8946-BFD3-693D3F1FD542}">
      <dsp:nvSpPr>
        <dsp:cNvPr id="0" name=""/>
        <dsp:cNvSpPr/>
      </dsp:nvSpPr>
      <dsp:spPr>
        <a:xfrm>
          <a:off x="1954418" y="2847896"/>
          <a:ext cx="416328" cy="91440"/>
        </a:xfrm>
        <a:custGeom>
          <a:avLst/>
          <a:gdLst/>
          <a:ahLst/>
          <a:cxnLst/>
          <a:rect l="0" t="0" r="0" b="0"/>
          <a:pathLst>
            <a:path>
              <a:moveTo>
                <a:pt x="0" y="45720"/>
              </a:moveTo>
              <a:lnTo>
                <a:pt x="41632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151409" y="2891379"/>
        <a:ext cx="22346" cy="4473"/>
      </dsp:txXfrm>
    </dsp:sp>
    <dsp:sp modelId="{DA0117F2-DD23-6742-9037-F8F6A631CBC6}">
      <dsp:nvSpPr>
        <dsp:cNvPr id="0" name=""/>
        <dsp:cNvSpPr/>
      </dsp:nvSpPr>
      <dsp:spPr>
        <a:xfrm>
          <a:off x="13053" y="2310666"/>
          <a:ext cx="1943165" cy="1165899"/>
        </a:xfrm>
        <a:prstGeom prst="rect">
          <a:avLst/>
        </a:prstGeom>
        <a:gradFill rotWithShape="0">
          <a:gsLst>
            <a:gs pos="6995">
              <a:srgbClr val="355FA1"/>
            </a:gs>
            <a:gs pos="13990">
              <a:srgbClr val="3A69AA"/>
            </a:gs>
            <a:gs pos="21006">
              <a:srgbClr val="3F73B4"/>
            </a:gs>
            <a:gs pos="27000">
              <a:srgbClr val="447BBC"/>
            </a:gs>
            <a:gs pos="0">
              <a:schemeClr val="accent1">
                <a:lumMod val="75000"/>
              </a:schemeClr>
            </a:gs>
            <a:gs pos="91000">
              <a:schemeClr val="accent5">
                <a:alpha val="50000"/>
                <a:hueOff val="0"/>
                <a:satOff val="0"/>
                <a:lumOff val="0"/>
                <a:alphaOff val="0"/>
                <a:satMod val="110000"/>
                <a:lumMod val="100000"/>
                <a:shade val="100000"/>
              </a:schemeClr>
            </a:gs>
            <a:gs pos="100000">
              <a:schemeClr val="accent5">
                <a:alpha val="50000"/>
                <a:hueOff val="0"/>
                <a:satOff val="0"/>
                <a:lumOff val="0"/>
                <a:alphaOff val="0"/>
                <a:lumMod val="99000"/>
                <a:satMod val="120000"/>
                <a:shade val="78000"/>
              </a:schemeClr>
            </a:gs>
          </a:gsLst>
          <a:lin ang="5400000" scaled="0"/>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17" tIns="99947" rIns="95217" bIns="99947" numCol="1" spcCol="1270" anchor="ctr" anchorCtr="0">
          <a:noAutofit/>
        </a:bodyPr>
        <a:lstStyle/>
        <a:p>
          <a:pPr marL="0" lvl="0" indent="0" algn="ctr" defTabSz="711200">
            <a:lnSpc>
              <a:spcPct val="90000"/>
            </a:lnSpc>
            <a:spcBef>
              <a:spcPct val="0"/>
            </a:spcBef>
            <a:spcAft>
              <a:spcPct val="35000"/>
            </a:spcAft>
            <a:buNone/>
          </a:pPr>
          <a:r>
            <a:rPr lang="en-US" sz="1600" b="1" kern="1200" dirty="0"/>
            <a:t>2003</a:t>
          </a:r>
        </a:p>
        <a:p>
          <a:pPr marL="0" lvl="0" indent="0" algn="ctr" defTabSz="711200">
            <a:lnSpc>
              <a:spcPct val="90000"/>
            </a:lnSpc>
            <a:spcBef>
              <a:spcPct val="0"/>
            </a:spcBef>
            <a:spcAft>
              <a:spcPct val="35000"/>
            </a:spcAft>
            <a:buNone/>
          </a:pPr>
          <a:r>
            <a:rPr lang="en-US" sz="1200" b="1" kern="1200" dirty="0">
              <a:solidFill>
                <a:schemeClr val="tx1"/>
              </a:solidFill>
            </a:rPr>
            <a:t>Directive on biofuels and renewable fuels for transport: national tar­gets for biofuels</a:t>
          </a:r>
        </a:p>
      </dsp:txBody>
      <dsp:txXfrm>
        <a:off x="13053" y="2310666"/>
        <a:ext cx="1943165" cy="1165899"/>
      </dsp:txXfrm>
    </dsp:sp>
    <dsp:sp modelId="{2D62CDFA-4DEF-6046-9E81-9A6DB73519AD}">
      <dsp:nvSpPr>
        <dsp:cNvPr id="0" name=""/>
        <dsp:cNvSpPr/>
      </dsp:nvSpPr>
      <dsp:spPr>
        <a:xfrm>
          <a:off x="4344512" y="2847896"/>
          <a:ext cx="416328" cy="91440"/>
        </a:xfrm>
        <a:custGeom>
          <a:avLst/>
          <a:gdLst/>
          <a:ahLst/>
          <a:cxnLst/>
          <a:rect l="0" t="0" r="0" b="0"/>
          <a:pathLst>
            <a:path>
              <a:moveTo>
                <a:pt x="0" y="45720"/>
              </a:moveTo>
              <a:lnTo>
                <a:pt x="41632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541503" y="2891379"/>
        <a:ext cx="22346" cy="4473"/>
      </dsp:txXfrm>
    </dsp:sp>
    <dsp:sp modelId="{C603DF7C-F9A5-C148-8409-A082D4DC60CF}">
      <dsp:nvSpPr>
        <dsp:cNvPr id="0" name=""/>
        <dsp:cNvSpPr/>
      </dsp:nvSpPr>
      <dsp:spPr>
        <a:xfrm>
          <a:off x="2403147" y="2310666"/>
          <a:ext cx="1943165" cy="1165899"/>
        </a:xfrm>
        <a:prstGeom prst="rect">
          <a:avLst/>
        </a:prstGeom>
        <a:gradFill rotWithShape="0">
          <a:gsLst>
            <a:gs pos="6995">
              <a:srgbClr val="355FA1"/>
            </a:gs>
            <a:gs pos="13990">
              <a:srgbClr val="3A69AA"/>
            </a:gs>
            <a:gs pos="21006">
              <a:srgbClr val="3F73B4"/>
            </a:gs>
            <a:gs pos="27000">
              <a:srgbClr val="447BBC"/>
            </a:gs>
            <a:gs pos="0">
              <a:schemeClr val="accent1">
                <a:lumMod val="75000"/>
              </a:schemeClr>
            </a:gs>
            <a:gs pos="91000">
              <a:schemeClr val="accent5">
                <a:alpha val="50000"/>
                <a:hueOff val="0"/>
                <a:satOff val="0"/>
                <a:lumOff val="0"/>
                <a:alphaOff val="0"/>
                <a:satMod val="110000"/>
                <a:lumMod val="100000"/>
                <a:shade val="100000"/>
              </a:schemeClr>
            </a:gs>
            <a:gs pos="100000">
              <a:schemeClr val="accent5">
                <a:alpha val="50000"/>
                <a:hueOff val="0"/>
                <a:satOff val="0"/>
                <a:lumOff val="0"/>
                <a:alphaOff val="0"/>
                <a:lumMod val="99000"/>
                <a:satMod val="120000"/>
                <a:shade val="78000"/>
              </a:schemeClr>
            </a:gs>
          </a:gsLst>
          <a:lin ang="5400000" scaled="0"/>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17" tIns="99947" rIns="95217" bIns="99947" numCol="1" spcCol="1270" anchor="ctr" anchorCtr="0">
          <a:noAutofit/>
        </a:bodyPr>
        <a:lstStyle/>
        <a:p>
          <a:pPr marL="0" lvl="0" indent="0" algn="ctr" defTabSz="711200">
            <a:lnSpc>
              <a:spcPct val="90000"/>
            </a:lnSpc>
            <a:spcBef>
              <a:spcPct val="0"/>
            </a:spcBef>
            <a:spcAft>
              <a:spcPct val="35000"/>
            </a:spcAft>
            <a:buNone/>
          </a:pPr>
          <a:r>
            <a:rPr lang="en-US" sz="1600" b="1" kern="1200" dirty="0"/>
            <a:t>2008</a:t>
          </a:r>
        </a:p>
        <a:p>
          <a:pPr marL="0" lvl="0" indent="0" algn="ctr" defTabSz="711200">
            <a:lnSpc>
              <a:spcPct val="90000"/>
            </a:lnSpc>
            <a:spcBef>
              <a:spcPct val="0"/>
            </a:spcBef>
            <a:spcAft>
              <a:spcPct val="35000"/>
            </a:spcAft>
            <a:buNone/>
          </a:pPr>
          <a:r>
            <a:rPr lang="en-US" sz="1200" b="1" kern="1200" dirty="0" err="1">
              <a:solidFill>
                <a:schemeClr val="tx1"/>
              </a:solidFill>
            </a:rPr>
            <a:t>Olmedilla</a:t>
          </a:r>
          <a:r>
            <a:rPr lang="en-US" sz="1200" b="1" kern="1200" dirty="0">
              <a:solidFill>
                <a:schemeClr val="tx1"/>
              </a:solidFill>
            </a:rPr>
            <a:t> Photovoltaic park (Spain) - largest power plant (60MW) in the world - generates enough to power 40 000 homes/year </a:t>
          </a:r>
        </a:p>
      </dsp:txBody>
      <dsp:txXfrm>
        <a:off x="2403147" y="2310666"/>
        <a:ext cx="1943165" cy="1165899"/>
      </dsp:txXfrm>
    </dsp:sp>
    <dsp:sp modelId="{CE41741F-8265-8E45-BAF5-B1C89CF2D66C}">
      <dsp:nvSpPr>
        <dsp:cNvPr id="0" name=""/>
        <dsp:cNvSpPr/>
      </dsp:nvSpPr>
      <dsp:spPr>
        <a:xfrm>
          <a:off x="6734605" y="2847896"/>
          <a:ext cx="416328" cy="91440"/>
        </a:xfrm>
        <a:custGeom>
          <a:avLst/>
          <a:gdLst/>
          <a:ahLst/>
          <a:cxnLst/>
          <a:rect l="0" t="0" r="0" b="0"/>
          <a:pathLst>
            <a:path>
              <a:moveTo>
                <a:pt x="0" y="45720"/>
              </a:moveTo>
              <a:lnTo>
                <a:pt x="41632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931596" y="2891379"/>
        <a:ext cx="22346" cy="4473"/>
      </dsp:txXfrm>
    </dsp:sp>
    <dsp:sp modelId="{D3430880-BDB0-9648-9C75-1402D5A3FFC0}">
      <dsp:nvSpPr>
        <dsp:cNvPr id="0" name=""/>
        <dsp:cNvSpPr/>
      </dsp:nvSpPr>
      <dsp:spPr>
        <a:xfrm>
          <a:off x="4793240" y="2310666"/>
          <a:ext cx="1943165" cy="1165899"/>
        </a:xfrm>
        <a:prstGeom prst="rect">
          <a:avLst/>
        </a:prstGeom>
        <a:gradFill rotWithShape="0">
          <a:gsLst>
            <a:gs pos="6995">
              <a:srgbClr val="355FA1"/>
            </a:gs>
            <a:gs pos="13990">
              <a:srgbClr val="3A69AA"/>
            </a:gs>
            <a:gs pos="21006">
              <a:srgbClr val="3F73B4"/>
            </a:gs>
            <a:gs pos="27000">
              <a:srgbClr val="447BBC"/>
            </a:gs>
            <a:gs pos="0">
              <a:schemeClr val="accent1">
                <a:lumMod val="75000"/>
              </a:schemeClr>
            </a:gs>
            <a:gs pos="91000">
              <a:schemeClr val="accent5">
                <a:alpha val="50000"/>
                <a:hueOff val="0"/>
                <a:satOff val="0"/>
                <a:lumOff val="0"/>
                <a:alphaOff val="0"/>
                <a:satMod val="110000"/>
                <a:lumMod val="100000"/>
                <a:shade val="100000"/>
              </a:schemeClr>
            </a:gs>
            <a:gs pos="100000">
              <a:schemeClr val="accent5">
                <a:alpha val="50000"/>
                <a:hueOff val="0"/>
                <a:satOff val="0"/>
                <a:lumOff val="0"/>
                <a:alphaOff val="0"/>
                <a:lumMod val="99000"/>
                <a:satMod val="120000"/>
                <a:shade val="78000"/>
              </a:schemeClr>
            </a:gs>
          </a:gsLst>
          <a:lin ang="5400000" scaled="0"/>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17" tIns="99947" rIns="95217" bIns="99947" numCol="1" spcCol="1270" anchor="ctr" anchorCtr="0">
          <a:noAutofit/>
        </a:bodyPr>
        <a:lstStyle/>
        <a:p>
          <a:pPr marL="0" lvl="0" indent="0" algn="ctr" defTabSz="711200">
            <a:lnSpc>
              <a:spcPct val="90000"/>
            </a:lnSpc>
            <a:spcBef>
              <a:spcPct val="0"/>
            </a:spcBef>
            <a:spcAft>
              <a:spcPct val="35000"/>
            </a:spcAft>
            <a:buNone/>
          </a:pPr>
          <a:r>
            <a:rPr lang="en-US" sz="1600" b="1" kern="1200" dirty="0">
              <a:highlight>
                <a:srgbClr val="FF0000"/>
              </a:highlight>
            </a:rPr>
            <a:t>2009</a:t>
          </a:r>
        </a:p>
        <a:p>
          <a:pPr marL="0" lvl="0" indent="0" algn="ctr" defTabSz="711200">
            <a:lnSpc>
              <a:spcPct val="90000"/>
            </a:lnSpc>
            <a:spcBef>
              <a:spcPct val="0"/>
            </a:spcBef>
            <a:spcAft>
              <a:spcPct val="35000"/>
            </a:spcAft>
            <a:buNone/>
          </a:pPr>
          <a:r>
            <a:rPr lang="en-US" sz="1200" b="1" kern="1200" dirty="0">
              <a:solidFill>
                <a:schemeClr val="tx1"/>
              </a:solidFill>
            </a:rPr>
            <a:t>Renewable Energy Directive: EU target of 20% renewables by 2020 and national binding targets</a:t>
          </a:r>
        </a:p>
      </dsp:txBody>
      <dsp:txXfrm>
        <a:off x="4793240" y="2310666"/>
        <a:ext cx="1943165" cy="1165899"/>
      </dsp:txXfrm>
    </dsp:sp>
    <dsp:sp modelId="{3E0168E1-5437-894E-8A85-B840AC5AF6A0}">
      <dsp:nvSpPr>
        <dsp:cNvPr id="0" name=""/>
        <dsp:cNvSpPr/>
      </dsp:nvSpPr>
      <dsp:spPr>
        <a:xfrm>
          <a:off x="9124698" y="2847896"/>
          <a:ext cx="416328" cy="91440"/>
        </a:xfrm>
        <a:custGeom>
          <a:avLst/>
          <a:gdLst/>
          <a:ahLst/>
          <a:cxnLst/>
          <a:rect l="0" t="0" r="0" b="0"/>
          <a:pathLst>
            <a:path>
              <a:moveTo>
                <a:pt x="0" y="45720"/>
              </a:moveTo>
              <a:lnTo>
                <a:pt x="41632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9321689" y="2891379"/>
        <a:ext cx="22346" cy="4473"/>
      </dsp:txXfrm>
    </dsp:sp>
    <dsp:sp modelId="{857EF3D0-E6EC-CC49-951D-7BC6F8E3FF08}">
      <dsp:nvSpPr>
        <dsp:cNvPr id="0" name=""/>
        <dsp:cNvSpPr/>
      </dsp:nvSpPr>
      <dsp:spPr>
        <a:xfrm>
          <a:off x="7183333" y="2310666"/>
          <a:ext cx="1943165" cy="1165899"/>
        </a:xfrm>
        <a:prstGeom prst="rect">
          <a:avLst/>
        </a:prstGeom>
        <a:gradFill rotWithShape="0">
          <a:gsLst>
            <a:gs pos="6995">
              <a:srgbClr val="355FA1"/>
            </a:gs>
            <a:gs pos="13990">
              <a:srgbClr val="3A69AA"/>
            </a:gs>
            <a:gs pos="21006">
              <a:srgbClr val="3F73B4"/>
            </a:gs>
            <a:gs pos="27000">
              <a:srgbClr val="447BBC"/>
            </a:gs>
            <a:gs pos="0">
              <a:schemeClr val="accent1">
                <a:lumMod val="75000"/>
              </a:schemeClr>
            </a:gs>
            <a:gs pos="91000">
              <a:schemeClr val="accent5">
                <a:alpha val="50000"/>
                <a:hueOff val="0"/>
                <a:satOff val="0"/>
                <a:lumOff val="0"/>
                <a:alphaOff val="0"/>
                <a:satMod val="110000"/>
                <a:lumMod val="100000"/>
                <a:shade val="100000"/>
              </a:schemeClr>
            </a:gs>
            <a:gs pos="100000">
              <a:schemeClr val="accent5">
                <a:alpha val="50000"/>
                <a:hueOff val="0"/>
                <a:satOff val="0"/>
                <a:lumOff val="0"/>
                <a:alphaOff val="0"/>
                <a:lumMod val="99000"/>
                <a:satMod val="120000"/>
                <a:shade val="78000"/>
              </a:schemeClr>
            </a:gs>
          </a:gsLst>
          <a:lin ang="5400000" scaled="0"/>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17" tIns="99947" rIns="95217" bIns="99947" numCol="1" spcCol="1270" anchor="ctr" anchorCtr="0">
          <a:noAutofit/>
        </a:bodyPr>
        <a:lstStyle/>
        <a:p>
          <a:pPr marL="0" lvl="0" indent="0" algn="ctr" defTabSz="711200">
            <a:lnSpc>
              <a:spcPct val="90000"/>
            </a:lnSpc>
            <a:spcBef>
              <a:spcPct val="0"/>
            </a:spcBef>
            <a:spcAft>
              <a:spcPct val="35000"/>
            </a:spcAft>
            <a:buNone/>
          </a:pPr>
          <a:r>
            <a:rPr lang="en-US" sz="1600" b="1" kern="1200" dirty="0"/>
            <a:t>2014</a:t>
          </a:r>
        </a:p>
        <a:p>
          <a:pPr marL="0" lvl="0" indent="0" algn="ctr" defTabSz="711200">
            <a:lnSpc>
              <a:spcPct val="90000"/>
            </a:lnSpc>
            <a:spcBef>
              <a:spcPct val="0"/>
            </a:spcBef>
            <a:spcAft>
              <a:spcPct val="35000"/>
            </a:spcAft>
            <a:buNone/>
          </a:pPr>
          <a:r>
            <a:rPr lang="en-US" sz="1400" b="1" kern="1200" dirty="0">
              <a:solidFill>
                <a:schemeClr val="tx1"/>
              </a:solidFill>
            </a:rPr>
            <a:t>Onshore wind is cheap­er than coal, gas and nuclear energy</a:t>
          </a:r>
        </a:p>
      </dsp:txBody>
      <dsp:txXfrm>
        <a:off x="7183333" y="2310666"/>
        <a:ext cx="1943165" cy="1165899"/>
      </dsp:txXfrm>
    </dsp:sp>
    <dsp:sp modelId="{65F06D7F-F98C-1242-B191-8FB14A650D5D}">
      <dsp:nvSpPr>
        <dsp:cNvPr id="0" name=""/>
        <dsp:cNvSpPr/>
      </dsp:nvSpPr>
      <dsp:spPr>
        <a:xfrm>
          <a:off x="984636" y="3474766"/>
          <a:ext cx="9560373" cy="416328"/>
        </a:xfrm>
        <a:custGeom>
          <a:avLst/>
          <a:gdLst/>
          <a:ahLst/>
          <a:cxnLst/>
          <a:rect l="0" t="0" r="0" b="0"/>
          <a:pathLst>
            <a:path>
              <a:moveTo>
                <a:pt x="9560373" y="0"/>
              </a:moveTo>
              <a:lnTo>
                <a:pt x="9560373" y="225264"/>
              </a:lnTo>
              <a:lnTo>
                <a:pt x="0" y="225264"/>
              </a:lnTo>
              <a:lnTo>
                <a:pt x="0" y="416328"/>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525552" y="3680693"/>
        <a:ext cx="478540" cy="4473"/>
      </dsp:txXfrm>
    </dsp:sp>
    <dsp:sp modelId="{305041FD-1EEB-3846-A079-A0BF070543F2}">
      <dsp:nvSpPr>
        <dsp:cNvPr id="0" name=""/>
        <dsp:cNvSpPr/>
      </dsp:nvSpPr>
      <dsp:spPr>
        <a:xfrm>
          <a:off x="9573427" y="2310666"/>
          <a:ext cx="1943165" cy="1165899"/>
        </a:xfrm>
        <a:prstGeom prst="rect">
          <a:avLst/>
        </a:prstGeom>
        <a:gradFill rotWithShape="0">
          <a:gsLst>
            <a:gs pos="6995">
              <a:srgbClr val="355FA1"/>
            </a:gs>
            <a:gs pos="13990">
              <a:srgbClr val="3A69AA"/>
            </a:gs>
            <a:gs pos="21006">
              <a:srgbClr val="3F73B4"/>
            </a:gs>
            <a:gs pos="27000">
              <a:srgbClr val="447BBC"/>
            </a:gs>
            <a:gs pos="0">
              <a:schemeClr val="accent1">
                <a:lumMod val="75000"/>
              </a:schemeClr>
            </a:gs>
            <a:gs pos="91000">
              <a:schemeClr val="accent5">
                <a:alpha val="50000"/>
                <a:hueOff val="0"/>
                <a:satOff val="0"/>
                <a:lumOff val="0"/>
                <a:alphaOff val="0"/>
                <a:satMod val="110000"/>
                <a:lumMod val="100000"/>
                <a:shade val="100000"/>
              </a:schemeClr>
            </a:gs>
            <a:gs pos="100000">
              <a:schemeClr val="accent5">
                <a:alpha val="50000"/>
                <a:hueOff val="0"/>
                <a:satOff val="0"/>
                <a:lumOff val="0"/>
                <a:alphaOff val="0"/>
                <a:lumMod val="99000"/>
                <a:satMod val="120000"/>
                <a:shade val="78000"/>
              </a:schemeClr>
            </a:gs>
          </a:gsLst>
          <a:lin ang="5400000" scaled="0"/>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17" tIns="99947" rIns="95217" bIns="99947" numCol="1" spcCol="1270" anchor="ctr" anchorCtr="0">
          <a:noAutofit/>
        </a:bodyPr>
        <a:lstStyle/>
        <a:p>
          <a:pPr marL="0" lvl="0" indent="0" algn="ctr" defTabSz="711200">
            <a:lnSpc>
              <a:spcPct val="90000"/>
            </a:lnSpc>
            <a:spcBef>
              <a:spcPct val="0"/>
            </a:spcBef>
            <a:spcAft>
              <a:spcPct val="35000"/>
            </a:spcAft>
            <a:buNone/>
          </a:pPr>
          <a:r>
            <a:rPr lang="en-US" sz="1600" b="1" kern="1200" dirty="0">
              <a:highlight>
                <a:srgbClr val="FF0000"/>
              </a:highlight>
            </a:rPr>
            <a:t>2018</a:t>
          </a:r>
        </a:p>
        <a:p>
          <a:pPr marL="0" lvl="0" indent="0" algn="ctr" defTabSz="711200">
            <a:lnSpc>
              <a:spcPct val="90000"/>
            </a:lnSpc>
            <a:spcBef>
              <a:spcPct val="0"/>
            </a:spcBef>
            <a:spcAft>
              <a:spcPct val="35000"/>
            </a:spcAft>
            <a:buNone/>
          </a:pPr>
          <a:r>
            <a:rPr lang="en-US" sz="1400" b="1" kern="1200" dirty="0">
              <a:solidFill>
                <a:schemeClr val="tx1"/>
              </a:solidFill>
            </a:rPr>
            <a:t>Revised Renewable Energy Directive: 32% renewables target for 2030</a:t>
          </a:r>
        </a:p>
      </dsp:txBody>
      <dsp:txXfrm>
        <a:off x="9573427" y="2310666"/>
        <a:ext cx="1943165" cy="1165899"/>
      </dsp:txXfrm>
    </dsp:sp>
    <dsp:sp modelId="{3A8520BC-C663-6B45-BAB7-3E5FA7F97CC0}">
      <dsp:nvSpPr>
        <dsp:cNvPr id="0" name=""/>
        <dsp:cNvSpPr/>
      </dsp:nvSpPr>
      <dsp:spPr>
        <a:xfrm>
          <a:off x="1954418" y="4460723"/>
          <a:ext cx="416328" cy="91440"/>
        </a:xfrm>
        <a:custGeom>
          <a:avLst/>
          <a:gdLst/>
          <a:ahLst/>
          <a:cxnLst/>
          <a:rect l="0" t="0" r="0" b="0"/>
          <a:pathLst>
            <a:path>
              <a:moveTo>
                <a:pt x="0" y="45720"/>
              </a:moveTo>
              <a:lnTo>
                <a:pt x="41632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151409" y="4504206"/>
        <a:ext cx="22346" cy="4473"/>
      </dsp:txXfrm>
    </dsp:sp>
    <dsp:sp modelId="{9A9574F5-7CFB-3A4B-A825-F95F3B2A0D40}">
      <dsp:nvSpPr>
        <dsp:cNvPr id="0" name=""/>
        <dsp:cNvSpPr/>
      </dsp:nvSpPr>
      <dsp:spPr>
        <a:xfrm>
          <a:off x="13053" y="3923494"/>
          <a:ext cx="1943165" cy="1165899"/>
        </a:xfrm>
        <a:prstGeom prst="rect">
          <a:avLst/>
        </a:prstGeom>
        <a:gradFill rotWithShape="0">
          <a:gsLst>
            <a:gs pos="6995">
              <a:srgbClr val="355FA1"/>
            </a:gs>
            <a:gs pos="13990">
              <a:srgbClr val="3A69AA"/>
            </a:gs>
            <a:gs pos="21006">
              <a:srgbClr val="3F73B4"/>
            </a:gs>
            <a:gs pos="27000">
              <a:srgbClr val="447BBC"/>
            </a:gs>
            <a:gs pos="0">
              <a:schemeClr val="accent1">
                <a:lumMod val="75000"/>
              </a:schemeClr>
            </a:gs>
            <a:gs pos="91000">
              <a:schemeClr val="accent5">
                <a:alpha val="50000"/>
                <a:hueOff val="0"/>
                <a:satOff val="0"/>
                <a:lumOff val="0"/>
                <a:alphaOff val="0"/>
                <a:satMod val="110000"/>
                <a:lumMod val="100000"/>
                <a:shade val="100000"/>
              </a:schemeClr>
            </a:gs>
            <a:gs pos="100000">
              <a:schemeClr val="accent5">
                <a:alpha val="50000"/>
                <a:hueOff val="0"/>
                <a:satOff val="0"/>
                <a:lumOff val="0"/>
                <a:alphaOff val="0"/>
                <a:lumMod val="99000"/>
                <a:satMod val="120000"/>
                <a:shade val="78000"/>
              </a:schemeClr>
            </a:gs>
          </a:gsLst>
          <a:lin ang="5400000" scaled="0"/>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17" tIns="99947" rIns="95217" bIns="99947" numCol="1" spcCol="1270" anchor="ctr" anchorCtr="0">
          <a:noAutofit/>
        </a:bodyPr>
        <a:lstStyle/>
        <a:p>
          <a:pPr marL="0" lvl="0" indent="0" algn="ctr" defTabSz="711200">
            <a:lnSpc>
              <a:spcPct val="90000"/>
            </a:lnSpc>
            <a:spcBef>
              <a:spcPct val="0"/>
            </a:spcBef>
            <a:spcAft>
              <a:spcPct val="35000"/>
            </a:spcAft>
            <a:buNone/>
          </a:pPr>
          <a:r>
            <a:rPr lang="en-US" sz="1600" b="1" kern="1200" dirty="0">
              <a:highlight>
                <a:srgbClr val="FFFF00"/>
              </a:highlight>
            </a:rPr>
            <a:t>201</a:t>
          </a:r>
          <a:r>
            <a:rPr lang="en-US" sz="1600" b="1" kern="1200" dirty="0">
              <a:highlight>
                <a:srgbClr val="FF0000"/>
              </a:highlight>
            </a:rPr>
            <a:t>9</a:t>
          </a:r>
        </a:p>
        <a:p>
          <a:pPr marL="0" lvl="0" indent="0" algn="ctr" defTabSz="711200">
            <a:lnSpc>
              <a:spcPct val="90000"/>
            </a:lnSpc>
            <a:spcBef>
              <a:spcPct val="0"/>
            </a:spcBef>
            <a:spcAft>
              <a:spcPct val="35000"/>
            </a:spcAft>
            <a:buNone/>
          </a:pPr>
          <a:r>
            <a:rPr lang="en-US" sz="1400" b="1" kern="1200" dirty="0">
              <a:solidFill>
                <a:schemeClr val="tx1"/>
              </a:solidFill>
            </a:rPr>
            <a:t>EU power production from wind and solar surpass coal for the first time</a:t>
          </a:r>
        </a:p>
      </dsp:txBody>
      <dsp:txXfrm>
        <a:off x="13053" y="3923494"/>
        <a:ext cx="1943165" cy="1165899"/>
      </dsp:txXfrm>
    </dsp:sp>
    <dsp:sp modelId="{F42282A2-452F-2449-A6F3-876ECF677A02}">
      <dsp:nvSpPr>
        <dsp:cNvPr id="0" name=""/>
        <dsp:cNvSpPr/>
      </dsp:nvSpPr>
      <dsp:spPr>
        <a:xfrm>
          <a:off x="4344512" y="4460723"/>
          <a:ext cx="416328" cy="91440"/>
        </a:xfrm>
        <a:custGeom>
          <a:avLst/>
          <a:gdLst/>
          <a:ahLst/>
          <a:cxnLst/>
          <a:rect l="0" t="0" r="0" b="0"/>
          <a:pathLst>
            <a:path>
              <a:moveTo>
                <a:pt x="0" y="45720"/>
              </a:moveTo>
              <a:lnTo>
                <a:pt x="41632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541503" y="4504206"/>
        <a:ext cx="22346" cy="4473"/>
      </dsp:txXfrm>
    </dsp:sp>
    <dsp:sp modelId="{50C0DB4E-6F44-4A45-B2B1-63E11AB2F979}">
      <dsp:nvSpPr>
        <dsp:cNvPr id="0" name=""/>
        <dsp:cNvSpPr/>
      </dsp:nvSpPr>
      <dsp:spPr>
        <a:xfrm>
          <a:off x="2403147" y="3923494"/>
          <a:ext cx="1943165" cy="1165899"/>
        </a:xfrm>
        <a:prstGeom prst="rect">
          <a:avLst/>
        </a:prstGeom>
        <a:gradFill rotWithShape="0">
          <a:gsLst>
            <a:gs pos="6995">
              <a:srgbClr val="355FA1"/>
            </a:gs>
            <a:gs pos="13990">
              <a:srgbClr val="3A69AA"/>
            </a:gs>
            <a:gs pos="21006">
              <a:srgbClr val="3F73B4"/>
            </a:gs>
            <a:gs pos="27000">
              <a:srgbClr val="447BBC"/>
            </a:gs>
            <a:gs pos="0">
              <a:schemeClr val="accent1">
                <a:lumMod val="75000"/>
              </a:schemeClr>
            </a:gs>
            <a:gs pos="91000">
              <a:schemeClr val="accent5">
                <a:alpha val="50000"/>
                <a:hueOff val="0"/>
                <a:satOff val="0"/>
                <a:lumOff val="0"/>
                <a:alphaOff val="0"/>
                <a:satMod val="110000"/>
                <a:lumMod val="100000"/>
                <a:shade val="100000"/>
              </a:schemeClr>
            </a:gs>
            <a:gs pos="100000">
              <a:schemeClr val="accent5">
                <a:alpha val="50000"/>
                <a:hueOff val="0"/>
                <a:satOff val="0"/>
                <a:lumOff val="0"/>
                <a:alphaOff val="0"/>
                <a:lumMod val="99000"/>
                <a:satMod val="120000"/>
                <a:shade val="78000"/>
              </a:schemeClr>
            </a:gs>
          </a:gsLst>
          <a:lin ang="5400000" scaled="0"/>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17" tIns="99947" rIns="95217" bIns="99947" numCol="1" spcCol="1270" anchor="ctr" anchorCtr="0">
          <a:noAutofit/>
        </a:bodyPr>
        <a:lstStyle/>
        <a:p>
          <a:pPr marL="0" lvl="0" indent="0" algn="ctr" defTabSz="711200">
            <a:lnSpc>
              <a:spcPct val="90000"/>
            </a:lnSpc>
            <a:spcBef>
              <a:spcPct val="0"/>
            </a:spcBef>
            <a:spcAft>
              <a:spcPct val="35000"/>
            </a:spcAft>
            <a:buNone/>
          </a:pPr>
          <a:r>
            <a:rPr lang="en-US" sz="1600" b="1" kern="1200" dirty="0">
              <a:highlight>
                <a:srgbClr val="FF0000"/>
              </a:highlight>
            </a:rPr>
            <a:t>2021</a:t>
          </a:r>
        </a:p>
        <a:p>
          <a:pPr marL="0" lvl="0" indent="0" algn="ctr" defTabSz="711200">
            <a:lnSpc>
              <a:spcPct val="90000"/>
            </a:lnSpc>
            <a:spcBef>
              <a:spcPct val="0"/>
            </a:spcBef>
            <a:spcAft>
              <a:spcPct val="35000"/>
            </a:spcAft>
            <a:buNone/>
          </a:pPr>
          <a:r>
            <a:rPr lang="en-US" sz="1400" b="1" kern="1200" dirty="0">
              <a:solidFill>
                <a:schemeClr val="tx1"/>
              </a:solidFill>
            </a:rPr>
            <a:t>Fit for 55: EC proposal to revise the directive and raise the target for 2030 to 40%</a:t>
          </a:r>
        </a:p>
      </dsp:txBody>
      <dsp:txXfrm>
        <a:off x="2403147" y="3923494"/>
        <a:ext cx="1943165" cy="1165899"/>
      </dsp:txXfrm>
    </dsp:sp>
    <dsp:sp modelId="{96AF411B-2A82-E341-8B8C-B7605B320C0B}">
      <dsp:nvSpPr>
        <dsp:cNvPr id="0" name=""/>
        <dsp:cNvSpPr/>
      </dsp:nvSpPr>
      <dsp:spPr>
        <a:xfrm>
          <a:off x="6734605" y="4460723"/>
          <a:ext cx="416328" cy="91440"/>
        </a:xfrm>
        <a:custGeom>
          <a:avLst/>
          <a:gdLst/>
          <a:ahLst/>
          <a:cxnLst/>
          <a:rect l="0" t="0" r="0" b="0"/>
          <a:pathLst>
            <a:path>
              <a:moveTo>
                <a:pt x="0" y="45720"/>
              </a:moveTo>
              <a:lnTo>
                <a:pt x="41632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931596" y="4504206"/>
        <a:ext cx="22346" cy="4473"/>
      </dsp:txXfrm>
    </dsp:sp>
    <dsp:sp modelId="{E65BF248-E7C2-8D41-9F1D-057C8C124FA3}">
      <dsp:nvSpPr>
        <dsp:cNvPr id="0" name=""/>
        <dsp:cNvSpPr/>
      </dsp:nvSpPr>
      <dsp:spPr>
        <a:xfrm>
          <a:off x="4793240" y="3923494"/>
          <a:ext cx="1943165" cy="1165899"/>
        </a:xfrm>
        <a:prstGeom prst="rect">
          <a:avLst/>
        </a:prstGeom>
        <a:gradFill rotWithShape="0">
          <a:gsLst>
            <a:gs pos="6995">
              <a:srgbClr val="355FA1"/>
            </a:gs>
            <a:gs pos="13990">
              <a:srgbClr val="3A69AA"/>
            </a:gs>
            <a:gs pos="21006">
              <a:srgbClr val="3F73B4"/>
            </a:gs>
            <a:gs pos="27000">
              <a:srgbClr val="447BBC"/>
            </a:gs>
            <a:gs pos="0">
              <a:schemeClr val="accent1">
                <a:lumMod val="75000"/>
              </a:schemeClr>
            </a:gs>
            <a:gs pos="91000">
              <a:schemeClr val="accent5">
                <a:alpha val="50000"/>
                <a:hueOff val="0"/>
                <a:satOff val="0"/>
                <a:lumOff val="0"/>
                <a:alphaOff val="0"/>
                <a:satMod val="110000"/>
                <a:lumMod val="100000"/>
                <a:shade val="100000"/>
              </a:schemeClr>
            </a:gs>
            <a:gs pos="100000">
              <a:schemeClr val="accent5">
                <a:alpha val="50000"/>
                <a:hueOff val="0"/>
                <a:satOff val="0"/>
                <a:lumOff val="0"/>
                <a:alphaOff val="0"/>
                <a:lumMod val="99000"/>
                <a:satMod val="120000"/>
                <a:shade val="78000"/>
              </a:schemeClr>
            </a:gs>
          </a:gsLst>
          <a:lin ang="5400000" scaled="0"/>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17" tIns="99947" rIns="95217" bIns="99947"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highlight>
                <a:srgbClr val="FF0000"/>
              </a:highlight>
            </a:rPr>
            <a:t>2022</a:t>
          </a:r>
        </a:p>
        <a:p>
          <a:pPr marL="0" lvl="0" indent="0" algn="ctr" defTabSz="711200">
            <a:lnSpc>
              <a:spcPct val="90000"/>
            </a:lnSpc>
            <a:spcBef>
              <a:spcPct val="0"/>
            </a:spcBef>
            <a:spcAft>
              <a:spcPct val="35000"/>
            </a:spcAft>
            <a:buNone/>
          </a:pPr>
          <a:r>
            <a:rPr lang="en-US" sz="1400" b="1" kern="1200" dirty="0" err="1">
              <a:solidFill>
                <a:schemeClr val="tx1"/>
              </a:solidFill>
            </a:rPr>
            <a:t>REPowerEU</a:t>
          </a:r>
          <a:r>
            <a:rPr lang="en-US" sz="1400" b="1" kern="1200" dirty="0">
              <a:solidFill>
                <a:schemeClr val="tx1"/>
              </a:solidFill>
            </a:rPr>
            <a:t> Plan: new EC proposal to further raise the renewable energy target</a:t>
          </a:r>
        </a:p>
      </dsp:txBody>
      <dsp:txXfrm>
        <a:off x="4793240" y="3923494"/>
        <a:ext cx="1943165" cy="1165899"/>
      </dsp:txXfrm>
    </dsp:sp>
    <dsp:sp modelId="{57FA4269-456F-0546-903B-A6F3923837C7}">
      <dsp:nvSpPr>
        <dsp:cNvPr id="0" name=""/>
        <dsp:cNvSpPr/>
      </dsp:nvSpPr>
      <dsp:spPr>
        <a:xfrm>
          <a:off x="7183333" y="3923494"/>
          <a:ext cx="1943165" cy="1165899"/>
        </a:xfrm>
        <a:prstGeom prst="rect">
          <a:avLst/>
        </a:prstGeom>
        <a:gradFill rotWithShape="0">
          <a:gsLst>
            <a:gs pos="6995">
              <a:srgbClr val="355FA1"/>
            </a:gs>
            <a:gs pos="13990">
              <a:srgbClr val="3A69AA"/>
            </a:gs>
            <a:gs pos="21006">
              <a:srgbClr val="3F73B4"/>
            </a:gs>
            <a:gs pos="27000">
              <a:srgbClr val="447BBC"/>
            </a:gs>
            <a:gs pos="0">
              <a:schemeClr val="accent1">
                <a:lumMod val="75000"/>
              </a:schemeClr>
            </a:gs>
            <a:gs pos="91000">
              <a:schemeClr val="accent5">
                <a:alpha val="50000"/>
                <a:hueOff val="0"/>
                <a:satOff val="0"/>
                <a:lumOff val="0"/>
                <a:alphaOff val="0"/>
                <a:satMod val="110000"/>
                <a:lumMod val="100000"/>
                <a:shade val="100000"/>
              </a:schemeClr>
            </a:gs>
            <a:gs pos="100000">
              <a:schemeClr val="accent5">
                <a:alpha val="50000"/>
                <a:hueOff val="0"/>
                <a:satOff val="0"/>
                <a:lumOff val="0"/>
                <a:alphaOff val="0"/>
                <a:lumMod val="99000"/>
                <a:satMod val="120000"/>
                <a:shade val="78000"/>
              </a:schemeClr>
            </a:gs>
          </a:gsLst>
          <a:lin ang="5400000" scaled="0"/>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17" tIns="99947" rIns="95217" bIns="99947"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rPr>
            <a:t>20 November 2023 </a:t>
          </a:r>
        </a:p>
        <a:p>
          <a:pPr marL="0" lvl="0" indent="0" algn="ctr" defTabSz="711200">
            <a:lnSpc>
              <a:spcPct val="90000"/>
            </a:lnSpc>
            <a:spcBef>
              <a:spcPct val="0"/>
            </a:spcBef>
            <a:spcAft>
              <a:spcPct val="35000"/>
            </a:spcAft>
            <a:buNone/>
          </a:pPr>
          <a:r>
            <a:rPr lang="en-US" sz="1400" b="1" kern="1200" dirty="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Revised Directive EU/2023/2413</a:t>
          </a:r>
          <a:r>
            <a:rPr lang="en-US" sz="1400" b="1" kern="1200" dirty="0">
              <a:solidFill>
                <a:schemeClr val="tx1"/>
              </a:solidFill>
            </a:rPr>
            <a:t> </a:t>
          </a:r>
        </a:p>
        <a:p>
          <a:pPr marL="0" lvl="0" indent="0" algn="ctr" defTabSz="711200">
            <a:lnSpc>
              <a:spcPct val="90000"/>
            </a:lnSpc>
            <a:spcBef>
              <a:spcPct val="0"/>
            </a:spcBef>
            <a:spcAft>
              <a:spcPct val="35000"/>
            </a:spcAft>
            <a:buNone/>
          </a:pPr>
          <a:r>
            <a:rPr lang="en-US" sz="1400" b="1" kern="1200" dirty="0">
              <a:solidFill>
                <a:schemeClr val="tx1"/>
              </a:solidFill>
            </a:rPr>
            <a:t>entered into force</a:t>
          </a:r>
        </a:p>
      </dsp:txBody>
      <dsp:txXfrm>
        <a:off x="7183333" y="3923494"/>
        <a:ext cx="1943165" cy="116589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6/7/layout/ChevronBlockProcess">
  <dgm:title val="Chevron Block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28"/>
      <dgm:constr type="primFontSz" for="des" forName="desTx" refType="primFontSz" refFor="des" refForName="parTx" op="lte" fact="0.75"/>
      <dgm:constr type="h" for="des" forName="desTx" op="equ"/>
      <dgm:constr type="w" for="ch" forName="space" refType="w" op="equ" fact="-0.005"/>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91"/>
              <dgm:constr type="t" for="ch" forName="desTx" refType="h" refFor="ch" refForName="parTx"/>
            </dgm:constrLst>
          </dgm:if>
          <dgm:else name="Name9">
            <dgm:constrLst>
              <dgm:constr type="l" for="ch" forName="parTx"/>
              <dgm:constr type="w" for="ch" forName="parTx" refType="w"/>
              <dgm:constr type="t" for="ch" forName="parTx"/>
              <dgm:constr type="l" for="ch" forName="desTx" refType="w" fact="0.09"/>
              <dgm:constr type="w" for="ch" forName="desTx" refType="w" refFor="ch" refForName="parTx" fact="0.91"/>
              <dgm:constr type="t" for="ch" forName="desTx" refType="h" refFor="ch" refForName="parTx"/>
            </dgm:constrLst>
          </dgm:else>
        </dgm:choose>
        <dgm:ruleLst>
          <dgm:rule type="h" val="INF" fact="NaN" max="NaN"/>
        </dgm:ruleLst>
        <dgm:layoutNode name="parTx" styleLbl="alignNode1">
          <dgm:varLst>
            <dgm:chMax val="0"/>
            <dgm:chPref val="0"/>
          </dgm:varLst>
          <dgm:alg type="tx"/>
          <dgm:choose name="Name10">
            <dgm:if name="Name11" func="var" arg="dir" op="equ" val="norm">
              <dgm:shape xmlns:r="http://schemas.openxmlformats.org/officeDocument/2006/relationships" type="chevron" r:blip="">
                <dgm:adjLst>
                  <dgm:adj idx="1" val="0.3"/>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3"/>
                <dgm:constr type="h"/>
                <dgm:constr type="tMarg" refType="w" fact="0.105"/>
                <dgm:constr type="bMarg" refType="w" fact="0.105"/>
                <dgm:constr type="lMarg" refType="w" fact="0.105"/>
                <dgm:constr type="rMarg" refType="w" fact="0.105"/>
              </dgm:constrLst>
            </dgm:if>
            <dgm:else name="Name15">
              <dgm:constrLst>
                <dgm:constr type="h" refType="w" op="lte" fact="0.3"/>
                <dgm:constr type="h"/>
                <dgm:constr type="tMarg" refType="w" fact="0.105"/>
                <dgm:constr type="bMarg" refType="w" fact="0.105"/>
                <dgm:constr type="lMarg" refType="w" fact="0.105"/>
                <dgm:constr type="rMarg" refType="w" fact="0.105"/>
              </dgm:constrLst>
            </dgm:else>
          </dgm:choose>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0"/>
            <dgm:constr type="tMarg" refType="w" fact="0.224"/>
            <dgm:constr type="bMarg" refType="w" fact="0.448"/>
            <dgm:constr type="lMarg" refType="w" fact="0.224"/>
            <dgm:constr type="rMarg" refType="w" fact="0.224"/>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6E7CFC-FF65-F24A-BF61-C6B28955ED15}" type="datetimeFigureOut">
              <a:rPr lang="en-GB" smtClean="0"/>
              <a:t>11/12/2023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99FF6C-CE83-B943-AC9B-CB858CD6DFE3}" type="slidenum">
              <a:rPr lang="en-GB" smtClean="0"/>
              <a:t>‹#›</a:t>
            </a:fld>
            <a:endParaRPr lang="en-GB"/>
          </a:p>
        </p:txBody>
      </p:sp>
    </p:spTree>
    <p:extLst>
      <p:ext uri="{BB962C8B-B14F-4D97-AF65-F5344CB8AC3E}">
        <p14:creationId xmlns:p14="http://schemas.microsoft.com/office/powerpoint/2010/main" val="7869542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F99FF6C-CE83-B943-AC9B-CB858CD6DFE3}" type="slidenum">
              <a:rPr lang="en-GB" smtClean="0"/>
              <a:t>2</a:t>
            </a:fld>
            <a:endParaRPr lang="en-GB"/>
          </a:p>
        </p:txBody>
      </p:sp>
    </p:spTree>
    <p:extLst>
      <p:ext uri="{BB962C8B-B14F-4D97-AF65-F5344CB8AC3E}">
        <p14:creationId xmlns:p14="http://schemas.microsoft.com/office/powerpoint/2010/main" val="20445690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F99FF6C-CE83-B943-AC9B-CB858CD6DFE3}" type="slidenum">
              <a:rPr lang="en-GB" smtClean="0"/>
              <a:t>5</a:t>
            </a:fld>
            <a:endParaRPr lang="en-GB"/>
          </a:p>
        </p:txBody>
      </p:sp>
    </p:spTree>
    <p:extLst>
      <p:ext uri="{BB962C8B-B14F-4D97-AF65-F5344CB8AC3E}">
        <p14:creationId xmlns:p14="http://schemas.microsoft.com/office/powerpoint/2010/main" val="3400673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F99FF6C-CE83-B943-AC9B-CB858CD6DFE3}" type="slidenum">
              <a:rPr lang="en-GB" smtClean="0"/>
              <a:t>6</a:t>
            </a:fld>
            <a:endParaRPr lang="en-GB"/>
          </a:p>
        </p:txBody>
      </p:sp>
    </p:spTree>
    <p:extLst>
      <p:ext uri="{BB962C8B-B14F-4D97-AF65-F5344CB8AC3E}">
        <p14:creationId xmlns:p14="http://schemas.microsoft.com/office/powerpoint/2010/main" val="34861739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F99FF6C-CE83-B943-AC9B-CB858CD6DFE3}" type="slidenum">
              <a:rPr lang="en-GB" smtClean="0"/>
              <a:t>7</a:t>
            </a:fld>
            <a:endParaRPr lang="en-GB"/>
          </a:p>
        </p:txBody>
      </p:sp>
    </p:spTree>
    <p:extLst>
      <p:ext uri="{BB962C8B-B14F-4D97-AF65-F5344CB8AC3E}">
        <p14:creationId xmlns:p14="http://schemas.microsoft.com/office/powerpoint/2010/main" val="2878033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CEA98-0B6F-0BAA-B311-D524A25983D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606BE95-482B-C72C-E291-979F2C1F6D6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84D7751-1581-7297-BFB4-F556A1D2288B}"/>
              </a:ext>
            </a:extLst>
          </p:cNvPr>
          <p:cNvSpPr>
            <a:spLocks noGrp="1"/>
          </p:cNvSpPr>
          <p:nvPr>
            <p:ph type="dt" sz="half" idx="10"/>
          </p:nvPr>
        </p:nvSpPr>
        <p:spPr/>
        <p:txBody>
          <a:bodyPr/>
          <a:lstStyle/>
          <a:p>
            <a:fld id="{9C0460E6-A877-CF47-9509-BDFDA4A02140}" type="datetime1">
              <a:rPr lang="en-US" smtClean="0"/>
              <a:t>12/11/23</a:t>
            </a:fld>
            <a:endParaRPr lang="en-GB"/>
          </a:p>
        </p:txBody>
      </p:sp>
      <p:sp>
        <p:nvSpPr>
          <p:cNvPr id="5" name="Footer Placeholder 4">
            <a:extLst>
              <a:ext uri="{FF2B5EF4-FFF2-40B4-BE49-F238E27FC236}">
                <a16:creationId xmlns:a16="http://schemas.microsoft.com/office/drawing/2014/main" id="{F7EAB865-01E3-089A-48C3-B7D6CBE8AF2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9A31E24-3A2A-6735-0B3A-C865CD450444}"/>
              </a:ext>
            </a:extLst>
          </p:cNvPr>
          <p:cNvSpPr>
            <a:spLocks noGrp="1"/>
          </p:cNvSpPr>
          <p:nvPr>
            <p:ph type="sldNum" sz="quarter" idx="12"/>
          </p:nvPr>
        </p:nvSpPr>
        <p:spPr/>
        <p:txBody>
          <a:bodyPr/>
          <a:lstStyle/>
          <a:p>
            <a:fld id="{0F1C5020-A1EA-1544-B176-FF4BEB079769}" type="slidenum">
              <a:rPr lang="en-GB" smtClean="0"/>
              <a:t>‹#›</a:t>
            </a:fld>
            <a:endParaRPr lang="en-GB"/>
          </a:p>
        </p:txBody>
      </p:sp>
    </p:spTree>
    <p:extLst>
      <p:ext uri="{BB962C8B-B14F-4D97-AF65-F5344CB8AC3E}">
        <p14:creationId xmlns:p14="http://schemas.microsoft.com/office/powerpoint/2010/main" val="41257533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FE29E-C500-B881-10A6-9E9C2E03BB8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E8D91E4-0A68-B94A-04F9-83EAF025D3F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BC28DF1-5B22-0CE9-4093-31A93156654A}"/>
              </a:ext>
            </a:extLst>
          </p:cNvPr>
          <p:cNvSpPr>
            <a:spLocks noGrp="1"/>
          </p:cNvSpPr>
          <p:nvPr>
            <p:ph type="dt" sz="half" idx="10"/>
          </p:nvPr>
        </p:nvSpPr>
        <p:spPr/>
        <p:txBody>
          <a:bodyPr/>
          <a:lstStyle/>
          <a:p>
            <a:fld id="{B30DD0D1-8D05-1D43-8CD5-DBA663ADD2C7}" type="datetime1">
              <a:rPr lang="en-US" smtClean="0"/>
              <a:t>12/11/23</a:t>
            </a:fld>
            <a:endParaRPr lang="en-GB"/>
          </a:p>
        </p:txBody>
      </p:sp>
      <p:sp>
        <p:nvSpPr>
          <p:cNvPr id="5" name="Footer Placeholder 4">
            <a:extLst>
              <a:ext uri="{FF2B5EF4-FFF2-40B4-BE49-F238E27FC236}">
                <a16:creationId xmlns:a16="http://schemas.microsoft.com/office/drawing/2014/main" id="{CF17DCB7-5E14-0F00-52AF-A3FD0D63FE4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6BD01B6-69EF-1C92-0CFE-12DAB4C05A69}"/>
              </a:ext>
            </a:extLst>
          </p:cNvPr>
          <p:cNvSpPr>
            <a:spLocks noGrp="1"/>
          </p:cNvSpPr>
          <p:nvPr>
            <p:ph type="sldNum" sz="quarter" idx="12"/>
          </p:nvPr>
        </p:nvSpPr>
        <p:spPr/>
        <p:txBody>
          <a:bodyPr/>
          <a:lstStyle/>
          <a:p>
            <a:fld id="{0F1C5020-A1EA-1544-B176-FF4BEB079769}" type="slidenum">
              <a:rPr lang="en-GB" smtClean="0"/>
              <a:t>‹#›</a:t>
            </a:fld>
            <a:endParaRPr lang="en-GB"/>
          </a:p>
        </p:txBody>
      </p:sp>
    </p:spTree>
    <p:extLst>
      <p:ext uri="{BB962C8B-B14F-4D97-AF65-F5344CB8AC3E}">
        <p14:creationId xmlns:p14="http://schemas.microsoft.com/office/powerpoint/2010/main" val="18518138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1B767-0D5A-FC5E-C06B-1C86EA0CB9D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761F306-640C-D9E2-B16A-C8FC4709CA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A563FC5-31D2-C0B3-897E-5E504F52DF14}"/>
              </a:ext>
            </a:extLst>
          </p:cNvPr>
          <p:cNvSpPr>
            <a:spLocks noGrp="1"/>
          </p:cNvSpPr>
          <p:nvPr>
            <p:ph type="dt" sz="half" idx="10"/>
          </p:nvPr>
        </p:nvSpPr>
        <p:spPr/>
        <p:txBody>
          <a:bodyPr/>
          <a:lstStyle/>
          <a:p>
            <a:fld id="{00624C9D-D756-8E4A-A920-6F52F5780526}" type="datetime1">
              <a:rPr lang="en-US" smtClean="0"/>
              <a:t>12/11/23</a:t>
            </a:fld>
            <a:endParaRPr lang="en-GB"/>
          </a:p>
        </p:txBody>
      </p:sp>
      <p:sp>
        <p:nvSpPr>
          <p:cNvPr id="5" name="Footer Placeholder 4">
            <a:extLst>
              <a:ext uri="{FF2B5EF4-FFF2-40B4-BE49-F238E27FC236}">
                <a16:creationId xmlns:a16="http://schemas.microsoft.com/office/drawing/2014/main" id="{4F766500-A5A4-75DD-CAE6-9D32F2238F5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D97BA20-31D4-53CD-F008-6B23D75CE359}"/>
              </a:ext>
            </a:extLst>
          </p:cNvPr>
          <p:cNvSpPr>
            <a:spLocks noGrp="1"/>
          </p:cNvSpPr>
          <p:nvPr>
            <p:ph type="sldNum" sz="quarter" idx="12"/>
          </p:nvPr>
        </p:nvSpPr>
        <p:spPr/>
        <p:txBody>
          <a:bodyPr/>
          <a:lstStyle/>
          <a:p>
            <a:fld id="{0F1C5020-A1EA-1544-B176-FF4BEB079769}" type="slidenum">
              <a:rPr lang="en-GB" smtClean="0"/>
              <a:t>‹#›</a:t>
            </a:fld>
            <a:endParaRPr lang="en-GB"/>
          </a:p>
        </p:txBody>
      </p:sp>
    </p:spTree>
    <p:extLst>
      <p:ext uri="{BB962C8B-B14F-4D97-AF65-F5344CB8AC3E}">
        <p14:creationId xmlns:p14="http://schemas.microsoft.com/office/powerpoint/2010/main" val="28242681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808B8-D736-3161-2B39-9BB951E2231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97B3B99-B03B-DE0C-2808-EEF313F6C05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8CE83D4-167E-78AD-D949-2ADA72BF5B7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F3B89F5-9C0F-62F5-92A9-A38844BC8931}"/>
              </a:ext>
            </a:extLst>
          </p:cNvPr>
          <p:cNvSpPr>
            <a:spLocks noGrp="1"/>
          </p:cNvSpPr>
          <p:nvPr>
            <p:ph type="dt" sz="half" idx="10"/>
          </p:nvPr>
        </p:nvSpPr>
        <p:spPr/>
        <p:txBody>
          <a:bodyPr/>
          <a:lstStyle/>
          <a:p>
            <a:fld id="{FBD87D4B-726A-9E4C-AC74-D8E31653B909}" type="datetime1">
              <a:rPr lang="en-US" smtClean="0"/>
              <a:t>12/11/23</a:t>
            </a:fld>
            <a:endParaRPr lang="en-GB"/>
          </a:p>
        </p:txBody>
      </p:sp>
      <p:sp>
        <p:nvSpPr>
          <p:cNvPr id="6" name="Footer Placeholder 5">
            <a:extLst>
              <a:ext uri="{FF2B5EF4-FFF2-40B4-BE49-F238E27FC236}">
                <a16:creationId xmlns:a16="http://schemas.microsoft.com/office/drawing/2014/main" id="{53668475-3759-F9DD-AA1F-6733C25E544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C26E7F9-18AB-AC29-37E9-06DEF4943677}"/>
              </a:ext>
            </a:extLst>
          </p:cNvPr>
          <p:cNvSpPr>
            <a:spLocks noGrp="1"/>
          </p:cNvSpPr>
          <p:nvPr>
            <p:ph type="sldNum" sz="quarter" idx="12"/>
          </p:nvPr>
        </p:nvSpPr>
        <p:spPr/>
        <p:txBody>
          <a:bodyPr/>
          <a:lstStyle/>
          <a:p>
            <a:fld id="{0F1C5020-A1EA-1544-B176-FF4BEB079769}" type="slidenum">
              <a:rPr lang="en-GB" smtClean="0"/>
              <a:t>‹#›</a:t>
            </a:fld>
            <a:endParaRPr lang="en-GB"/>
          </a:p>
        </p:txBody>
      </p:sp>
    </p:spTree>
    <p:extLst>
      <p:ext uri="{BB962C8B-B14F-4D97-AF65-F5344CB8AC3E}">
        <p14:creationId xmlns:p14="http://schemas.microsoft.com/office/powerpoint/2010/main" val="454707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C2C4F-1713-A9CA-1079-8E1C812E3EF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5E51C91-3167-1857-3FB6-581737B1531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99F463D-49AF-5996-DBD4-F76684A4824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D3D44FD-ACDD-8751-DAD1-3EF0BC73097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6F806D5-4015-AC30-C2FC-0C730012FFF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A2CF996-0284-A501-49D9-C93D33A8EB7F}"/>
              </a:ext>
            </a:extLst>
          </p:cNvPr>
          <p:cNvSpPr>
            <a:spLocks noGrp="1"/>
          </p:cNvSpPr>
          <p:nvPr>
            <p:ph type="dt" sz="half" idx="10"/>
          </p:nvPr>
        </p:nvSpPr>
        <p:spPr/>
        <p:txBody>
          <a:bodyPr/>
          <a:lstStyle/>
          <a:p>
            <a:fld id="{EAE0A587-55B4-C44B-B711-C47FC0DDD031}" type="datetime1">
              <a:rPr lang="en-US" smtClean="0"/>
              <a:t>12/11/23</a:t>
            </a:fld>
            <a:endParaRPr lang="en-GB"/>
          </a:p>
        </p:txBody>
      </p:sp>
      <p:sp>
        <p:nvSpPr>
          <p:cNvPr id="8" name="Footer Placeholder 7">
            <a:extLst>
              <a:ext uri="{FF2B5EF4-FFF2-40B4-BE49-F238E27FC236}">
                <a16:creationId xmlns:a16="http://schemas.microsoft.com/office/drawing/2014/main" id="{CA9E545E-447B-35E1-B60F-1B26CC11C8E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F2C6B35-D6D0-758E-C19D-1D7586890B03}"/>
              </a:ext>
            </a:extLst>
          </p:cNvPr>
          <p:cNvSpPr>
            <a:spLocks noGrp="1"/>
          </p:cNvSpPr>
          <p:nvPr>
            <p:ph type="sldNum" sz="quarter" idx="12"/>
          </p:nvPr>
        </p:nvSpPr>
        <p:spPr/>
        <p:txBody>
          <a:bodyPr/>
          <a:lstStyle/>
          <a:p>
            <a:fld id="{0F1C5020-A1EA-1544-B176-FF4BEB079769}" type="slidenum">
              <a:rPr lang="en-GB" smtClean="0"/>
              <a:t>‹#›</a:t>
            </a:fld>
            <a:endParaRPr lang="en-GB"/>
          </a:p>
        </p:txBody>
      </p:sp>
    </p:spTree>
    <p:extLst>
      <p:ext uri="{BB962C8B-B14F-4D97-AF65-F5344CB8AC3E}">
        <p14:creationId xmlns:p14="http://schemas.microsoft.com/office/powerpoint/2010/main" val="36323413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48FBD-E789-B441-15B0-AAD1B5E960A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2E9DDC4-F20F-177B-9CE5-8E6883902BA5}"/>
              </a:ext>
            </a:extLst>
          </p:cNvPr>
          <p:cNvSpPr>
            <a:spLocks noGrp="1"/>
          </p:cNvSpPr>
          <p:nvPr>
            <p:ph type="dt" sz="half" idx="10"/>
          </p:nvPr>
        </p:nvSpPr>
        <p:spPr/>
        <p:txBody>
          <a:bodyPr/>
          <a:lstStyle/>
          <a:p>
            <a:fld id="{93F32324-1983-3E47-B8CE-7C602E12EB8C}" type="datetime1">
              <a:rPr lang="en-US" smtClean="0"/>
              <a:t>12/11/23</a:t>
            </a:fld>
            <a:endParaRPr lang="en-GB"/>
          </a:p>
        </p:txBody>
      </p:sp>
      <p:sp>
        <p:nvSpPr>
          <p:cNvPr id="4" name="Footer Placeholder 3">
            <a:extLst>
              <a:ext uri="{FF2B5EF4-FFF2-40B4-BE49-F238E27FC236}">
                <a16:creationId xmlns:a16="http://schemas.microsoft.com/office/drawing/2014/main" id="{2BB5BF86-D632-4359-50B6-A77130F3EC7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15BECD3-5FF5-E503-FB3D-CAAB4902B5DE}"/>
              </a:ext>
            </a:extLst>
          </p:cNvPr>
          <p:cNvSpPr>
            <a:spLocks noGrp="1"/>
          </p:cNvSpPr>
          <p:nvPr>
            <p:ph type="sldNum" sz="quarter" idx="12"/>
          </p:nvPr>
        </p:nvSpPr>
        <p:spPr/>
        <p:txBody>
          <a:bodyPr/>
          <a:lstStyle/>
          <a:p>
            <a:fld id="{0F1C5020-A1EA-1544-B176-FF4BEB079769}" type="slidenum">
              <a:rPr lang="en-GB" smtClean="0"/>
              <a:t>‹#›</a:t>
            </a:fld>
            <a:endParaRPr lang="en-GB"/>
          </a:p>
        </p:txBody>
      </p:sp>
    </p:spTree>
    <p:extLst>
      <p:ext uri="{BB962C8B-B14F-4D97-AF65-F5344CB8AC3E}">
        <p14:creationId xmlns:p14="http://schemas.microsoft.com/office/powerpoint/2010/main" val="4048171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18D2F8-5D5B-BD7B-21C8-A7B1869B051B}"/>
              </a:ext>
            </a:extLst>
          </p:cNvPr>
          <p:cNvSpPr>
            <a:spLocks noGrp="1"/>
          </p:cNvSpPr>
          <p:nvPr>
            <p:ph type="dt" sz="half" idx="10"/>
          </p:nvPr>
        </p:nvSpPr>
        <p:spPr/>
        <p:txBody>
          <a:bodyPr/>
          <a:lstStyle/>
          <a:p>
            <a:fld id="{FBA61912-3124-4E46-A1FB-43B6ACE4E41E}" type="datetime1">
              <a:rPr lang="en-US" smtClean="0"/>
              <a:t>12/11/23</a:t>
            </a:fld>
            <a:endParaRPr lang="en-GB"/>
          </a:p>
        </p:txBody>
      </p:sp>
      <p:sp>
        <p:nvSpPr>
          <p:cNvPr id="3" name="Footer Placeholder 2">
            <a:extLst>
              <a:ext uri="{FF2B5EF4-FFF2-40B4-BE49-F238E27FC236}">
                <a16:creationId xmlns:a16="http://schemas.microsoft.com/office/drawing/2014/main" id="{1B7D399C-8E80-7825-0F81-C8085A1F808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C78026F-515B-5AFD-71DD-B1E78C0204C8}"/>
              </a:ext>
            </a:extLst>
          </p:cNvPr>
          <p:cNvSpPr>
            <a:spLocks noGrp="1"/>
          </p:cNvSpPr>
          <p:nvPr>
            <p:ph type="sldNum" sz="quarter" idx="12"/>
          </p:nvPr>
        </p:nvSpPr>
        <p:spPr/>
        <p:txBody>
          <a:bodyPr/>
          <a:lstStyle/>
          <a:p>
            <a:fld id="{0F1C5020-A1EA-1544-B176-FF4BEB079769}" type="slidenum">
              <a:rPr lang="en-GB" smtClean="0"/>
              <a:t>‹#›</a:t>
            </a:fld>
            <a:endParaRPr lang="en-GB"/>
          </a:p>
        </p:txBody>
      </p:sp>
    </p:spTree>
    <p:extLst>
      <p:ext uri="{BB962C8B-B14F-4D97-AF65-F5344CB8AC3E}">
        <p14:creationId xmlns:p14="http://schemas.microsoft.com/office/powerpoint/2010/main" val="2532465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EB47C-D954-DA4D-92DA-0A8EFA3AFE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E27D2DB-8A3E-6186-1A11-A8AC3D0FD1E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95AD5EB-800E-88C7-C264-F5D6AC398B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08F445-B55D-9734-6146-7033F2F6ADD9}"/>
              </a:ext>
            </a:extLst>
          </p:cNvPr>
          <p:cNvSpPr>
            <a:spLocks noGrp="1"/>
          </p:cNvSpPr>
          <p:nvPr>
            <p:ph type="dt" sz="half" idx="10"/>
          </p:nvPr>
        </p:nvSpPr>
        <p:spPr/>
        <p:txBody>
          <a:bodyPr/>
          <a:lstStyle/>
          <a:p>
            <a:fld id="{C739596D-F70E-1948-AD8E-FC607A4F6C62}" type="datetime1">
              <a:rPr lang="en-US" smtClean="0"/>
              <a:t>12/11/23</a:t>
            </a:fld>
            <a:endParaRPr lang="en-GB"/>
          </a:p>
        </p:txBody>
      </p:sp>
      <p:sp>
        <p:nvSpPr>
          <p:cNvPr id="6" name="Footer Placeholder 5">
            <a:extLst>
              <a:ext uri="{FF2B5EF4-FFF2-40B4-BE49-F238E27FC236}">
                <a16:creationId xmlns:a16="http://schemas.microsoft.com/office/drawing/2014/main" id="{DF3525AA-C40F-0AA4-489E-A14546DD291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9C28DFA-5B06-41F9-99BF-D81F1101CF81}"/>
              </a:ext>
            </a:extLst>
          </p:cNvPr>
          <p:cNvSpPr>
            <a:spLocks noGrp="1"/>
          </p:cNvSpPr>
          <p:nvPr>
            <p:ph type="sldNum" sz="quarter" idx="12"/>
          </p:nvPr>
        </p:nvSpPr>
        <p:spPr/>
        <p:txBody>
          <a:bodyPr/>
          <a:lstStyle/>
          <a:p>
            <a:fld id="{0F1C5020-A1EA-1544-B176-FF4BEB079769}" type="slidenum">
              <a:rPr lang="en-GB" smtClean="0"/>
              <a:t>‹#›</a:t>
            </a:fld>
            <a:endParaRPr lang="en-GB"/>
          </a:p>
        </p:txBody>
      </p:sp>
    </p:spTree>
    <p:extLst>
      <p:ext uri="{BB962C8B-B14F-4D97-AF65-F5344CB8AC3E}">
        <p14:creationId xmlns:p14="http://schemas.microsoft.com/office/powerpoint/2010/main" val="40604368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81D59-2B7B-274D-7870-1A2B3FB334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FAB002C-A37A-79D0-E500-792EB77FAD3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A9F659F-4D25-AF04-8451-14C928D6D2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9CCFF2-6E0D-E5F9-BF69-81AD7E16524B}"/>
              </a:ext>
            </a:extLst>
          </p:cNvPr>
          <p:cNvSpPr>
            <a:spLocks noGrp="1"/>
          </p:cNvSpPr>
          <p:nvPr>
            <p:ph type="dt" sz="half" idx="10"/>
          </p:nvPr>
        </p:nvSpPr>
        <p:spPr/>
        <p:txBody>
          <a:bodyPr/>
          <a:lstStyle/>
          <a:p>
            <a:fld id="{3ADFD61F-71F9-6840-9034-B03B2A948EDF}" type="datetime1">
              <a:rPr lang="en-US" smtClean="0"/>
              <a:t>12/11/23</a:t>
            </a:fld>
            <a:endParaRPr lang="en-GB"/>
          </a:p>
        </p:txBody>
      </p:sp>
      <p:sp>
        <p:nvSpPr>
          <p:cNvPr id="6" name="Footer Placeholder 5">
            <a:extLst>
              <a:ext uri="{FF2B5EF4-FFF2-40B4-BE49-F238E27FC236}">
                <a16:creationId xmlns:a16="http://schemas.microsoft.com/office/drawing/2014/main" id="{98851BF0-3C69-7CB4-2C32-86C339D3882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B82EC38-647F-FC58-A444-24A05D8D46EA}"/>
              </a:ext>
            </a:extLst>
          </p:cNvPr>
          <p:cNvSpPr>
            <a:spLocks noGrp="1"/>
          </p:cNvSpPr>
          <p:nvPr>
            <p:ph type="sldNum" sz="quarter" idx="12"/>
          </p:nvPr>
        </p:nvSpPr>
        <p:spPr/>
        <p:txBody>
          <a:bodyPr/>
          <a:lstStyle/>
          <a:p>
            <a:fld id="{0F1C5020-A1EA-1544-B176-FF4BEB079769}" type="slidenum">
              <a:rPr lang="en-GB" smtClean="0"/>
              <a:t>‹#›</a:t>
            </a:fld>
            <a:endParaRPr lang="en-GB"/>
          </a:p>
        </p:txBody>
      </p:sp>
    </p:spTree>
    <p:extLst>
      <p:ext uri="{BB962C8B-B14F-4D97-AF65-F5344CB8AC3E}">
        <p14:creationId xmlns:p14="http://schemas.microsoft.com/office/powerpoint/2010/main" val="221875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B91E3-EBB8-EC02-2530-0E5ED142AC4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8A1B6A1-5534-8665-4A9C-033C3937A8C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676BDB1-62F2-A4E5-9D0C-33489B875D37}"/>
              </a:ext>
            </a:extLst>
          </p:cNvPr>
          <p:cNvSpPr>
            <a:spLocks noGrp="1"/>
          </p:cNvSpPr>
          <p:nvPr>
            <p:ph type="dt" sz="half" idx="10"/>
          </p:nvPr>
        </p:nvSpPr>
        <p:spPr/>
        <p:txBody>
          <a:bodyPr/>
          <a:lstStyle/>
          <a:p>
            <a:fld id="{54201056-3D52-AF42-AD94-4414858D517F}" type="datetime1">
              <a:rPr lang="en-US" smtClean="0"/>
              <a:t>12/11/23</a:t>
            </a:fld>
            <a:endParaRPr lang="en-GB"/>
          </a:p>
        </p:txBody>
      </p:sp>
      <p:sp>
        <p:nvSpPr>
          <p:cNvPr id="5" name="Footer Placeholder 4">
            <a:extLst>
              <a:ext uri="{FF2B5EF4-FFF2-40B4-BE49-F238E27FC236}">
                <a16:creationId xmlns:a16="http://schemas.microsoft.com/office/drawing/2014/main" id="{D41BFD4E-3D86-1933-3B5E-34D542432FA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6E927F3-EAC3-3788-F58C-D2992618C1AF}"/>
              </a:ext>
            </a:extLst>
          </p:cNvPr>
          <p:cNvSpPr>
            <a:spLocks noGrp="1"/>
          </p:cNvSpPr>
          <p:nvPr>
            <p:ph type="sldNum" sz="quarter" idx="12"/>
          </p:nvPr>
        </p:nvSpPr>
        <p:spPr/>
        <p:txBody>
          <a:bodyPr/>
          <a:lstStyle/>
          <a:p>
            <a:fld id="{0F1C5020-A1EA-1544-B176-FF4BEB079769}" type="slidenum">
              <a:rPr lang="en-GB" smtClean="0"/>
              <a:t>‹#›</a:t>
            </a:fld>
            <a:endParaRPr lang="en-GB"/>
          </a:p>
        </p:txBody>
      </p:sp>
    </p:spTree>
    <p:extLst>
      <p:ext uri="{BB962C8B-B14F-4D97-AF65-F5344CB8AC3E}">
        <p14:creationId xmlns:p14="http://schemas.microsoft.com/office/powerpoint/2010/main" val="13469679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26112E-645A-403C-2D05-7364AC640A5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952E58E-6467-A106-F815-4F203C4B375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3C25B1C-AF08-F201-2F85-C6E639F7FFF6}"/>
              </a:ext>
            </a:extLst>
          </p:cNvPr>
          <p:cNvSpPr>
            <a:spLocks noGrp="1"/>
          </p:cNvSpPr>
          <p:nvPr>
            <p:ph type="dt" sz="half" idx="10"/>
          </p:nvPr>
        </p:nvSpPr>
        <p:spPr/>
        <p:txBody>
          <a:bodyPr/>
          <a:lstStyle/>
          <a:p>
            <a:fld id="{0ECD02EE-E3CC-F141-B609-685933DF8833}" type="datetime1">
              <a:rPr lang="en-US" smtClean="0"/>
              <a:t>12/11/23</a:t>
            </a:fld>
            <a:endParaRPr lang="en-GB"/>
          </a:p>
        </p:txBody>
      </p:sp>
      <p:sp>
        <p:nvSpPr>
          <p:cNvPr id="5" name="Footer Placeholder 4">
            <a:extLst>
              <a:ext uri="{FF2B5EF4-FFF2-40B4-BE49-F238E27FC236}">
                <a16:creationId xmlns:a16="http://schemas.microsoft.com/office/drawing/2014/main" id="{611F5853-4B4A-E5B1-B45F-99568DFB8FF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C8E620E-6E1D-4944-4440-4B2ACBAC51D8}"/>
              </a:ext>
            </a:extLst>
          </p:cNvPr>
          <p:cNvSpPr>
            <a:spLocks noGrp="1"/>
          </p:cNvSpPr>
          <p:nvPr>
            <p:ph type="sldNum" sz="quarter" idx="12"/>
          </p:nvPr>
        </p:nvSpPr>
        <p:spPr/>
        <p:txBody>
          <a:bodyPr/>
          <a:lstStyle/>
          <a:p>
            <a:fld id="{0F1C5020-A1EA-1544-B176-FF4BEB079769}" type="slidenum">
              <a:rPr lang="en-GB" smtClean="0"/>
              <a:t>‹#›</a:t>
            </a:fld>
            <a:endParaRPr lang="en-GB"/>
          </a:p>
        </p:txBody>
      </p:sp>
    </p:spTree>
    <p:extLst>
      <p:ext uri="{BB962C8B-B14F-4D97-AF65-F5344CB8AC3E}">
        <p14:creationId xmlns:p14="http://schemas.microsoft.com/office/powerpoint/2010/main" val="17738710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FEBF129-E379-C2B1-B48A-3A575350AD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BFF6586-52CE-280B-04E3-69D6D8B4AA5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49D0EA2-DF76-5EF1-81E7-F6BB07DCF8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58B825-634A-EF4E-8A80-D495B224907F}" type="datetime1">
              <a:rPr lang="en-US" smtClean="0"/>
              <a:t>12/11/23</a:t>
            </a:fld>
            <a:endParaRPr lang="en-GB"/>
          </a:p>
        </p:txBody>
      </p:sp>
      <p:sp>
        <p:nvSpPr>
          <p:cNvPr id="5" name="Footer Placeholder 4">
            <a:extLst>
              <a:ext uri="{FF2B5EF4-FFF2-40B4-BE49-F238E27FC236}">
                <a16:creationId xmlns:a16="http://schemas.microsoft.com/office/drawing/2014/main" id="{7A45CB84-7C45-F0D3-0492-6426A59848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E11B6C3-B61C-4390-353D-1FA6C474EA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1C5020-A1EA-1544-B176-FF4BEB079769}" type="slidenum">
              <a:rPr lang="en-GB" smtClean="0"/>
              <a:t>‹#›</a:t>
            </a:fld>
            <a:endParaRPr lang="en-GB"/>
          </a:p>
        </p:txBody>
      </p:sp>
    </p:spTree>
    <p:extLst>
      <p:ext uri="{BB962C8B-B14F-4D97-AF65-F5344CB8AC3E}">
        <p14:creationId xmlns:p14="http://schemas.microsoft.com/office/powerpoint/2010/main" val="41841599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M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pcanelas@umac.mo"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77D6B2E-37A3-429E-A37C-F30ED6487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CEAD642-85CF-4750-8432-7C80C901F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A33EEAE-15D5-4119-8C1E-89D943F91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30D8B3B-9B80-4025-B934-26DC7D7CD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064D5D5-227B-4F66-9AEA-46F570E793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46B67A4-D328-4747-A82B-65E84FA463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B5A1B09C-1565-46F8-B70F-621C5EB4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4E6D645-8865-8349-161A-916313ACA706}"/>
              </a:ext>
            </a:extLst>
          </p:cNvPr>
          <p:cNvSpPr>
            <a:spLocks noGrp="1"/>
          </p:cNvSpPr>
          <p:nvPr>
            <p:ph type="ctrTitle"/>
          </p:nvPr>
        </p:nvSpPr>
        <p:spPr>
          <a:xfrm>
            <a:off x="-33953" y="1"/>
            <a:ext cx="12225953" cy="2514600"/>
          </a:xfrm>
        </p:spPr>
        <p:txBody>
          <a:bodyPr anchor="ctr">
            <a:normAutofit/>
          </a:bodyPr>
          <a:lstStyle/>
          <a:p>
            <a:r>
              <a:rPr lang="en-GB" sz="4800" b="1" dirty="0">
                <a:solidFill>
                  <a:srgbClr val="FFFFFF"/>
                </a:solidFill>
                <a:latin typeface="+mn-lt"/>
              </a:rPr>
              <a:t>Evolution of EU Energy Law: </a:t>
            </a:r>
            <a:br>
              <a:rPr lang="en-GB" sz="4800" b="1" dirty="0">
                <a:solidFill>
                  <a:srgbClr val="FFFFFF"/>
                </a:solidFill>
                <a:latin typeface="+mn-lt"/>
              </a:rPr>
            </a:br>
            <a:r>
              <a:rPr lang="en-GB" sz="4400" b="1" dirty="0">
                <a:solidFill>
                  <a:srgbClr val="FFFFFF"/>
                </a:solidFill>
                <a:latin typeface="+mn-lt"/>
              </a:rPr>
              <a:t>From Humble Beginnings to the REPowerEU Plan</a:t>
            </a:r>
          </a:p>
        </p:txBody>
      </p:sp>
      <p:sp>
        <p:nvSpPr>
          <p:cNvPr id="22" name="Rectangle 21">
            <a:extLst>
              <a:ext uri="{FF2B5EF4-FFF2-40B4-BE49-F238E27FC236}">
                <a16:creationId xmlns:a16="http://schemas.microsoft.com/office/drawing/2014/main" id="{8C516CC8-80AC-446C-A56E-9F54B7210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B6D53111-6C8F-0227-E077-F9BEE5AA7B78}"/>
              </a:ext>
            </a:extLst>
          </p:cNvPr>
          <p:cNvSpPr>
            <a:spLocks noGrp="1"/>
          </p:cNvSpPr>
          <p:nvPr>
            <p:ph type="subTitle" idx="1"/>
          </p:nvPr>
        </p:nvSpPr>
        <p:spPr>
          <a:xfrm>
            <a:off x="11113" y="2514600"/>
            <a:ext cx="12192001" cy="4621394"/>
          </a:xfrm>
        </p:spPr>
        <p:txBody>
          <a:bodyPr>
            <a:normAutofit/>
          </a:bodyPr>
          <a:lstStyle/>
          <a:p>
            <a:pPr marL="228600" marR="0" lvl="0" indent="-228600" algn="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1" i="1" u="none" strike="noStrike" kern="1200" cap="none" spc="0" normalizeH="0" baseline="0" noProof="0" dirty="0">
                <a:ln>
                  <a:noFill/>
                </a:ln>
                <a:solidFill>
                  <a:schemeClr val="bg1"/>
                </a:solidFill>
                <a:effectLst/>
                <a:uLnTx/>
                <a:uFillTx/>
                <a:latin typeface="Calibri" panose="020F0502020204030204"/>
                <a:ea typeface="+mn-ea"/>
                <a:cs typeface="+mn-cs"/>
              </a:rPr>
              <a:t>Paulo </a:t>
            </a:r>
            <a:r>
              <a:rPr kumimoji="0" lang="en-US" sz="3200" b="1" i="1" u="none" strike="noStrike" kern="1200" cap="none" spc="0" normalizeH="0" baseline="0" noProof="0" dirty="0" err="1">
                <a:ln>
                  <a:noFill/>
                </a:ln>
                <a:solidFill>
                  <a:schemeClr val="bg1"/>
                </a:solidFill>
                <a:effectLst/>
                <a:uLnTx/>
                <a:uFillTx/>
                <a:latin typeface="Calibri" panose="020F0502020204030204"/>
                <a:ea typeface="+mn-ea"/>
                <a:cs typeface="+mn-cs"/>
              </a:rPr>
              <a:t>Canelas</a:t>
            </a:r>
            <a:r>
              <a:rPr kumimoji="0" lang="en-US" sz="3200" b="1" i="1" u="none" strike="noStrike" kern="1200" cap="none" spc="0" normalizeH="0" baseline="0" noProof="0" dirty="0">
                <a:ln>
                  <a:noFill/>
                </a:ln>
                <a:solidFill>
                  <a:schemeClr val="bg1"/>
                </a:solidFill>
                <a:effectLst/>
                <a:uLnTx/>
                <a:uFillTx/>
                <a:latin typeface="Calibri" panose="020F0502020204030204"/>
                <a:ea typeface="+mn-ea"/>
                <a:cs typeface="+mn-cs"/>
              </a:rPr>
              <a:t> de Castro</a:t>
            </a:r>
          </a:p>
          <a:p>
            <a:pPr marL="228600" marR="0" lvl="0" indent="-228600" algn="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1" u="none" strike="noStrike" kern="1200" cap="none" spc="0" normalizeH="0" baseline="0" noProof="0" dirty="0">
                <a:ln>
                  <a:noFill/>
                </a:ln>
                <a:solidFill>
                  <a:schemeClr val="bg1"/>
                </a:solidFill>
                <a:effectLst/>
                <a:uLnTx/>
                <a:uFillTx/>
                <a:latin typeface="Calibri" panose="020F0502020204030204"/>
                <a:ea typeface="+mn-ea"/>
                <a:cs typeface="+mn-cs"/>
              </a:rPr>
              <a:t>Jean Monnet </a:t>
            </a:r>
            <a:r>
              <a:rPr lang="en-US" sz="2000" i="1" dirty="0">
                <a:solidFill>
                  <a:schemeClr val="bg1"/>
                </a:solidFill>
                <a:latin typeface="Calibri" panose="020F0502020204030204"/>
              </a:rPr>
              <a:t>Module – EU Environmental Law in Times of Transitions</a:t>
            </a:r>
            <a:endParaRPr kumimoji="0" lang="en-US" sz="2000" b="0" i="1" u="none" strike="noStrike" kern="1200" cap="none" spc="0" normalizeH="0" baseline="0" noProof="0" dirty="0">
              <a:ln>
                <a:noFill/>
              </a:ln>
              <a:solidFill>
                <a:schemeClr val="bg1"/>
              </a:solidFill>
              <a:effectLst/>
              <a:uLnTx/>
              <a:uFillTx/>
              <a:latin typeface="Calibri" panose="020F0502020204030204"/>
              <a:ea typeface="+mn-ea"/>
              <a:cs typeface="+mn-cs"/>
            </a:endParaRPr>
          </a:p>
          <a:p>
            <a:pPr marL="228600" marR="0" lvl="0" indent="-228600" algn="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bg1"/>
                </a:solidFill>
                <a:effectLst/>
                <a:uLnTx/>
                <a:uFillTx/>
                <a:latin typeface="Calibri" panose="020F0502020204030204"/>
                <a:ea typeface="+mn-ea"/>
                <a:cs typeface="+mn-cs"/>
              </a:rPr>
              <a:t>Faculty of Law, University of Macau</a:t>
            </a:r>
          </a:p>
          <a:p>
            <a:pPr marL="228600" marR="0" lvl="0" indent="-228600" algn="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1" u="none" strike="noStrike" kern="1200" cap="none" spc="0" normalizeH="0" baseline="0" noProof="0" dirty="0">
                <a:ln>
                  <a:noFill/>
                </a:ln>
                <a:solidFill>
                  <a:schemeClr val="bg1"/>
                </a:solidFill>
                <a:effectLst/>
                <a:uLnTx/>
                <a:uFillTx/>
                <a:latin typeface="Calibri" panose="020F0502020204030204"/>
                <a:ea typeface="+mn-ea"/>
                <a:cs typeface="+mn-cs"/>
                <a:hlinkClick r:id="rId2">
                  <a:extLst>
                    <a:ext uri="{A12FA001-AC4F-418D-AE19-62706E023703}">
                      <ahyp:hlinkClr xmlns:ahyp="http://schemas.microsoft.com/office/drawing/2018/hyperlinkcolor" val="tx"/>
                    </a:ext>
                  </a:extLst>
                </a:hlinkClick>
              </a:rPr>
              <a:t>pcanelas@umac.mo</a:t>
            </a:r>
            <a:endParaRPr kumimoji="0" lang="en-US" sz="2400" b="0" i="1" u="none" strike="noStrike" kern="1200" cap="none" spc="0" normalizeH="0" baseline="0" noProof="0" dirty="0">
              <a:ln>
                <a:noFill/>
              </a:ln>
              <a:solidFill>
                <a:schemeClr val="bg1"/>
              </a:solidFill>
              <a:effectLst/>
              <a:uLnTx/>
              <a:uFillTx/>
              <a:latin typeface="Calibri" panose="020F0502020204030204"/>
              <a:ea typeface="+mn-ea"/>
              <a:cs typeface="+mn-cs"/>
            </a:endParaRPr>
          </a:p>
          <a:p>
            <a:pPr marL="228600" marR="0" lvl="0" indent="-228600" algn="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0" i="1" u="none" strike="noStrike" kern="1200" cap="none" spc="0" normalizeH="0" baseline="0" noProof="0" dirty="0">
              <a:ln>
                <a:noFill/>
              </a:ln>
              <a:solidFill>
                <a:schemeClr val="bg1"/>
              </a:solidFill>
              <a:effectLst/>
              <a:uLnTx/>
              <a:uFillTx/>
              <a:latin typeface="Calibri" panose="020F0502020204030204"/>
              <a:ea typeface="+mn-ea"/>
              <a:cs typeface="+mn-cs"/>
            </a:endParaRPr>
          </a:p>
          <a:p>
            <a:pPr marL="228600" marR="0" lvl="0" indent="-228600" algn="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pt-PT" b="1" i="0" u="none" strike="noStrike" kern="1200" cap="none" spc="0" normalizeH="0" baseline="0" noProof="0" dirty="0" err="1">
                <a:ln>
                  <a:noFill/>
                </a:ln>
                <a:solidFill>
                  <a:schemeClr val="bg1"/>
                </a:solidFill>
                <a:effectLst/>
                <a:uLnTx/>
                <a:uFillTx/>
                <a:ea typeface="+mn-ea"/>
                <a:cs typeface="+mn-cs"/>
              </a:rPr>
              <a:t>Comparing</a:t>
            </a:r>
            <a:r>
              <a:rPr kumimoji="0" lang="pt-PT" b="1" i="0" u="none" strike="noStrike" kern="1200" cap="none" spc="0" normalizeH="0" baseline="0" noProof="0" dirty="0">
                <a:ln>
                  <a:noFill/>
                </a:ln>
                <a:solidFill>
                  <a:schemeClr val="bg1"/>
                </a:solidFill>
                <a:effectLst/>
                <a:uLnTx/>
                <a:uFillTx/>
                <a:ea typeface="+mn-ea"/>
                <a:cs typeface="+mn-cs"/>
              </a:rPr>
              <a:t> </a:t>
            </a:r>
            <a:r>
              <a:rPr kumimoji="0" lang="pt-PT" b="1" i="0" u="none" strike="noStrike" kern="1200" cap="none" spc="0" normalizeH="0" baseline="0" noProof="0" dirty="0" err="1">
                <a:ln>
                  <a:noFill/>
                </a:ln>
                <a:solidFill>
                  <a:schemeClr val="bg1"/>
                </a:solidFill>
                <a:effectLst/>
                <a:uLnTx/>
                <a:uFillTx/>
                <a:ea typeface="+mn-ea"/>
                <a:cs typeface="+mn-cs"/>
              </a:rPr>
              <a:t>Energy</a:t>
            </a:r>
            <a:r>
              <a:rPr kumimoji="0" lang="pt-PT" b="1" i="0" u="none" strike="noStrike" kern="1200" cap="none" spc="0" normalizeH="0" baseline="0" noProof="0" dirty="0">
                <a:ln>
                  <a:noFill/>
                </a:ln>
                <a:solidFill>
                  <a:schemeClr val="bg1"/>
                </a:solidFill>
                <a:effectLst/>
                <a:uLnTx/>
                <a:uFillTx/>
                <a:ea typeface="+mn-ea"/>
                <a:cs typeface="+mn-cs"/>
              </a:rPr>
              <a:t> </a:t>
            </a:r>
            <a:r>
              <a:rPr kumimoji="0" lang="pt-PT" b="1" i="0" u="none" strike="noStrike" kern="1200" cap="none" spc="0" normalizeH="0" baseline="0" noProof="0" dirty="0" err="1">
                <a:ln>
                  <a:noFill/>
                </a:ln>
                <a:solidFill>
                  <a:schemeClr val="bg1"/>
                </a:solidFill>
                <a:effectLst/>
                <a:uLnTx/>
                <a:uFillTx/>
                <a:ea typeface="+mn-ea"/>
                <a:cs typeface="+mn-cs"/>
              </a:rPr>
              <a:t>Transition</a:t>
            </a:r>
            <a:r>
              <a:rPr kumimoji="0" lang="pt-PT" b="1" i="0" u="none" strike="noStrike" kern="1200" cap="none" spc="0" normalizeH="0" baseline="0" noProof="0" dirty="0">
                <a:ln>
                  <a:noFill/>
                </a:ln>
                <a:solidFill>
                  <a:schemeClr val="bg1"/>
                </a:solidFill>
                <a:effectLst/>
                <a:uLnTx/>
                <a:uFillTx/>
                <a:ea typeface="+mn-ea"/>
                <a:cs typeface="+mn-cs"/>
              </a:rPr>
              <a:t> in </a:t>
            </a:r>
            <a:r>
              <a:rPr kumimoji="0" lang="pt-PT" b="1" i="0" u="none" strike="noStrike" kern="1200" cap="none" spc="0" normalizeH="0" baseline="0" noProof="0" dirty="0" err="1">
                <a:ln>
                  <a:noFill/>
                </a:ln>
                <a:solidFill>
                  <a:schemeClr val="bg1"/>
                </a:solidFill>
                <a:effectLst/>
                <a:uLnTx/>
                <a:uFillTx/>
                <a:ea typeface="+mn-ea"/>
                <a:cs typeface="+mn-cs"/>
              </a:rPr>
              <a:t>the</a:t>
            </a:r>
            <a:r>
              <a:rPr kumimoji="0" lang="pt-PT" b="1" i="0" u="none" strike="noStrike" kern="1200" cap="none" spc="0" normalizeH="0" baseline="0" noProof="0" dirty="0">
                <a:ln>
                  <a:noFill/>
                </a:ln>
                <a:solidFill>
                  <a:schemeClr val="bg1"/>
                </a:solidFill>
                <a:effectLst/>
                <a:uLnTx/>
                <a:uFillTx/>
                <a:ea typeface="+mn-ea"/>
                <a:cs typeface="+mn-cs"/>
              </a:rPr>
              <a:t> </a:t>
            </a:r>
            <a:r>
              <a:rPr kumimoji="0" lang="pt-PT" b="1" i="0" u="none" strike="noStrike" kern="1200" cap="none" spc="0" normalizeH="0" baseline="0" noProof="0" dirty="0" err="1">
                <a:ln>
                  <a:noFill/>
                </a:ln>
                <a:solidFill>
                  <a:schemeClr val="bg1"/>
                </a:solidFill>
                <a:effectLst/>
                <a:uLnTx/>
                <a:uFillTx/>
                <a:ea typeface="+mn-ea"/>
                <a:cs typeface="+mn-cs"/>
              </a:rPr>
              <a:t>European</a:t>
            </a:r>
            <a:r>
              <a:rPr kumimoji="0" lang="pt-PT" b="1" i="0" u="none" strike="noStrike" kern="1200" cap="none" spc="0" normalizeH="0" baseline="0" noProof="0" dirty="0">
                <a:ln>
                  <a:noFill/>
                </a:ln>
                <a:solidFill>
                  <a:schemeClr val="bg1"/>
                </a:solidFill>
                <a:effectLst/>
                <a:uLnTx/>
                <a:uFillTx/>
                <a:ea typeface="+mn-ea"/>
                <a:cs typeface="+mn-cs"/>
              </a:rPr>
              <a:t> </a:t>
            </a:r>
            <a:r>
              <a:rPr kumimoji="0" lang="pt-PT" b="1" i="0" u="none" strike="noStrike" kern="1200" cap="none" spc="0" normalizeH="0" baseline="0" noProof="0" dirty="0" err="1">
                <a:ln>
                  <a:noFill/>
                </a:ln>
                <a:solidFill>
                  <a:schemeClr val="bg1"/>
                </a:solidFill>
                <a:effectLst/>
                <a:uLnTx/>
                <a:uFillTx/>
                <a:ea typeface="+mn-ea"/>
                <a:cs typeface="+mn-cs"/>
              </a:rPr>
              <a:t>Union</a:t>
            </a:r>
            <a:r>
              <a:rPr kumimoji="0" lang="pt-PT" b="1" i="0" u="none" strike="noStrike" kern="1200" cap="none" spc="0" normalizeH="0" baseline="0" noProof="0" dirty="0">
                <a:ln>
                  <a:noFill/>
                </a:ln>
                <a:solidFill>
                  <a:schemeClr val="bg1"/>
                </a:solidFill>
                <a:effectLst/>
                <a:uLnTx/>
                <a:uFillTx/>
                <a:ea typeface="+mn-ea"/>
                <a:cs typeface="+mn-cs"/>
              </a:rPr>
              <a:t> </a:t>
            </a:r>
            <a:r>
              <a:rPr kumimoji="0" lang="pt-PT" b="1" i="0" u="none" strike="noStrike" kern="1200" cap="none" spc="0" normalizeH="0" baseline="0" noProof="0" dirty="0" err="1">
                <a:ln>
                  <a:noFill/>
                </a:ln>
                <a:solidFill>
                  <a:schemeClr val="bg1"/>
                </a:solidFill>
                <a:effectLst/>
                <a:uLnTx/>
                <a:uFillTx/>
                <a:ea typeface="+mn-ea"/>
                <a:cs typeface="+mn-cs"/>
              </a:rPr>
              <a:t>and</a:t>
            </a:r>
            <a:r>
              <a:rPr kumimoji="0" lang="pt-PT" b="1" i="0" u="none" strike="noStrike" kern="1200" cap="none" spc="0" normalizeH="0" baseline="0" noProof="0" dirty="0">
                <a:ln>
                  <a:noFill/>
                </a:ln>
                <a:solidFill>
                  <a:schemeClr val="bg1"/>
                </a:solidFill>
                <a:effectLst/>
                <a:uLnTx/>
                <a:uFillTx/>
                <a:ea typeface="+mn-ea"/>
                <a:cs typeface="+mn-cs"/>
              </a:rPr>
              <a:t> China: </a:t>
            </a:r>
            <a:r>
              <a:rPr kumimoji="0" lang="pt-PT" b="1" i="1" u="none" strike="noStrike" kern="1200" cap="none" spc="0" normalizeH="0" baseline="0" noProof="0" dirty="0" err="1">
                <a:ln>
                  <a:noFill/>
                </a:ln>
                <a:solidFill>
                  <a:schemeClr val="bg1"/>
                </a:solidFill>
                <a:effectLst/>
                <a:uLnTx/>
                <a:uFillTx/>
                <a:ea typeface="+mn-ea"/>
                <a:cs typeface="+mn-cs"/>
              </a:rPr>
              <a:t>Challenges</a:t>
            </a:r>
            <a:r>
              <a:rPr kumimoji="0" lang="pt-PT" b="1" i="1" u="none" strike="noStrike" kern="1200" cap="none" spc="0" normalizeH="0" baseline="0" noProof="0" dirty="0">
                <a:ln>
                  <a:noFill/>
                </a:ln>
                <a:solidFill>
                  <a:schemeClr val="bg1"/>
                </a:solidFill>
                <a:effectLst/>
                <a:uLnTx/>
                <a:uFillTx/>
                <a:ea typeface="+mn-ea"/>
                <a:cs typeface="+mn-cs"/>
              </a:rPr>
              <a:t> </a:t>
            </a:r>
            <a:r>
              <a:rPr kumimoji="0" lang="pt-PT" b="1" i="1" u="none" strike="noStrike" kern="1200" cap="none" spc="0" normalizeH="0" baseline="0" noProof="0" dirty="0" err="1">
                <a:ln>
                  <a:noFill/>
                </a:ln>
                <a:solidFill>
                  <a:schemeClr val="bg1"/>
                </a:solidFill>
                <a:effectLst/>
                <a:uLnTx/>
                <a:uFillTx/>
                <a:ea typeface="+mn-ea"/>
                <a:cs typeface="+mn-cs"/>
              </a:rPr>
              <a:t>and</a:t>
            </a:r>
            <a:r>
              <a:rPr kumimoji="0" lang="pt-PT" b="1" i="1" u="none" strike="noStrike" kern="1200" cap="none" spc="0" normalizeH="0" baseline="0" noProof="0" dirty="0">
                <a:ln>
                  <a:noFill/>
                </a:ln>
                <a:solidFill>
                  <a:schemeClr val="bg1"/>
                </a:solidFill>
                <a:effectLst/>
                <a:uLnTx/>
                <a:uFillTx/>
                <a:ea typeface="+mn-ea"/>
                <a:cs typeface="+mn-cs"/>
              </a:rPr>
              <a:t> </a:t>
            </a:r>
            <a:r>
              <a:rPr kumimoji="0" lang="pt-PT" b="1" i="1" u="none" strike="noStrike" kern="1200" cap="none" spc="0" normalizeH="0" baseline="0" noProof="0" dirty="0" err="1">
                <a:ln>
                  <a:noFill/>
                </a:ln>
                <a:solidFill>
                  <a:schemeClr val="bg1"/>
                </a:solidFill>
                <a:effectLst/>
                <a:uLnTx/>
                <a:uFillTx/>
                <a:ea typeface="+mn-ea"/>
                <a:cs typeface="+mn-cs"/>
              </a:rPr>
              <a:t>Opportunities</a:t>
            </a:r>
            <a:endParaRPr kumimoji="0" lang="pt-PT" b="1" i="1" u="none" strike="noStrike" kern="1200" cap="none" spc="0" normalizeH="0" baseline="0" noProof="0" dirty="0">
              <a:ln>
                <a:noFill/>
              </a:ln>
              <a:solidFill>
                <a:schemeClr val="bg1"/>
              </a:solidFill>
              <a:effectLst/>
              <a:uLnTx/>
              <a:uFillTx/>
              <a:ea typeface="+mn-ea"/>
              <a:cs typeface="+mn-cs"/>
            </a:endParaRPr>
          </a:p>
          <a:p>
            <a:pPr marL="342900" indent="-342900" algn="just">
              <a:buFont typeface="Arial" panose="020B0604020202020204" pitchFamily="34" charset="0"/>
              <a:buChar char="•"/>
            </a:pPr>
            <a:r>
              <a:rPr kumimoji="0" lang="en-US" sz="2000" b="0" i="0" u="none" strike="noStrike" kern="1200" cap="none" spc="0" normalizeH="0" baseline="0" noProof="0" dirty="0">
                <a:ln>
                  <a:noFill/>
                </a:ln>
                <a:solidFill>
                  <a:schemeClr val="bg1"/>
                </a:solidFill>
                <a:effectLst/>
                <a:uLnTx/>
                <a:uFillTx/>
                <a:ea typeface="+mn-ea"/>
                <a:cs typeface="+mn-cs"/>
              </a:rPr>
              <a:t>International Institute for Asian Studies &amp; University of Amsterdam</a:t>
            </a:r>
            <a:r>
              <a:rPr kumimoji="0" lang="en-US" sz="2000" b="0" i="0" u="none" strike="noStrike" kern="1200" cap="none" spc="0" normalizeH="0" baseline="0" noProof="0" dirty="0">
                <a:ln>
                  <a:noFill/>
                </a:ln>
                <a:solidFill>
                  <a:srgbClr val="C00000"/>
                </a:solidFill>
                <a:effectLst/>
                <a:uLnTx/>
                <a:uFillTx/>
                <a:ea typeface="+mn-ea"/>
                <a:cs typeface="+mn-cs"/>
              </a:rPr>
              <a:t> </a:t>
            </a:r>
            <a:r>
              <a:rPr lang="en-US" sz="2000" noProof="0" dirty="0">
                <a:solidFill>
                  <a:schemeClr val="bg1"/>
                </a:solidFill>
              </a:rPr>
              <a:t>+ </a:t>
            </a:r>
          </a:p>
          <a:p>
            <a:pPr marL="342900" indent="-342900" algn="just">
              <a:buFont typeface="Arial" panose="020B0604020202020204" pitchFamily="34" charset="0"/>
              <a:buChar char="•"/>
            </a:pPr>
            <a:r>
              <a:rPr kumimoji="0" lang="en-US" sz="2000" b="0" i="0" u="none" strike="noStrike" kern="1200" cap="none" spc="0" normalizeH="0" baseline="0" noProof="0" dirty="0">
                <a:ln>
                  <a:noFill/>
                </a:ln>
                <a:solidFill>
                  <a:schemeClr val="bg1"/>
                </a:solidFill>
                <a:effectLst/>
                <a:uLnTx/>
                <a:uFillTx/>
                <a:ea typeface="+mn-ea"/>
                <a:cs typeface="+mn-cs"/>
              </a:rPr>
              <a:t>Institute of European Studies of Macau + </a:t>
            </a:r>
            <a:r>
              <a:rPr lang="en-US" sz="2000" dirty="0">
                <a:solidFill>
                  <a:schemeClr val="bg1"/>
                </a:solidFill>
                <a:effectLst/>
              </a:rPr>
              <a:t>Durham University</a:t>
            </a:r>
          </a:p>
          <a:p>
            <a:pPr marL="228600" marR="0" lvl="0" indent="-228600" algn="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1" u="none" strike="noStrike" kern="1200" cap="none" spc="0" normalizeH="0" baseline="0" noProof="0" dirty="0">
                <a:ln>
                  <a:noFill/>
                </a:ln>
                <a:solidFill>
                  <a:schemeClr val="bg1"/>
                </a:solidFill>
                <a:effectLst/>
                <a:uLnTx/>
                <a:uFillTx/>
                <a:ea typeface="+mn-ea"/>
                <a:cs typeface="+mn-cs"/>
              </a:rPr>
              <a:t>December 11, 2023</a:t>
            </a:r>
          </a:p>
          <a:p>
            <a:pPr algn="l"/>
            <a:endParaRPr lang="en-GB" dirty="0">
              <a:solidFill>
                <a:srgbClr val="FFFFFF"/>
              </a:solidFill>
            </a:endParaRPr>
          </a:p>
        </p:txBody>
      </p:sp>
    </p:spTree>
    <p:extLst>
      <p:ext uri="{BB962C8B-B14F-4D97-AF65-F5344CB8AC3E}">
        <p14:creationId xmlns:p14="http://schemas.microsoft.com/office/powerpoint/2010/main" val="1649554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8C4A0C1-0834-9F9D-426D-F231D13EECE9}"/>
              </a:ext>
            </a:extLst>
          </p:cNvPr>
          <p:cNvPicPr>
            <a:picLocks noChangeAspect="1"/>
          </p:cNvPicPr>
          <p:nvPr/>
        </p:nvPicPr>
        <p:blipFill>
          <a:blip r:embed="rId3"/>
          <a:stretch>
            <a:fillRect/>
          </a:stretch>
        </p:blipFill>
        <p:spPr>
          <a:xfrm>
            <a:off x="0" y="0"/>
            <a:ext cx="12192000" cy="1158240"/>
          </a:xfrm>
          <a:prstGeom prst="rect">
            <a:avLst/>
          </a:prstGeom>
        </p:spPr>
      </p:pic>
      <p:graphicFrame>
        <p:nvGraphicFramePr>
          <p:cNvPr id="12" name="Content Placeholder 2">
            <a:extLst>
              <a:ext uri="{FF2B5EF4-FFF2-40B4-BE49-F238E27FC236}">
                <a16:creationId xmlns:a16="http://schemas.microsoft.com/office/drawing/2014/main" id="{88B3B826-9227-C964-48D1-97FB6BE7F305}"/>
              </a:ext>
            </a:extLst>
          </p:cNvPr>
          <p:cNvGraphicFramePr>
            <a:graphicFrameLocks noGrp="1"/>
          </p:cNvGraphicFramePr>
          <p:nvPr>
            <p:ph idx="1"/>
            <p:extLst>
              <p:ext uri="{D42A27DB-BD31-4B8C-83A1-F6EECF244321}">
                <p14:modId xmlns:p14="http://schemas.microsoft.com/office/powerpoint/2010/main" val="897870127"/>
              </p:ext>
            </p:extLst>
          </p:nvPr>
        </p:nvGraphicFramePr>
        <p:xfrm>
          <a:off x="137863" y="1167788"/>
          <a:ext cx="11728704" cy="569021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TextBox 9">
            <a:extLst>
              <a:ext uri="{FF2B5EF4-FFF2-40B4-BE49-F238E27FC236}">
                <a16:creationId xmlns:a16="http://schemas.microsoft.com/office/drawing/2014/main" id="{6870028C-8762-CB78-EED4-E476E8EFB566}"/>
              </a:ext>
            </a:extLst>
          </p:cNvPr>
          <p:cNvSpPr txBox="1"/>
          <p:nvPr/>
        </p:nvSpPr>
        <p:spPr>
          <a:xfrm>
            <a:off x="241292" y="255954"/>
            <a:ext cx="6096000" cy="646331"/>
          </a:xfrm>
          <a:prstGeom prst="rect">
            <a:avLst/>
          </a:prstGeom>
          <a:noFill/>
        </p:spPr>
        <p:txBody>
          <a:bodyPr wrap="square">
            <a:spAutoFit/>
          </a:bodyPr>
          <a:lstStyle/>
          <a:p>
            <a:r>
              <a:rPr lang="en-US" sz="3600" b="1" i="0" dirty="0">
                <a:solidFill>
                  <a:schemeClr val="bg1"/>
                </a:solidFill>
                <a:effectLst/>
                <a:latin typeface="+mn-lt"/>
              </a:rPr>
              <a:t>Outline </a:t>
            </a:r>
            <a:endParaRPr lang="en-GB" sz="3600" dirty="0">
              <a:solidFill>
                <a:schemeClr val="bg1"/>
              </a:solidFill>
            </a:endParaRPr>
          </a:p>
        </p:txBody>
      </p:sp>
      <p:sp>
        <p:nvSpPr>
          <p:cNvPr id="2" name="Slide Number Placeholder 1">
            <a:extLst>
              <a:ext uri="{FF2B5EF4-FFF2-40B4-BE49-F238E27FC236}">
                <a16:creationId xmlns:a16="http://schemas.microsoft.com/office/drawing/2014/main" id="{9A985B07-5288-1A44-2EDB-BD4F641148BE}"/>
              </a:ext>
            </a:extLst>
          </p:cNvPr>
          <p:cNvSpPr>
            <a:spLocks noGrp="1"/>
          </p:cNvSpPr>
          <p:nvPr>
            <p:ph type="sldNum" sz="quarter" idx="12"/>
          </p:nvPr>
        </p:nvSpPr>
        <p:spPr/>
        <p:txBody>
          <a:bodyPr/>
          <a:lstStyle/>
          <a:p>
            <a:fld id="{0F1C5020-A1EA-1544-B176-FF4BEB079769}" type="slidenum">
              <a:rPr lang="en-GB" smtClean="0"/>
              <a:t>2</a:t>
            </a:fld>
            <a:endParaRPr lang="en-GB"/>
          </a:p>
        </p:txBody>
      </p:sp>
    </p:spTree>
    <p:extLst>
      <p:ext uri="{BB962C8B-B14F-4D97-AF65-F5344CB8AC3E}">
        <p14:creationId xmlns:p14="http://schemas.microsoft.com/office/powerpoint/2010/main" val="25914642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62C550B-7A59-0C52-77FE-919D7C387057}"/>
              </a:ext>
            </a:extLst>
          </p:cNvPr>
          <p:cNvPicPr>
            <a:picLocks noChangeAspect="1"/>
          </p:cNvPicPr>
          <p:nvPr/>
        </p:nvPicPr>
        <p:blipFill>
          <a:blip r:embed="rId2"/>
          <a:stretch>
            <a:fillRect/>
          </a:stretch>
        </p:blipFill>
        <p:spPr>
          <a:xfrm>
            <a:off x="0" y="-19731"/>
            <a:ext cx="12192000" cy="690789"/>
          </a:xfrm>
          <a:prstGeom prst="rect">
            <a:avLst/>
          </a:prstGeom>
        </p:spPr>
      </p:pic>
      <p:sp>
        <p:nvSpPr>
          <p:cNvPr id="2" name="Title 1">
            <a:extLst>
              <a:ext uri="{FF2B5EF4-FFF2-40B4-BE49-F238E27FC236}">
                <a16:creationId xmlns:a16="http://schemas.microsoft.com/office/drawing/2014/main" id="{E588A3C3-D438-9B54-A3BD-42AC1BE901E8}"/>
              </a:ext>
            </a:extLst>
          </p:cNvPr>
          <p:cNvSpPr>
            <a:spLocks noGrp="1"/>
          </p:cNvSpPr>
          <p:nvPr>
            <p:ph type="title"/>
          </p:nvPr>
        </p:nvSpPr>
        <p:spPr>
          <a:xfrm>
            <a:off x="121920" y="82096"/>
            <a:ext cx="11364686" cy="690789"/>
          </a:xfrm>
        </p:spPr>
        <p:txBody>
          <a:bodyPr>
            <a:noAutofit/>
          </a:bodyPr>
          <a:lstStyle/>
          <a:p>
            <a:r>
              <a:rPr lang="en-US" sz="3200" b="1" i="0" dirty="0">
                <a:solidFill>
                  <a:schemeClr val="bg1"/>
                </a:solidFill>
                <a:effectLst/>
                <a:latin typeface="+mn-lt"/>
              </a:rPr>
              <a:t>I.1 Origins of Energy Policy in the EU's Foundational Phase</a:t>
            </a:r>
            <a:endParaRPr lang="en-GB" sz="3200" b="1" dirty="0">
              <a:solidFill>
                <a:schemeClr val="bg1"/>
              </a:solidFill>
              <a:latin typeface="+mn-lt"/>
            </a:endParaRPr>
          </a:p>
        </p:txBody>
      </p:sp>
      <p:graphicFrame>
        <p:nvGraphicFramePr>
          <p:cNvPr id="8" name="Content Placeholder 2">
            <a:extLst>
              <a:ext uri="{FF2B5EF4-FFF2-40B4-BE49-F238E27FC236}">
                <a16:creationId xmlns:a16="http://schemas.microsoft.com/office/drawing/2014/main" id="{EBA501F4-A4DF-EAB7-6602-16FA703800A6}"/>
              </a:ext>
            </a:extLst>
          </p:cNvPr>
          <p:cNvGraphicFramePr>
            <a:graphicFrameLocks noGrp="1"/>
          </p:cNvGraphicFramePr>
          <p:nvPr>
            <p:ph idx="1"/>
            <p:extLst>
              <p:ext uri="{D42A27DB-BD31-4B8C-83A1-F6EECF244321}">
                <p14:modId xmlns:p14="http://schemas.microsoft.com/office/powerpoint/2010/main" val="948597594"/>
              </p:ext>
            </p:extLst>
          </p:nvPr>
        </p:nvGraphicFramePr>
        <p:xfrm>
          <a:off x="0" y="772886"/>
          <a:ext cx="12192000" cy="60030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a:extLst>
              <a:ext uri="{FF2B5EF4-FFF2-40B4-BE49-F238E27FC236}">
                <a16:creationId xmlns:a16="http://schemas.microsoft.com/office/drawing/2014/main" id="{562BE82B-B7F0-09FB-B093-9715DE0F90B1}"/>
              </a:ext>
            </a:extLst>
          </p:cNvPr>
          <p:cNvSpPr>
            <a:spLocks noGrp="1"/>
          </p:cNvSpPr>
          <p:nvPr>
            <p:ph type="sldNum" sz="quarter" idx="12"/>
          </p:nvPr>
        </p:nvSpPr>
        <p:spPr/>
        <p:txBody>
          <a:bodyPr/>
          <a:lstStyle/>
          <a:p>
            <a:fld id="{0F1C5020-A1EA-1544-B176-FF4BEB079769}" type="slidenum">
              <a:rPr lang="en-GB" smtClean="0"/>
              <a:t>3</a:t>
            </a:fld>
            <a:endParaRPr lang="en-GB"/>
          </a:p>
        </p:txBody>
      </p:sp>
    </p:spTree>
    <p:extLst>
      <p:ext uri="{BB962C8B-B14F-4D97-AF65-F5344CB8AC3E}">
        <p14:creationId xmlns:p14="http://schemas.microsoft.com/office/powerpoint/2010/main" val="319069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972180B-81AD-943B-BA74-E1EB139EE0B2}"/>
              </a:ext>
            </a:extLst>
          </p:cNvPr>
          <p:cNvPicPr>
            <a:picLocks noChangeAspect="1"/>
          </p:cNvPicPr>
          <p:nvPr/>
        </p:nvPicPr>
        <p:blipFill>
          <a:blip r:embed="rId2"/>
          <a:stretch>
            <a:fillRect/>
          </a:stretch>
        </p:blipFill>
        <p:spPr>
          <a:xfrm>
            <a:off x="0" y="-19731"/>
            <a:ext cx="12192000" cy="690789"/>
          </a:xfrm>
          <a:prstGeom prst="rect">
            <a:avLst/>
          </a:prstGeom>
        </p:spPr>
      </p:pic>
      <p:sp>
        <p:nvSpPr>
          <p:cNvPr id="2" name="Title 1">
            <a:extLst>
              <a:ext uri="{FF2B5EF4-FFF2-40B4-BE49-F238E27FC236}">
                <a16:creationId xmlns:a16="http://schemas.microsoft.com/office/drawing/2014/main" id="{BE9159A2-BB08-411F-7F85-D6F329B122A0}"/>
              </a:ext>
            </a:extLst>
          </p:cNvPr>
          <p:cNvSpPr>
            <a:spLocks noGrp="1"/>
          </p:cNvSpPr>
          <p:nvPr>
            <p:ph type="title"/>
          </p:nvPr>
        </p:nvSpPr>
        <p:spPr>
          <a:xfrm>
            <a:off x="98843" y="77233"/>
            <a:ext cx="10515600" cy="647246"/>
          </a:xfrm>
        </p:spPr>
        <p:txBody>
          <a:bodyPr>
            <a:normAutofit/>
          </a:bodyPr>
          <a:lstStyle/>
          <a:p>
            <a:r>
              <a:rPr lang="en-GB" sz="3200" b="1" dirty="0">
                <a:solidFill>
                  <a:schemeClr val="bg1"/>
                </a:solidFill>
                <a:latin typeface="+mn-lt"/>
              </a:rPr>
              <a:t>I.2 Contemporary EU Energy Law and Regulatory Landscape </a:t>
            </a:r>
          </a:p>
        </p:txBody>
      </p:sp>
      <p:sp>
        <p:nvSpPr>
          <p:cNvPr id="3" name="Content Placeholder 2">
            <a:extLst>
              <a:ext uri="{FF2B5EF4-FFF2-40B4-BE49-F238E27FC236}">
                <a16:creationId xmlns:a16="http://schemas.microsoft.com/office/drawing/2014/main" id="{B7EBE4DE-9038-E748-71AE-757799DDB97D}"/>
              </a:ext>
            </a:extLst>
          </p:cNvPr>
          <p:cNvSpPr>
            <a:spLocks noGrp="1"/>
          </p:cNvSpPr>
          <p:nvPr>
            <p:ph idx="1"/>
          </p:nvPr>
        </p:nvSpPr>
        <p:spPr>
          <a:xfrm>
            <a:off x="232955" y="671058"/>
            <a:ext cx="11860202" cy="6362101"/>
          </a:xfrm>
        </p:spPr>
        <p:txBody>
          <a:bodyPr>
            <a:normAutofit/>
          </a:bodyPr>
          <a:lstStyle/>
          <a:p>
            <a:pPr algn="just">
              <a:buAutoNum type="arabicPeriod"/>
              <a:tabLst>
                <a:tab pos="457200" algn="l"/>
              </a:tabLst>
            </a:pPr>
            <a:r>
              <a:rPr lang="en-US" sz="1200" b="1" dirty="0"/>
              <a:t>Exclusion – sovereignty</a:t>
            </a:r>
          </a:p>
          <a:p>
            <a:pPr algn="just">
              <a:buAutoNum type="arabicPeriod"/>
              <a:tabLst>
                <a:tab pos="457200" algn="l"/>
              </a:tabLst>
            </a:pPr>
            <a:r>
              <a:rPr lang="en-US" sz="1200" b="1" dirty="0"/>
              <a:t>In the 90s </a:t>
            </a:r>
            <a:r>
              <a:rPr lang="en-MO" sz="1200">
                <a:effectLst/>
                <a:ea typeface="DengXian" panose="02010600030101010101" pitchFamily="2" charset="-122"/>
                <a:cs typeface="Times New Roman" panose="02020603050405020304" pitchFamily="18" charset="0"/>
              </a:rPr>
              <a:t>the EU gradually open</a:t>
            </a:r>
            <a:r>
              <a:rPr lang="en-GB" sz="1200" dirty="0">
                <a:effectLst/>
                <a:ea typeface="DengXian" panose="02010600030101010101" pitchFamily="2" charset="-122"/>
                <a:cs typeface="Times New Roman" panose="02020603050405020304" pitchFamily="18" charset="0"/>
              </a:rPr>
              <a:t>ed</a:t>
            </a:r>
            <a:r>
              <a:rPr lang="en-MO" sz="1200">
                <a:effectLst/>
                <a:ea typeface="DengXian" panose="02010600030101010101" pitchFamily="2" charset="-122"/>
                <a:cs typeface="Times New Roman" panose="02020603050405020304" pitchFamily="18" charset="0"/>
              </a:rPr>
              <a:t> national markets to competition.</a:t>
            </a:r>
            <a:endParaRPr lang="en-MO" sz="1100">
              <a:effectLst/>
              <a:ea typeface="DengXian" panose="02010600030101010101" pitchFamily="2" charset="-122"/>
              <a:cs typeface="Times New Roman" panose="02020603050405020304" pitchFamily="18" charset="0"/>
            </a:endParaRPr>
          </a:p>
          <a:p>
            <a:pPr marL="0" indent="0" algn="just">
              <a:buNone/>
              <a:tabLst>
                <a:tab pos="457200" algn="l"/>
              </a:tabLst>
            </a:pPr>
            <a:r>
              <a:rPr lang="en-US" sz="1200" b="1" dirty="0"/>
              <a:t>First Energy Package: </a:t>
            </a:r>
            <a:r>
              <a:rPr lang="en-US" sz="1200" dirty="0"/>
              <a:t>Adopted in the 1990s, it was the initial step towards regulation but had limited ambition. It introduced key issues like functional unbundling​​.</a:t>
            </a:r>
            <a:endParaRPr lang="en-GB" sz="1800" b="1" dirty="0">
              <a:effectLst/>
              <a:ea typeface="DengXian" panose="02010600030101010101" pitchFamily="2" charset="-122"/>
              <a:cs typeface="Times New Roman" panose="02020603050405020304" pitchFamily="18" charset="0"/>
            </a:endParaRPr>
          </a:p>
          <a:p>
            <a:pPr marL="0" lvl="0" indent="0" algn="just">
              <a:buNone/>
              <a:tabLst>
                <a:tab pos="457200" algn="l"/>
              </a:tabLst>
            </a:pPr>
            <a:r>
              <a:rPr lang="en-GB" sz="1800" b="1" dirty="0">
                <a:effectLst/>
                <a:ea typeface="DengXian" panose="02010600030101010101" pitchFamily="2" charset="-122"/>
                <a:cs typeface="Times New Roman" panose="02020603050405020304" pitchFamily="18" charset="0"/>
              </a:rPr>
              <a:t>3. </a:t>
            </a:r>
            <a:r>
              <a:rPr lang="en-MO" sz="1800" b="1">
                <a:effectLst/>
                <a:ea typeface="DengXian" panose="02010600030101010101" pitchFamily="2" charset="-122"/>
                <a:cs typeface="Times New Roman" panose="02020603050405020304" pitchFamily="18" charset="0"/>
              </a:rPr>
              <a:t>(2000s - Present)</a:t>
            </a:r>
            <a:r>
              <a:rPr lang="en-MO" sz="1800">
                <a:effectLst/>
                <a:ea typeface="DengXian" panose="02010600030101010101" pitchFamily="2" charset="-122"/>
                <a:cs typeface="Times New Roman" panose="02020603050405020304" pitchFamily="18" charset="0"/>
              </a:rPr>
              <a:t>: </a:t>
            </a:r>
            <a:r>
              <a:rPr lang="en-MO" sz="1800" b="1">
                <a:effectLst/>
                <a:ea typeface="DengXian" panose="02010600030101010101" pitchFamily="2" charset="-122"/>
                <a:cs typeface="Times New Roman" panose="02020603050405020304" pitchFamily="18" charset="0"/>
              </a:rPr>
              <a:t>Further </a:t>
            </a:r>
            <a:r>
              <a:rPr lang="en-MO" sz="1800" b="1" dirty="0">
                <a:effectLst/>
                <a:ea typeface="DengXian" panose="02010600030101010101" pitchFamily="2" charset="-122"/>
                <a:cs typeface="Times New Roman" panose="02020603050405020304" pitchFamily="18" charset="0"/>
              </a:rPr>
              <a:t>Liberalization </a:t>
            </a:r>
            <a:r>
              <a:rPr lang="en-MO" sz="1800" b="1">
                <a:effectLst/>
                <a:ea typeface="DengXian" panose="02010600030101010101" pitchFamily="2" charset="-122"/>
                <a:cs typeface="Times New Roman" panose="02020603050405020304" pitchFamily="18" charset="0"/>
              </a:rPr>
              <a:t>and Regulation</a:t>
            </a:r>
            <a:endParaRPr lang="en-MO" sz="1600" dirty="0">
              <a:effectLst/>
              <a:ea typeface="DengXian" panose="02010600030101010101" pitchFamily="2" charset="-122"/>
              <a:cs typeface="Times New Roman" panose="02020603050405020304" pitchFamily="18" charset="0"/>
            </a:endParaRPr>
          </a:p>
          <a:p>
            <a:pPr marL="742950" lvl="1" indent="-285750" algn="just">
              <a:buSzPts val="1000"/>
              <a:buFont typeface="Symbol" pitchFamily="2" charset="2"/>
              <a:buChar char=""/>
              <a:tabLst>
                <a:tab pos="914400" algn="l"/>
              </a:tabLst>
            </a:pPr>
            <a:r>
              <a:rPr lang="en-MO" sz="1800" b="1" dirty="0">
                <a:effectLst/>
                <a:ea typeface="DengXian" panose="02010600030101010101" pitchFamily="2" charset="-122"/>
                <a:cs typeface="Times New Roman" panose="02020603050405020304" pitchFamily="18" charset="0"/>
              </a:rPr>
              <a:t>Second Energy Package (2003)</a:t>
            </a:r>
            <a:r>
              <a:rPr lang="en-MO" sz="1800" dirty="0">
                <a:effectLst/>
                <a:ea typeface="DengXian" panose="02010600030101010101" pitchFamily="2" charset="-122"/>
                <a:cs typeface="Times New Roman" panose="02020603050405020304" pitchFamily="18" charset="0"/>
              </a:rPr>
              <a:t>: Aimed to create competitive gas and electricity markets with more detailed obligations for further liberalization.</a:t>
            </a:r>
            <a:endParaRPr lang="en-MO" sz="1600" dirty="0">
              <a:effectLst/>
              <a:ea typeface="DengXian" panose="02010600030101010101" pitchFamily="2" charset="-122"/>
              <a:cs typeface="Times New Roman" panose="02020603050405020304" pitchFamily="18" charset="0"/>
            </a:endParaRPr>
          </a:p>
          <a:p>
            <a:pPr marL="742950" lvl="1" indent="-285750" algn="just">
              <a:buSzPts val="1000"/>
              <a:buFont typeface="Symbol" pitchFamily="2" charset="2"/>
              <a:buChar char=""/>
              <a:tabLst>
                <a:tab pos="914400" algn="l"/>
              </a:tabLst>
            </a:pPr>
            <a:r>
              <a:rPr lang="en-MO" sz="1800" b="1" dirty="0">
                <a:effectLst/>
                <a:ea typeface="DengXian" panose="02010600030101010101" pitchFamily="2" charset="-122"/>
                <a:cs typeface="Times New Roman" panose="02020603050405020304" pitchFamily="18" charset="0"/>
              </a:rPr>
              <a:t>Third Energy Package (2009)</a:t>
            </a:r>
            <a:r>
              <a:rPr lang="en-MO" sz="1800" dirty="0">
                <a:effectLst/>
                <a:ea typeface="DengXian" panose="02010600030101010101" pitchFamily="2" charset="-122"/>
                <a:cs typeface="Times New Roman" panose="02020603050405020304" pitchFamily="18" charset="0"/>
              </a:rPr>
              <a:t>: Introduced extensive regulation, including internal market directives for electricity and gas, rules on ownership unbundling, new powers for national regulators, and the establishment of ACER (Agency for the Cooperation of Energy Regulators</a:t>
            </a:r>
            <a:r>
              <a:rPr lang="en-MO" sz="1800">
                <a:effectLst/>
                <a:ea typeface="DengXian" panose="02010600030101010101" pitchFamily="2" charset="-122"/>
                <a:cs typeface="Times New Roman" panose="02020603050405020304" pitchFamily="18" charset="0"/>
              </a:rPr>
              <a:t>). </a:t>
            </a:r>
            <a:r>
              <a:rPr lang="en-GB" sz="1800" dirty="0">
                <a:effectLst/>
                <a:ea typeface="DengXian" panose="02010600030101010101" pitchFamily="2" charset="-122"/>
                <a:cs typeface="Times New Roman" panose="02020603050405020304" pitchFamily="18" charset="0"/>
              </a:rPr>
              <a:t>More powers for the Commission-monitoring . </a:t>
            </a:r>
            <a:r>
              <a:rPr lang="en-US" sz="1800" dirty="0">
                <a:effectLst/>
                <a:ea typeface="DengXian" panose="02010600030101010101" pitchFamily="2" charset="-122"/>
                <a:cs typeface="Times New Roman" panose="02020603050405020304" pitchFamily="18" charset="0"/>
              </a:rPr>
              <a:t>Only the </a:t>
            </a:r>
            <a:r>
              <a:rPr lang="en-US" sz="1800" u="sng" dirty="0">
                <a:effectLst/>
                <a:ea typeface="DengXian" panose="02010600030101010101" pitchFamily="2" charset="-122"/>
                <a:cs typeface="Times New Roman" panose="02020603050405020304" pitchFamily="18" charset="0"/>
              </a:rPr>
              <a:t>gas part</a:t>
            </a:r>
            <a:r>
              <a:rPr lang="en-US" sz="1800" dirty="0">
                <a:effectLst/>
                <a:ea typeface="DengXian" panose="02010600030101010101" pitchFamily="2" charset="-122"/>
                <a:cs typeface="Times New Roman" panose="02020603050405020304" pitchFamily="18" charset="0"/>
              </a:rPr>
              <a:t> of the third energy package rules is still in force.</a:t>
            </a:r>
            <a:endParaRPr lang="en-MO" sz="1800" dirty="0">
              <a:effectLst/>
              <a:ea typeface="DengXian" panose="02010600030101010101" pitchFamily="2" charset="-122"/>
              <a:cs typeface="Times New Roman" panose="02020603050405020304" pitchFamily="18" charset="0"/>
            </a:endParaRPr>
          </a:p>
          <a:p>
            <a:pPr marL="742950" lvl="1" indent="-285750" algn="just">
              <a:buSzPts val="1000"/>
              <a:buFont typeface="Symbol" pitchFamily="2" charset="2"/>
              <a:buChar char=""/>
              <a:tabLst>
                <a:tab pos="914400" algn="l"/>
              </a:tabLst>
            </a:pPr>
            <a:r>
              <a:rPr lang="en-MO" sz="1800" b="1" dirty="0">
                <a:ea typeface="DengXian" panose="02010600030101010101" pitchFamily="2" charset="-122"/>
                <a:cs typeface="Times New Roman" panose="02020603050405020304" pitchFamily="18" charset="0"/>
              </a:rPr>
              <a:t>Fourth Energy Package (</a:t>
            </a:r>
            <a:r>
              <a:rPr lang="en-US" sz="1800" b="1" dirty="0">
                <a:ea typeface="DengXian" panose="02010600030101010101" pitchFamily="2" charset="-122"/>
                <a:cs typeface="Times New Roman" panose="02020603050405020304" pitchFamily="18" charset="0"/>
              </a:rPr>
              <a:t>“Clean Energy for All European” Package</a:t>
            </a:r>
            <a:r>
              <a:rPr lang="en-MO" sz="1800" b="1" dirty="0">
                <a:ea typeface="DengXian" panose="02010600030101010101" pitchFamily="2" charset="-122"/>
                <a:cs typeface="Times New Roman" panose="02020603050405020304" pitchFamily="18" charset="0"/>
              </a:rPr>
              <a:t>, 2019)</a:t>
            </a:r>
            <a:r>
              <a:rPr lang="en-MO" sz="1800" dirty="0">
                <a:ea typeface="DengXian" panose="02010600030101010101" pitchFamily="2" charset="-122"/>
                <a:cs typeface="Times New Roman" panose="02020603050405020304" pitchFamily="18" charset="0"/>
              </a:rPr>
              <a:t>: </a:t>
            </a:r>
            <a:r>
              <a:rPr lang="en-US" sz="1800" dirty="0">
                <a:ea typeface="DengXian" panose="02010600030101010101" pitchFamily="2" charset="-122"/>
                <a:cs typeface="Times New Roman" panose="02020603050405020304" pitchFamily="18" charset="0"/>
              </a:rPr>
              <a:t>Intended to enable Europe to meet its energy and climate targets, includes eight different legislative proposals covering Energy Union governance, electricity market design, rules for the ACER and security of supply.</a:t>
            </a:r>
          </a:p>
          <a:p>
            <a:pPr marL="742950" lvl="1" indent="-285750" algn="just">
              <a:buSzPts val="1000"/>
              <a:buFont typeface="Symbol" pitchFamily="2" charset="2"/>
              <a:buChar char=""/>
              <a:tabLst>
                <a:tab pos="914400" algn="l"/>
              </a:tabLst>
            </a:pPr>
            <a:r>
              <a:rPr lang="en-MO" sz="1800" b="1" dirty="0">
                <a:effectLst/>
                <a:ea typeface="DengXian" panose="02010600030101010101" pitchFamily="2" charset="-122"/>
                <a:cs typeface="Times New Roman" panose="02020603050405020304" pitchFamily="18" charset="0"/>
              </a:rPr>
              <a:t>Fifth Energy Pacakage (“Fit for 55” Package, 2021): </a:t>
            </a:r>
            <a:r>
              <a:rPr lang="en-US" sz="1800" dirty="0">
                <a:solidFill>
                  <a:srgbClr val="1E1E1F"/>
                </a:solidFill>
                <a:ea typeface="DengXian" panose="02010600030101010101" pitchFamily="2" charset="-122"/>
                <a:cs typeface="Times New Roman" panose="02020603050405020304" pitchFamily="18" charset="0"/>
              </a:rPr>
              <a:t>A</a:t>
            </a:r>
            <a:r>
              <a:rPr lang="en-US" sz="1800" b="0" i="0" dirty="0">
                <a:solidFill>
                  <a:srgbClr val="1E1E1F"/>
                </a:solidFill>
                <a:effectLst/>
              </a:rPr>
              <a:t>imed </a:t>
            </a:r>
            <a:r>
              <a:rPr lang="en-US" sz="1800" dirty="0">
                <a:solidFill>
                  <a:srgbClr val="1E1E1F"/>
                </a:solidFill>
              </a:rPr>
              <a:t>to</a:t>
            </a:r>
            <a:r>
              <a:rPr lang="en-US" sz="1800" b="0" i="0" dirty="0">
                <a:solidFill>
                  <a:srgbClr val="1E1E1F"/>
                </a:solidFill>
                <a:effectLst/>
              </a:rPr>
              <a:t> align the EU’s energy targets with the new European climate ambitions for 2030 and 2050.</a:t>
            </a:r>
          </a:p>
          <a:p>
            <a:pPr marL="742950" lvl="1" indent="-285750" algn="just">
              <a:buSzPts val="1000"/>
              <a:buFont typeface="Symbol" pitchFamily="2" charset="2"/>
              <a:buChar char=""/>
              <a:tabLst>
                <a:tab pos="914400" algn="l"/>
              </a:tabLst>
            </a:pPr>
            <a:r>
              <a:rPr lang="en-US" sz="1800" b="1" dirty="0" err="1">
                <a:effectLst/>
                <a:ea typeface="DengXian" panose="02010600030101010101" pitchFamily="2" charset="-122"/>
                <a:cs typeface="Times New Roman" panose="02020603050405020304" pitchFamily="18" charset="0"/>
              </a:rPr>
              <a:t>REPowerEU</a:t>
            </a:r>
            <a:r>
              <a:rPr lang="en-US" sz="1800" b="1" dirty="0">
                <a:effectLst/>
                <a:ea typeface="DengXian" panose="02010600030101010101" pitchFamily="2" charset="-122"/>
                <a:cs typeface="Times New Roman" panose="02020603050405020304" pitchFamily="18" charset="0"/>
              </a:rPr>
              <a:t> Plan (2022):</a:t>
            </a:r>
            <a:r>
              <a:rPr lang="en-US" b="1" dirty="0">
                <a:effectLst/>
                <a:ea typeface="DengXian" panose="02010600030101010101" pitchFamily="2" charset="-122"/>
                <a:cs typeface="Times New Roman" panose="02020603050405020304" pitchFamily="18" charset="0"/>
              </a:rPr>
              <a:t> </a:t>
            </a:r>
            <a:r>
              <a:rPr lang="en-US" sz="1800" dirty="0">
                <a:solidFill>
                  <a:srgbClr val="1E1E1F"/>
                </a:solidFill>
                <a:ea typeface="DengXian" panose="02010600030101010101" pitchFamily="2" charset="-122"/>
                <a:cs typeface="Times New Roman" panose="02020603050405020304" pitchFamily="18" charset="0"/>
              </a:rPr>
              <a:t>S</a:t>
            </a:r>
            <a:r>
              <a:rPr lang="en-US" sz="1800" b="0" i="0" dirty="0">
                <a:solidFill>
                  <a:srgbClr val="1E1E1F"/>
                </a:solidFill>
                <a:effectLst/>
              </a:rPr>
              <a:t>tates the EU’s intention to phase out its dependency on Russian fossil fuels; puts forward actions to save energy, diversify supplies, increase security of energy supply and replace fossil fuels by accelerating the roll-out of renewable energy.</a:t>
            </a:r>
            <a:endParaRPr lang="en-MO" b="1" dirty="0">
              <a:effectLst/>
              <a:ea typeface="DengXian" panose="02010600030101010101" pitchFamily="2" charset="-122"/>
              <a:cs typeface="Times New Roman" panose="02020603050405020304" pitchFamily="18" charset="0"/>
            </a:endParaRPr>
          </a:p>
          <a:p>
            <a:pPr marL="457200" lvl="1" indent="0" algn="just">
              <a:buSzPts val="1000"/>
              <a:buNone/>
              <a:tabLst>
                <a:tab pos="914400" algn="l"/>
              </a:tabLst>
            </a:pPr>
            <a:r>
              <a:rPr lang="en-MO" sz="1800" b="1">
                <a:effectLst/>
                <a:ea typeface="DengXian" panose="02010600030101010101" pitchFamily="2" charset="-122"/>
                <a:cs typeface="Times New Roman" panose="02020603050405020304" pitchFamily="18" charset="0"/>
              </a:rPr>
              <a:t>Environmental </a:t>
            </a:r>
            <a:r>
              <a:rPr lang="en-GB" sz="1800" b="1" dirty="0">
                <a:effectLst/>
                <a:ea typeface="DengXian" panose="02010600030101010101" pitchFamily="2" charset="-122"/>
                <a:cs typeface="Times New Roman" panose="02020603050405020304" pitchFamily="18" charset="0"/>
              </a:rPr>
              <a:t>+ Climate </a:t>
            </a:r>
            <a:r>
              <a:rPr lang="en-MO" sz="1800" b="1">
                <a:effectLst/>
                <a:ea typeface="DengXian" panose="02010600030101010101" pitchFamily="2" charset="-122"/>
                <a:cs typeface="Times New Roman" panose="02020603050405020304" pitchFamily="18" charset="0"/>
              </a:rPr>
              <a:t>Regulation</a:t>
            </a:r>
            <a:r>
              <a:rPr lang="en-MO" sz="1800" dirty="0">
                <a:effectLst/>
                <a:ea typeface="DengXian" panose="02010600030101010101" pitchFamily="2" charset="-122"/>
                <a:cs typeface="Times New Roman" panose="02020603050405020304" pitchFamily="18" charset="0"/>
              </a:rPr>
              <a:t>: Concurrent with market regulation, </a:t>
            </a:r>
            <a:r>
              <a:rPr lang="en-MO" sz="1800">
                <a:effectLst/>
                <a:ea typeface="DengXian" panose="02010600030101010101" pitchFamily="2" charset="-122"/>
                <a:cs typeface="Times New Roman" panose="02020603050405020304" pitchFamily="18" charset="0"/>
              </a:rPr>
              <a:t>environmental </a:t>
            </a:r>
            <a:r>
              <a:rPr lang="en-GB" sz="1800" dirty="0">
                <a:effectLst/>
                <a:ea typeface="DengXian" panose="02010600030101010101" pitchFamily="2" charset="-122"/>
                <a:cs typeface="Times New Roman" panose="02020603050405020304" pitchFamily="18" charset="0"/>
              </a:rPr>
              <a:t>+ climate </a:t>
            </a:r>
            <a:r>
              <a:rPr lang="en-MO" sz="1800">
                <a:effectLst/>
                <a:ea typeface="DengXian" panose="02010600030101010101" pitchFamily="2" charset="-122"/>
                <a:cs typeface="Times New Roman" panose="02020603050405020304" pitchFamily="18" charset="0"/>
              </a:rPr>
              <a:t>aspects </a:t>
            </a:r>
            <a:r>
              <a:rPr lang="en-MO" sz="1800" dirty="0">
                <a:effectLst/>
                <a:ea typeface="DengXian" panose="02010600030101010101" pitchFamily="2" charset="-122"/>
                <a:cs typeface="Times New Roman" panose="02020603050405020304" pitchFamily="18" charset="0"/>
              </a:rPr>
              <a:t>of EU energy law and policy have become </a:t>
            </a:r>
            <a:r>
              <a:rPr lang="en-MO" sz="1800">
                <a:effectLst/>
                <a:ea typeface="DengXian" panose="02010600030101010101" pitchFamily="2" charset="-122"/>
                <a:cs typeface="Times New Roman" panose="02020603050405020304" pitchFamily="18" charset="0"/>
              </a:rPr>
              <a:t>increasingly re</a:t>
            </a:r>
            <a:r>
              <a:rPr lang="en-GB" sz="1800" dirty="0">
                <a:effectLst/>
                <a:ea typeface="DengXian" panose="02010600030101010101" pitchFamily="2" charset="-122"/>
                <a:cs typeface="Times New Roman" panose="02020603050405020304" pitchFamily="18" charset="0"/>
              </a:rPr>
              <a:t>levant</a:t>
            </a:r>
            <a:r>
              <a:rPr lang="en-MO" sz="1800">
                <a:effectLst/>
                <a:ea typeface="DengXian" panose="02010600030101010101" pitchFamily="2" charset="-122"/>
                <a:cs typeface="Times New Roman" panose="02020603050405020304" pitchFamily="18" charset="0"/>
              </a:rPr>
              <a:t>.</a:t>
            </a:r>
            <a:endParaRPr lang="en-MO" sz="1600" dirty="0">
              <a:effectLst/>
              <a:ea typeface="DengXian" panose="02010600030101010101" pitchFamily="2" charset="-122"/>
              <a:cs typeface="Times New Roman" panose="02020603050405020304" pitchFamily="18" charset="0"/>
            </a:endParaRPr>
          </a:p>
          <a:p>
            <a:pPr marL="457200" lvl="1" indent="0" algn="just">
              <a:buSzPts val="1000"/>
              <a:buNone/>
              <a:tabLst>
                <a:tab pos="914400" algn="l"/>
              </a:tabLst>
            </a:pPr>
            <a:r>
              <a:rPr lang="en-MO" sz="1800" b="1">
                <a:effectLst/>
                <a:ea typeface="DengXian" panose="02010600030101010101" pitchFamily="2" charset="-122"/>
                <a:cs typeface="Times New Roman" panose="02020603050405020304" pitchFamily="18" charset="0"/>
              </a:rPr>
              <a:t>Ongoing</a:t>
            </a:r>
            <a:r>
              <a:rPr lang="en-GB" sz="1800" b="1" dirty="0">
                <a:effectLst/>
                <a:ea typeface="DengXian" panose="02010600030101010101" pitchFamily="2" charset="-122"/>
                <a:cs typeface="Times New Roman" panose="02020603050405020304" pitchFamily="18" charset="0"/>
              </a:rPr>
              <a:t>/Future</a:t>
            </a:r>
            <a:r>
              <a:rPr lang="en-MO" sz="1800" b="1">
                <a:effectLst/>
                <a:ea typeface="DengXian" panose="02010600030101010101" pitchFamily="2" charset="-122"/>
                <a:cs typeface="Times New Roman" panose="02020603050405020304" pitchFamily="18" charset="0"/>
              </a:rPr>
              <a:t> </a:t>
            </a:r>
            <a:r>
              <a:rPr lang="en-MO" sz="1800" b="1" dirty="0">
                <a:effectLst/>
                <a:ea typeface="DengXian" panose="02010600030101010101" pitchFamily="2" charset="-122"/>
                <a:cs typeface="Times New Roman" panose="02020603050405020304" pitchFamily="18" charset="0"/>
              </a:rPr>
              <a:t>Developments</a:t>
            </a:r>
            <a:r>
              <a:rPr lang="en-MO" sz="1800" dirty="0">
                <a:effectLst/>
                <a:ea typeface="DengXian" panose="02010600030101010101" pitchFamily="2" charset="-122"/>
                <a:cs typeface="Times New Roman" panose="02020603050405020304" pitchFamily="18" charset="0"/>
              </a:rPr>
              <a:t>: </a:t>
            </a:r>
            <a:r>
              <a:rPr lang="en-MO" sz="1800">
                <a:effectLst/>
                <a:ea typeface="DengXian" panose="02010600030101010101" pitchFamily="2" charset="-122"/>
                <a:cs typeface="Times New Roman" panose="02020603050405020304" pitchFamily="18" charset="0"/>
              </a:rPr>
              <a:t>New regulat</a:t>
            </a:r>
            <a:r>
              <a:rPr lang="en-GB" sz="1800" dirty="0">
                <a:effectLst/>
                <a:ea typeface="DengXian" panose="02010600030101010101" pitchFamily="2" charset="-122"/>
                <a:cs typeface="Times New Roman" panose="02020603050405020304" pitchFamily="18" charset="0"/>
              </a:rPr>
              <a:t>ions</a:t>
            </a:r>
            <a:r>
              <a:rPr lang="en-MO" sz="1800">
                <a:effectLst/>
                <a:ea typeface="DengXian" panose="02010600030101010101" pitchFamily="2" charset="-122"/>
                <a:cs typeface="Times New Roman" panose="02020603050405020304" pitchFamily="18" charset="0"/>
              </a:rPr>
              <a:t> </a:t>
            </a:r>
            <a:r>
              <a:rPr lang="en-MO" sz="1800" dirty="0">
                <a:effectLst/>
                <a:ea typeface="DengXian" panose="02010600030101010101" pitchFamily="2" charset="-122"/>
                <a:cs typeface="Times New Roman" panose="02020603050405020304" pitchFamily="18" charset="0"/>
              </a:rPr>
              <a:t>focusing on </a:t>
            </a:r>
            <a:r>
              <a:rPr lang="en-MO" sz="1800" b="1" dirty="0">
                <a:effectLst/>
                <a:ea typeface="DengXian" panose="02010600030101010101" pitchFamily="2" charset="-122"/>
                <a:cs typeface="Times New Roman" panose="02020603050405020304" pitchFamily="18" charset="0"/>
              </a:rPr>
              <a:t>renewable energy </a:t>
            </a:r>
            <a:r>
              <a:rPr lang="en-MO" sz="1800" dirty="0">
                <a:effectLst/>
                <a:ea typeface="DengXian" panose="02010600030101010101" pitchFamily="2" charset="-122"/>
                <a:cs typeface="Times New Roman" panose="02020603050405020304" pitchFamily="18" charset="0"/>
              </a:rPr>
              <a:t>and </a:t>
            </a:r>
            <a:r>
              <a:rPr lang="en-MO" sz="1800" b="1">
                <a:effectLst/>
                <a:ea typeface="DengXian" panose="02010600030101010101" pitchFamily="2" charset="-122"/>
                <a:cs typeface="Times New Roman" panose="02020603050405020304" pitchFamily="18" charset="0"/>
              </a:rPr>
              <a:t>energy security</a:t>
            </a:r>
            <a:r>
              <a:rPr lang="en-US" sz="1800" dirty="0">
                <a:effectLst/>
                <a:ea typeface="DengXian" panose="02010600030101010101" pitchFamily="2" charset="-122"/>
                <a:cs typeface="Times New Roman" panose="02020603050405020304" pitchFamily="18" charset="0"/>
              </a:rPr>
              <a:t>.</a:t>
            </a:r>
            <a:endParaRPr lang="en-MO" sz="1600" dirty="0">
              <a:effectLst/>
              <a:ea typeface="DengXian" panose="02010600030101010101" pitchFamily="2" charset="-122"/>
              <a:cs typeface="Times New Roman" panose="02020603050405020304" pitchFamily="18" charset="0"/>
            </a:endParaRPr>
          </a:p>
          <a:p>
            <a:endParaRPr lang="en-GB" dirty="0"/>
          </a:p>
        </p:txBody>
      </p:sp>
      <p:sp>
        <p:nvSpPr>
          <p:cNvPr id="6" name="Slide Number Placeholder 5">
            <a:extLst>
              <a:ext uri="{FF2B5EF4-FFF2-40B4-BE49-F238E27FC236}">
                <a16:creationId xmlns:a16="http://schemas.microsoft.com/office/drawing/2014/main" id="{A86417D9-0458-4BB9-CCA0-97ED889DDCFD}"/>
              </a:ext>
            </a:extLst>
          </p:cNvPr>
          <p:cNvSpPr>
            <a:spLocks noGrp="1"/>
          </p:cNvSpPr>
          <p:nvPr>
            <p:ph type="sldNum" sz="quarter" idx="12"/>
          </p:nvPr>
        </p:nvSpPr>
        <p:spPr>
          <a:xfrm>
            <a:off x="11029950" y="6356350"/>
            <a:ext cx="323850" cy="365125"/>
          </a:xfrm>
        </p:spPr>
        <p:txBody>
          <a:bodyPr/>
          <a:lstStyle/>
          <a:p>
            <a:fld id="{0F1C5020-A1EA-1544-B176-FF4BEB079769}" type="slidenum">
              <a:rPr lang="en-GB" smtClean="0"/>
              <a:t>4</a:t>
            </a:fld>
            <a:endParaRPr lang="en-GB" dirty="0"/>
          </a:p>
        </p:txBody>
      </p:sp>
    </p:spTree>
    <p:extLst>
      <p:ext uri="{BB962C8B-B14F-4D97-AF65-F5344CB8AC3E}">
        <p14:creationId xmlns:p14="http://schemas.microsoft.com/office/powerpoint/2010/main" val="2165581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972180B-81AD-943B-BA74-E1EB139EE0B2}"/>
              </a:ext>
            </a:extLst>
          </p:cNvPr>
          <p:cNvPicPr>
            <a:picLocks noChangeAspect="1"/>
          </p:cNvPicPr>
          <p:nvPr/>
        </p:nvPicPr>
        <p:blipFill>
          <a:blip r:embed="rId3"/>
          <a:stretch>
            <a:fillRect/>
          </a:stretch>
        </p:blipFill>
        <p:spPr>
          <a:xfrm>
            <a:off x="0" y="-19731"/>
            <a:ext cx="12192000" cy="690789"/>
          </a:xfrm>
          <a:prstGeom prst="rect">
            <a:avLst/>
          </a:prstGeom>
        </p:spPr>
      </p:pic>
      <p:sp>
        <p:nvSpPr>
          <p:cNvPr id="2" name="Title 1">
            <a:extLst>
              <a:ext uri="{FF2B5EF4-FFF2-40B4-BE49-F238E27FC236}">
                <a16:creationId xmlns:a16="http://schemas.microsoft.com/office/drawing/2014/main" id="{BE9159A2-BB08-411F-7F85-D6F329B122A0}"/>
              </a:ext>
            </a:extLst>
          </p:cNvPr>
          <p:cNvSpPr>
            <a:spLocks noGrp="1"/>
          </p:cNvSpPr>
          <p:nvPr>
            <p:ph type="title"/>
          </p:nvPr>
        </p:nvSpPr>
        <p:spPr>
          <a:xfrm>
            <a:off x="98843" y="77233"/>
            <a:ext cx="10515600" cy="647246"/>
          </a:xfrm>
        </p:spPr>
        <p:txBody>
          <a:bodyPr>
            <a:normAutofit/>
          </a:bodyPr>
          <a:lstStyle/>
          <a:p>
            <a:r>
              <a:rPr lang="en-GB" sz="3200" b="1" dirty="0">
                <a:solidFill>
                  <a:schemeClr val="bg1"/>
                </a:solidFill>
                <a:latin typeface="+mn-lt"/>
              </a:rPr>
              <a:t>I.2 Contemporary EU Energy Law and Regulatory Landscape </a:t>
            </a:r>
          </a:p>
        </p:txBody>
      </p:sp>
      <p:sp>
        <p:nvSpPr>
          <p:cNvPr id="3" name="Content Placeholder 2">
            <a:extLst>
              <a:ext uri="{FF2B5EF4-FFF2-40B4-BE49-F238E27FC236}">
                <a16:creationId xmlns:a16="http://schemas.microsoft.com/office/drawing/2014/main" id="{B7EBE4DE-9038-E748-71AE-757799DDB97D}"/>
              </a:ext>
            </a:extLst>
          </p:cNvPr>
          <p:cNvSpPr>
            <a:spLocks noGrp="1"/>
          </p:cNvSpPr>
          <p:nvPr>
            <p:ph idx="1"/>
          </p:nvPr>
        </p:nvSpPr>
        <p:spPr>
          <a:xfrm>
            <a:off x="0" y="724479"/>
            <a:ext cx="11203141" cy="346979"/>
          </a:xfrm>
        </p:spPr>
        <p:txBody>
          <a:bodyPr>
            <a:normAutofit/>
          </a:bodyPr>
          <a:lstStyle/>
          <a:p>
            <a:pPr marL="0" lvl="0" indent="0" algn="just">
              <a:buNone/>
              <a:tabLst>
                <a:tab pos="457200" algn="l"/>
              </a:tabLst>
            </a:pPr>
            <a:r>
              <a:rPr lang="en-MO" sz="1800" b="1" dirty="0">
                <a:effectLst/>
                <a:ea typeface="DengXian" panose="02010600030101010101" pitchFamily="2" charset="-122"/>
                <a:cs typeface="Times New Roman" panose="02020603050405020304" pitchFamily="18" charset="0"/>
              </a:rPr>
              <a:t>3</a:t>
            </a:r>
            <a:r>
              <a:rPr lang="en-MO" sz="1800" b="1">
                <a:effectLst/>
                <a:ea typeface="DengXian" panose="02010600030101010101" pitchFamily="2" charset="-122"/>
                <a:cs typeface="Times New Roman" panose="02020603050405020304" pitchFamily="18" charset="0"/>
              </a:rPr>
              <a:t>. </a:t>
            </a:r>
            <a:r>
              <a:rPr lang="en-US" sz="1800" b="1" i="0" dirty="0" err="1">
                <a:effectLst/>
                <a:latin typeface="Söhne"/>
              </a:rPr>
              <a:t>REPowerEU</a:t>
            </a:r>
            <a:r>
              <a:rPr lang="en-US" sz="1800" b="0" i="0" dirty="0">
                <a:effectLst/>
                <a:latin typeface="Söhne"/>
              </a:rPr>
              <a:t> </a:t>
            </a:r>
            <a:r>
              <a:rPr lang="en-US" sz="1800" b="1" i="0" dirty="0">
                <a:effectLst/>
                <a:latin typeface="Söhne"/>
              </a:rPr>
              <a:t>Plan</a:t>
            </a:r>
            <a:r>
              <a:rPr lang="en-MO" sz="1800">
                <a:effectLst/>
                <a:ea typeface="DengXian" panose="02010600030101010101" pitchFamily="2" charset="-122"/>
                <a:cs typeface="Times New Roman" panose="02020603050405020304" pitchFamily="18" charset="0"/>
              </a:rPr>
              <a:t>:</a:t>
            </a:r>
            <a:endParaRPr lang="en-MO" sz="1600" dirty="0">
              <a:effectLst/>
              <a:ea typeface="DengXian" panose="02010600030101010101" pitchFamily="2" charset="-122"/>
              <a:cs typeface="Times New Roman" panose="02020603050405020304" pitchFamily="18" charset="0"/>
            </a:endParaRPr>
          </a:p>
          <a:p>
            <a:pPr marL="0" indent="0">
              <a:buNone/>
            </a:pPr>
            <a:endParaRPr lang="en-GB" dirty="0"/>
          </a:p>
        </p:txBody>
      </p:sp>
      <p:sp>
        <p:nvSpPr>
          <p:cNvPr id="6" name="TextBox 5">
            <a:extLst>
              <a:ext uri="{FF2B5EF4-FFF2-40B4-BE49-F238E27FC236}">
                <a16:creationId xmlns:a16="http://schemas.microsoft.com/office/drawing/2014/main" id="{09362C24-3988-83E5-85DE-079F801D4F7F}"/>
              </a:ext>
            </a:extLst>
          </p:cNvPr>
          <p:cNvSpPr txBox="1"/>
          <p:nvPr/>
        </p:nvSpPr>
        <p:spPr>
          <a:xfrm>
            <a:off x="-85344" y="1017166"/>
            <a:ext cx="12093157" cy="2585323"/>
          </a:xfrm>
          <a:prstGeom prst="rect">
            <a:avLst/>
          </a:prstGeom>
          <a:noFill/>
        </p:spPr>
        <p:txBody>
          <a:bodyPr wrap="square" rtlCol="0">
            <a:spAutoFit/>
          </a:bodyPr>
          <a:lstStyle/>
          <a:p>
            <a:pPr marL="285750" indent="-285750" algn="just">
              <a:buFont typeface="Wingdings" pitchFamily="2" charset="2"/>
              <a:buChar char="v"/>
            </a:pPr>
            <a:r>
              <a:rPr lang="en-US" sz="1600" dirty="0">
                <a:latin typeface="Söhne"/>
              </a:rPr>
              <a:t>T</a:t>
            </a:r>
            <a:r>
              <a:rPr lang="en-US" sz="1600" b="0" i="0" dirty="0">
                <a:effectLst/>
                <a:latin typeface="Söhne"/>
              </a:rPr>
              <a:t>he EU has adjusted its energy strategy with the introduction of the </a:t>
            </a:r>
            <a:r>
              <a:rPr lang="en-US" sz="1600" b="0" i="0" dirty="0" err="1">
                <a:effectLst/>
                <a:latin typeface="Söhne"/>
              </a:rPr>
              <a:t>REPowerEU</a:t>
            </a:r>
            <a:r>
              <a:rPr lang="en-US" sz="1600" b="0" i="0" dirty="0">
                <a:effectLst/>
                <a:latin typeface="Söhne"/>
              </a:rPr>
              <a:t> Plan. Following the outbreak of the Russia-Ukraine conflict in February 2022, the EU implemented a series of </a:t>
            </a:r>
            <a:r>
              <a:rPr lang="en-US" sz="1600" b="1" i="0" dirty="0">
                <a:effectLst/>
                <a:latin typeface="Söhne"/>
              </a:rPr>
              <a:t>sanctions</a:t>
            </a:r>
            <a:r>
              <a:rPr lang="en-US" sz="1600" b="0" i="0" dirty="0">
                <a:effectLst/>
                <a:latin typeface="Söhne"/>
              </a:rPr>
              <a:t> against Russia, striving to </a:t>
            </a:r>
            <a:r>
              <a:rPr lang="en-US" sz="1600" b="1" i="0" dirty="0">
                <a:effectLst/>
                <a:latin typeface="Söhne"/>
              </a:rPr>
              <a:t>reduce its dependence </a:t>
            </a:r>
            <a:r>
              <a:rPr lang="en-US" sz="1600" b="0" i="0" dirty="0">
                <a:effectLst/>
                <a:latin typeface="Söhne"/>
              </a:rPr>
              <a:t>on Russian </a:t>
            </a:r>
            <a:r>
              <a:rPr lang="en-US" sz="1600" b="1" i="0" dirty="0">
                <a:effectLst/>
                <a:latin typeface="Söhne"/>
              </a:rPr>
              <a:t>energy imports </a:t>
            </a:r>
            <a:r>
              <a:rPr lang="en-US" sz="1600" b="0" i="0" dirty="0">
                <a:effectLst/>
                <a:latin typeface="Söhne"/>
              </a:rPr>
              <a:t>as soon as possible. </a:t>
            </a:r>
            <a:r>
              <a:rPr lang="en-US" sz="1600" b="0" i="0" dirty="0" err="1">
                <a:effectLst/>
                <a:latin typeface="Söhne"/>
              </a:rPr>
              <a:t>REPowerEU</a:t>
            </a:r>
            <a:r>
              <a:rPr lang="en-US" sz="1600" b="0" i="0" dirty="0">
                <a:effectLst/>
                <a:latin typeface="Söhne"/>
              </a:rPr>
              <a:t>, built upon the "Fit for 55" framework, further refines actions on </a:t>
            </a:r>
            <a:r>
              <a:rPr lang="en-US" sz="1600" b="1" i="0" dirty="0">
                <a:effectLst/>
                <a:latin typeface="Söhne"/>
              </a:rPr>
              <a:t>energy supply </a:t>
            </a:r>
            <a:r>
              <a:rPr lang="en-US" sz="1600" b="0" i="0" dirty="0">
                <a:effectLst/>
                <a:latin typeface="Söhne"/>
              </a:rPr>
              <a:t>and </a:t>
            </a:r>
            <a:r>
              <a:rPr lang="en-US" sz="1600" b="1" i="0" dirty="0">
                <a:effectLst/>
                <a:latin typeface="Söhne"/>
              </a:rPr>
              <a:t>storage security</a:t>
            </a:r>
            <a:r>
              <a:rPr lang="en-US" sz="1600" b="0" i="0" dirty="0">
                <a:effectLst/>
                <a:latin typeface="Söhne"/>
              </a:rPr>
              <a:t>, proposing a set of new measures: </a:t>
            </a:r>
            <a:r>
              <a:rPr lang="en-US" sz="1600" b="1" i="0" dirty="0">
                <a:effectLst/>
                <a:latin typeface="Söhne"/>
              </a:rPr>
              <a:t>energy conservation</a:t>
            </a:r>
            <a:r>
              <a:rPr lang="en-US" sz="1600" b="0" i="0" dirty="0">
                <a:effectLst/>
                <a:latin typeface="Söhne"/>
              </a:rPr>
              <a:t>; </a:t>
            </a:r>
            <a:r>
              <a:rPr lang="en-US" sz="1600" b="1" i="0" dirty="0">
                <a:effectLst/>
                <a:latin typeface="Söhne"/>
              </a:rPr>
              <a:t>diversification of energy imports</a:t>
            </a:r>
            <a:r>
              <a:rPr lang="en-US" sz="1600" b="0" i="0" dirty="0">
                <a:effectLst/>
                <a:latin typeface="Söhne"/>
              </a:rPr>
              <a:t>; rapid </a:t>
            </a:r>
            <a:r>
              <a:rPr lang="en-US" sz="1600" b="1" i="0" dirty="0">
                <a:effectLst/>
                <a:latin typeface="Söhne"/>
              </a:rPr>
              <a:t>substitution of fossil fuels </a:t>
            </a:r>
            <a:r>
              <a:rPr lang="en-US" sz="1600" b="0" i="0" dirty="0">
                <a:effectLst/>
                <a:latin typeface="Söhne"/>
              </a:rPr>
              <a:t>through an </a:t>
            </a:r>
            <a:r>
              <a:rPr lang="en-US" sz="1600" b="1" i="0" dirty="0">
                <a:effectLst/>
                <a:latin typeface="Söhne"/>
              </a:rPr>
              <a:t>accelerated transition to clean energy </a:t>
            </a:r>
            <a:r>
              <a:rPr lang="en-US" sz="1600" b="0" i="0" dirty="0">
                <a:effectLst/>
                <a:latin typeface="Söhne"/>
              </a:rPr>
              <a:t>in Europe; and better integration of </a:t>
            </a:r>
            <a:r>
              <a:rPr lang="en-US" sz="1600" b="1" i="0" dirty="0">
                <a:effectLst/>
                <a:latin typeface="Söhne"/>
              </a:rPr>
              <a:t>investment</a:t>
            </a:r>
            <a:r>
              <a:rPr lang="en-US" sz="1600" b="0" i="0" dirty="0">
                <a:effectLst/>
                <a:latin typeface="Söhne"/>
              </a:rPr>
              <a:t> and reform.</a:t>
            </a:r>
          </a:p>
          <a:p>
            <a:pPr marL="285750" indent="-285750" algn="just">
              <a:buFont typeface="Wingdings" pitchFamily="2" charset="2"/>
              <a:buChar char="v"/>
            </a:pPr>
            <a:r>
              <a:rPr lang="en-US" sz="1600" b="0" i="0" dirty="0">
                <a:effectLst/>
                <a:latin typeface="Söhne"/>
              </a:rPr>
              <a:t>Compared to the "Fit for 55" framework, </a:t>
            </a:r>
            <a:r>
              <a:rPr lang="en-US" sz="1600" b="0" i="0" dirty="0" err="1">
                <a:effectLst/>
                <a:latin typeface="Söhne"/>
              </a:rPr>
              <a:t>REPowerEU</a:t>
            </a:r>
            <a:r>
              <a:rPr lang="en-US" sz="1600" b="0" i="0" dirty="0">
                <a:effectLst/>
                <a:latin typeface="Söhne"/>
              </a:rPr>
              <a:t> sets </a:t>
            </a:r>
            <a:r>
              <a:rPr lang="en-US" sz="1600" b="1" i="0" dirty="0">
                <a:effectLst/>
                <a:latin typeface="Söhne"/>
              </a:rPr>
              <a:t>new tasks </a:t>
            </a:r>
            <a:r>
              <a:rPr lang="en-US" sz="1600" b="0" i="0" dirty="0">
                <a:effectLst/>
                <a:latin typeface="Söhne"/>
              </a:rPr>
              <a:t>and </a:t>
            </a:r>
            <a:r>
              <a:rPr lang="en-US" sz="1600" b="1" i="0" dirty="0">
                <a:effectLst/>
                <a:latin typeface="Söhne"/>
              </a:rPr>
              <a:t>targets</a:t>
            </a:r>
            <a:r>
              <a:rPr lang="en-US" sz="1600" b="0" i="0" dirty="0">
                <a:effectLst/>
                <a:latin typeface="Söhne"/>
              </a:rPr>
              <a:t> in many energy domains. The new tasks primarily include: firstly, a faster reduction in the EU's natural gas usage than envisaged in the "Fit for 55" framework; secondly, an accelerated transition to a more diversified fuel mix, particularly through </a:t>
            </a:r>
            <a:r>
              <a:rPr lang="en-US" sz="1600" b="1" i="0" dirty="0">
                <a:effectLst/>
                <a:latin typeface="Söhne"/>
              </a:rPr>
              <a:t>increased use of renewable energy sources </a:t>
            </a:r>
            <a:r>
              <a:rPr lang="en-US" sz="1600" b="0" i="0" dirty="0">
                <a:effectLst/>
                <a:latin typeface="Söhne"/>
              </a:rPr>
              <a:t>(including direct substitutes for natural gas, such as biomethane and hydrogen), as well as more extensive </a:t>
            </a:r>
            <a:r>
              <a:rPr lang="en-US" sz="1600" b="1" i="0" dirty="0">
                <a:effectLst/>
                <a:latin typeface="Söhne"/>
              </a:rPr>
              <a:t>energy conservation </a:t>
            </a:r>
            <a:r>
              <a:rPr lang="en-US" sz="1600" b="0" i="0" dirty="0">
                <a:effectLst/>
                <a:latin typeface="Söhne"/>
              </a:rPr>
              <a:t>than in the "Fit for 55" framework.</a:t>
            </a:r>
          </a:p>
          <a:p>
            <a:pPr marL="285750" indent="-285750" algn="just">
              <a:buFont typeface="Wingdings" pitchFamily="2" charset="2"/>
              <a:buChar char="v"/>
            </a:pPr>
            <a:endParaRPr lang="en-GB" dirty="0"/>
          </a:p>
        </p:txBody>
      </p:sp>
      <p:graphicFrame>
        <p:nvGraphicFramePr>
          <p:cNvPr id="7" name="Table 6">
            <a:extLst>
              <a:ext uri="{FF2B5EF4-FFF2-40B4-BE49-F238E27FC236}">
                <a16:creationId xmlns:a16="http://schemas.microsoft.com/office/drawing/2014/main" id="{197E5A0C-6A13-9BCD-E01B-3E043B532BFA}"/>
              </a:ext>
            </a:extLst>
          </p:cNvPr>
          <p:cNvGraphicFramePr>
            <a:graphicFrameLocks noGrp="1"/>
          </p:cNvGraphicFramePr>
          <p:nvPr>
            <p:extLst>
              <p:ext uri="{D42A27DB-BD31-4B8C-83A1-F6EECF244321}">
                <p14:modId xmlns:p14="http://schemas.microsoft.com/office/powerpoint/2010/main" val="1975295482"/>
              </p:ext>
            </p:extLst>
          </p:nvPr>
        </p:nvGraphicFramePr>
        <p:xfrm>
          <a:off x="98843" y="3655912"/>
          <a:ext cx="11908970" cy="1778000"/>
        </p:xfrm>
        <a:graphic>
          <a:graphicData uri="http://schemas.openxmlformats.org/drawingml/2006/table">
            <a:tbl>
              <a:tblPr firstRow="1" bandRow="1">
                <a:tableStyleId>{5C22544A-7EE6-4342-B048-85BDC9FD1C3A}</a:tableStyleId>
              </a:tblPr>
              <a:tblGrid>
                <a:gridCol w="5983734">
                  <a:extLst>
                    <a:ext uri="{9D8B030D-6E8A-4147-A177-3AD203B41FA5}">
                      <a16:colId xmlns:a16="http://schemas.microsoft.com/office/drawing/2014/main" val="3775400073"/>
                    </a:ext>
                  </a:extLst>
                </a:gridCol>
                <a:gridCol w="2899596">
                  <a:extLst>
                    <a:ext uri="{9D8B030D-6E8A-4147-A177-3AD203B41FA5}">
                      <a16:colId xmlns:a16="http://schemas.microsoft.com/office/drawing/2014/main" val="833992275"/>
                    </a:ext>
                  </a:extLst>
                </a:gridCol>
                <a:gridCol w="3025640">
                  <a:extLst>
                    <a:ext uri="{9D8B030D-6E8A-4147-A177-3AD203B41FA5}">
                      <a16:colId xmlns:a16="http://schemas.microsoft.com/office/drawing/2014/main" val="488883174"/>
                    </a:ext>
                  </a:extLst>
                </a:gridCol>
              </a:tblGrid>
              <a:tr h="370840">
                <a:tc>
                  <a:txBody>
                    <a:bodyPr/>
                    <a:lstStyle/>
                    <a:p>
                      <a:pPr algn="ctr"/>
                      <a:r>
                        <a:rPr lang="en-GB" dirty="0"/>
                        <a:t>Energy Domain</a:t>
                      </a:r>
                    </a:p>
                  </a:txBody>
                  <a:tcPr anchor="ctr"/>
                </a:tc>
                <a:tc>
                  <a:txBody>
                    <a:bodyPr/>
                    <a:lstStyle/>
                    <a:p>
                      <a:pPr algn="ctr"/>
                      <a:r>
                        <a:rPr lang="en-GB" dirty="0"/>
                        <a:t>REPowerEU Plan</a:t>
                      </a:r>
                    </a:p>
                  </a:txBody>
                  <a:tcPr anchor="ctr"/>
                </a:tc>
                <a:tc>
                  <a:txBody>
                    <a:bodyPr/>
                    <a:lstStyle/>
                    <a:p>
                      <a:pPr algn="ctr"/>
                      <a:r>
                        <a:rPr lang="en-GB" dirty="0"/>
                        <a:t>“Fit for 55” Package</a:t>
                      </a:r>
                    </a:p>
                  </a:txBody>
                  <a:tcPr anchor="ctr"/>
                </a:tc>
                <a:extLst>
                  <a:ext uri="{0D108BD9-81ED-4DB2-BD59-A6C34878D82A}">
                    <a16:rowId xmlns:a16="http://schemas.microsoft.com/office/drawing/2014/main" val="2559770572"/>
                  </a:ext>
                </a:extLst>
              </a:tr>
              <a:tr h="370840">
                <a:tc>
                  <a:txBody>
                    <a:bodyPr/>
                    <a:lstStyle/>
                    <a:p>
                      <a:pPr algn="ctr"/>
                      <a:r>
                        <a:rPr lang="en-US" sz="1400" b="0" i="0" kern="1200" dirty="0">
                          <a:solidFill>
                            <a:schemeClr val="dk1"/>
                          </a:solidFill>
                          <a:effectLst/>
                          <a:latin typeface="+mn-lt"/>
                          <a:ea typeface="+mn-ea"/>
                          <a:cs typeface="+mn-cs"/>
                        </a:rPr>
                        <a:t>By 2030, the share of </a:t>
                      </a:r>
                      <a:r>
                        <a:rPr lang="en-US" sz="1400" b="1" i="0" kern="1200" dirty="0">
                          <a:solidFill>
                            <a:schemeClr val="dk1"/>
                          </a:solidFill>
                          <a:effectLst/>
                          <a:latin typeface="+mn-lt"/>
                          <a:ea typeface="+mn-ea"/>
                          <a:cs typeface="+mn-cs"/>
                        </a:rPr>
                        <a:t>renewable energy generation</a:t>
                      </a:r>
                      <a:endParaRPr lang="en-GB" sz="1400" b="1" dirty="0"/>
                    </a:p>
                  </a:txBody>
                  <a:tcPr anchor="ctr"/>
                </a:tc>
                <a:tc>
                  <a:txBody>
                    <a:bodyPr/>
                    <a:lstStyle/>
                    <a:p>
                      <a:pPr algn="ctr"/>
                      <a:r>
                        <a:rPr lang="en-GB" sz="1600" b="1" dirty="0"/>
                        <a:t>45%</a:t>
                      </a:r>
                    </a:p>
                  </a:txBody>
                  <a:tcPr anchor="ctr"/>
                </a:tc>
                <a:tc>
                  <a:txBody>
                    <a:bodyPr/>
                    <a:lstStyle/>
                    <a:p>
                      <a:pPr algn="ctr"/>
                      <a:r>
                        <a:rPr lang="en-GB" sz="1400" dirty="0"/>
                        <a:t>40%</a:t>
                      </a:r>
                    </a:p>
                  </a:txBody>
                  <a:tcPr anchor="ctr"/>
                </a:tc>
                <a:extLst>
                  <a:ext uri="{0D108BD9-81ED-4DB2-BD59-A6C34878D82A}">
                    <a16:rowId xmlns:a16="http://schemas.microsoft.com/office/drawing/2014/main" val="1543204186"/>
                  </a:ext>
                </a:extLst>
              </a:tr>
              <a:tr h="370840">
                <a:tc>
                  <a:txBody>
                    <a:bodyPr/>
                    <a:lstStyle/>
                    <a:p>
                      <a:pPr algn="ctr"/>
                      <a:r>
                        <a:rPr lang="en-US" sz="1400" b="0" i="0" kern="1200" dirty="0">
                          <a:solidFill>
                            <a:schemeClr val="dk1"/>
                          </a:solidFill>
                          <a:effectLst/>
                          <a:latin typeface="+mn-lt"/>
                          <a:ea typeface="+mn-ea"/>
                          <a:cs typeface="+mn-cs"/>
                        </a:rPr>
                        <a:t>By 2030, the amount of </a:t>
                      </a:r>
                      <a:r>
                        <a:rPr lang="en-US" sz="1400" b="1" i="0" kern="1200" dirty="0">
                          <a:solidFill>
                            <a:schemeClr val="dk1"/>
                          </a:solidFill>
                          <a:effectLst/>
                          <a:latin typeface="+mn-lt"/>
                          <a:ea typeface="+mn-ea"/>
                          <a:cs typeface="+mn-cs"/>
                        </a:rPr>
                        <a:t>energy savings </a:t>
                      </a:r>
                      <a:r>
                        <a:rPr lang="en-US" sz="1400" b="0" i="0" kern="1200" dirty="0">
                          <a:solidFill>
                            <a:schemeClr val="dk1"/>
                          </a:solidFill>
                          <a:effectLst/>
                          <a:latin typeface="+mn-lt"/>
                          <a:ea typeface="+mn-ea"/>
                          <a:cs typeface="+mn-cs"/>
                        </a:rPr>
                        <a:t>achieved through </a:t>
                      </a:r>
                      <a:r>
                        <a:rPr lang="en-US" sz="1400" b="1" i="0" kern="1200" dirty="0">
                          <a:solidFill>
                            <a:schemeClr val="dk1"/>
                          </a:solidFill>
                          <a:effectLst/>
                          <a:latin typeface="+mn-lt"/>
                          <a:ea typeface="+mn-ea"/>
                          <a:cs typeface="+mn-cs"/>
                        </a:rPr>
                        <a:t>increased efficiency </a:t>
                      </a:r>
                      <a:r>
                        <a:rPr lang="en-US" sz="1400" b="0" i="0" kern="1200" dirty="0">
                          <a:solidFill>
                            <a:schemeClr val="dk1"/>
                          </a:solidFill>
                          <a:effectLst/>
                          <a:latin typeface="+mn-lt"/>
                          <a:ea typeface="+mn-ea"/>
                          <a:cs typeface="+mn-cs"/>
                        </a:rPr>
                        <a:t>(compared to the EU's 2020 reference scenario projections</a:t>
                      </a:r>
                      <a:endParaRPr lang="en-GB" sz="1400" dirty="0"/>
                    </a:p>
                  </a:txBody>
                  <a:tcPr anchor="ctr"/>
                </a:tc>
                <a:tc>
                  <a:txBody>
                    <a:bodyPr/>
                    <a:lstStyle/>
                    <a:p>
                      <a:pPr algn="ctr"/>
                      <a:r>
                        <a:rPr lang="en-GB" sz="1600" b="1" dirty="0"/>
                        <a:t>13%</a:t>
                      </a:r>
                    </a:p>
                  </a:txBody>
                  <a:tcPr anchor="ctr"/>
                </a:tc>
                <a:tc>
                  <a:txBody>
                    <a:bodyPr/>
                    <a:lstStyle/>
                    <a:p>
                      <a:pPr algn="ctr"/>
                      <a:r>
                        <a:rPr lang="en-GB" sz="1400" dirty="0"/>
                        <a:t>9%</a:t>
                      </a:r>
                    </a:p>
                  </a:txBody>
                  <a:tcPr anchor="ctr"/>
                </a:tc>
                <a:extLst>
                  <a:ext uri="{0D108BD9-81ED-4DB2-BD59-A6C34878D82A}">
                    <a16:rowId xmlns:a16="http://schemas.microsoft.com/office/drawing/2014/main" val="1846714876"/>
                  </a:ext>
                </a:extLst>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dirty="0"/>
                        <a:t>By 2030, the development target for </a:t>
                      </a:r>
                      <a:r>
                        <a:rPr lang="en-GB" sz="1400" b="1" dirty="0"/>
                        <a:t>renewable hydrogen </a:t>
                      </a:r>
                      <a:r>
                        <a:rPr lang="en-GB" sz="1400" dirty="0"/>
                        <a:t>(including domestic production and imports, in thousand tonnes) </a:t>
                      </a:r>
                    </a:p>
                  </a:txBody>
                  <a:tcPr anchor="ctr"/>
                </a:tc>
                <a:tc>
                  <a:txBody>
                    <a:bodyPr/>
                    <a:lstStyle/>
                    <a:p>
                      <a:pPr algn="ctr"/>
                      <a:r>
                        <a:rPr lang="en-GB" sz="1600" b="1" dirty="0"/>
                        <a:t>2,000</a:t>
                      </a:r>
                    </a:p>
                  </a:txBody>
                  <a:tcPr anchor="ctr"/>
                </a:tc>
                <a:tc>
                  <a:txBody>
                    <a:bodyPr/>
                    <a:lstStyle/>
                    <a:p>
                      <a:pPr algn="ctr"/>
                      <a:r>
                        <a:rPr lang="en-GB" sz="1400" dirty="0"/>
                        <a:t>67</a:t>
                      </a:r>
                    </a:p>
                  </a:txBody>
                  <a:tcPr anchor="ctr"/>
                </a:tc>
                <a:extLst>
                  <a:ext uri="{0D108BD9-81ED-4DB2-BD59-A6C34878D82A}">
                    <a16:rowId xmlns:a16="http://schemas.microsoft.com/office/drawing/2014/main" val="2047417832"/>
                  </a:ext>
                </a:extLst>
              </a:tr>
            </a:tbl>
          </a:graphicData>
        </a:graphic>
      </p:graphicFrame>
      <p:sp>
        <p:nvSpPr>
          <p:cNvPr id="8" name="TextBox 7">
            <a:extLst>
              <a:ext uri="{FF2B5EF4-FFF2-40B4-BE49-F238E27FC236}">
                <a16:creationId xmlns:a16="http://schemas.microsoft.com/office/drawing/2014/main" id="{BEF2FFA8-7403-2725-15B8-A6007D6F28F5}"/>
              </a:ext>
            </a:extLst>
          </p:cNvPr>
          <p:cNvSpPr txBox="1"/>
          <p:nvPr/>
        </p:nvSpPr>
        <p:spPr>
          <a:xfrm>
            <a:off x="184187" y="3286580"/>
            <a:ext cx="9740101" cy="369332"/>
          </a:xfrm>
          <a:prstGeom prst="rect">
            <a:avLst/>
          </a:prstGeom>
          <a:noFill/>
        </p:spPr>
        <p:txBody>
          <a:bodyPr wrap="square" rtlCol="0">
            <a:spAutoFit/>
          </a:bodyPr>
          <a:lstStyle/>
          <a:p>
            <a:r>
              <a:rPr lang="en-US" b="1" dirty="0">
                <a:latin typeface="Söhne"/>
              </a:rPr>
              <a:t>A</a:t>
            </a:r>
            <a:r>
              <a:rPr lang="en-US" b="1" i="0" dirty="0">
                <a:effectLst/>
                <a:latin typeface="Söhne"/>
              </a:rPr>
              <a:t> comparison of the main energy targets between </a:t>
            </a:r>
            <a:r>
              <a:rPr lang="en-US" b="1" i="0" dirty="0" err="1">
                <a:effectLst/>
                <a:latin typeface="Söhne"/>
              </a:rPr>
              <a:t>REPowerEU</a:t>
            </a:r>
            <a:r>
              <a:rPr lang="en-US" b="1" i="0" dirty="0">
                <a:effectLst/>
                <a:latin typeface="Söhne"/>
              </a:rPr>
              <a:t> and the "Fit for 55" Package:</a:t>
            </a:r>
            <a:endParaRPr lang="en-GB" b="1" dirty="0"/>
          </a:p>
        </p:txBody>
      </p:sp>
      <p:sp>
        <p:nvSpPr>
          <p:cNvPr id="9" name="TextBox 8">
            <a:extLst>
              <a:ext uri="{FF2B5EF4-FFF2-40B4-BE49-F238E27FC236}">
                <a16:creationId xmlns:a16="http://schemas.microsoft.com/office/drawing/2014/main" id="{F40E0F58-9580-B5F5-DE58-34D90109B5F7}"/>
              </a:ext>
            </a:extLst>
          </p:cNvPr>
          <p:cNvSpPr txBox="1"/>
          <p:nvPr/>
        </p:nvSpPr>
        <p:spPr>
          <a:xfrm>
            <a:off x="98843" y="5487335"/>
            <a:ext cx="12007812" cy="1785104"/>
          </a:xfrm>
          <a:prstGeom prst="rect">
            <a:avLst/>
          </a:prstGeom>
          <a:noFill/>
        </p:spPr>
        <p:txBody>
          <a:bodyPr wrap="square" rtlCol="0">
            <a:spAutoFit/>
          </a:bodyPr>
          <a:lstStyle/>
          <a:p>
            <a:pPr marL="285750" indent="-285750" algn="just">
              <a:buFont typeface="Wingdings" pitchFamily="2" charset="2"/>
              <a:buChar char="v"/>
            </a:pPr>
            <a:r>
              <a:rPr lang="en-US" sz="1400" b="0" i="0" dirty="0">
                <a:effectLst/>
              </a:rPr>
              <a:t>Overall, the </a:t>
            </a:r>
            <a:r>
              <a:rPr lang="en-US" sz="1400" b="0" i="0" dirty="0" err="1">
                <a:effectLst/>
              </a:rPr>
              <a:t>REPowerEU</a:t>
            </a:r>
            <a:r>
              <a:rPr lang="en-US" sz="1400" dirty="0"/>
              <a:t> plan</a:t>
            </a:r>
            <a:r>
              <a:rPr lang="en-US" sz="1400" b="0" i="0" dirty="0">
                <a:effectLst/>
              </a:rPr>
              <a:t> adjustments to energy policy targets are </a:t>
            </a:r>
            <a:r>
              <a:rPr lang="en-US" sz="1400" b="1" i="0" dirty="0">
                <a:effectLst/>
              </a:rPr>
              <a:t>based on medium to long-term considerations</a:t>
            </a:r>
            <a:r>
              <a:rPr lang="en-US" sz="1400" b="0" i="0" dirty="0">
                <a:effectLst/>
              </a:rPr>
              <a:t>, </a:t>
            </a:r>
            <a:r>
              <a:rPr lang="en-US" sz="1400" b="1" i="0" dirty="0">
                <a:effectLst/>
              </a:rPr>
              <a:t>balancin</a:t>
            </a:r>
            <a:r>
              <a:rPr lang="en-US" sz="1400" b="0" i="0" dirty="0">
                <a:effectLst/>
              </a:rPr>
              <a:t>g the acceleration of the "d</a:t>
            </a:r>
            <a:r>
              <a:rPr lang="en-US" sz="1400" b="1" i="0" dirty="0">
                <a:effectLst/>
              </a:rPr>
              <a:t>e-Russification</a:t>
            </a:r>
            <a:r>
              <a:rPr lang="en-US" sz="1400" b="0" i="0" dirty="0">
                <a:effectLst/>
              </a:rPr>
              <a:t>" of fossil fuel reliance with the assurance of </a:t>
            </a:r>
            <a:r>
              <a:rPr lang="en-US" sz="1400" i="0" dirty="0">
                <a:effectLst/>
              </a:rPr>
              <a:t>effectively achieving the objectives of the EU Green Deal</a:t>
            </a:r>
            <a:r>
              <a:rPr lang="en-US" sz="1400" b="0" i="0" dirty="0">
                <a:effectLst/>
              </a:rPr>
              <a:t>. This is distinct from the short-term emergency measures for energy supply currently in place in Europe. In other words, while the EU has not lost sight of its </a:t>
            </a:r>
            <a:r>
              <a:rPr lang="en-US" sz="1400" b="1" i="0" dirty="0">
                <a:effectLst/>
              </a:rPr>
              <a:t>original commitment to climate and clean energy transformation</a:t>
            </a:r>
            <a:r>
              <a:rPr lang="en-US" sz="1400" b="0" i="0" dirty="0">
                <a:effectLst/>
              </a:rPr>
              <a:t>, it confronts the </a:t>
            </a:r>
            <a:r>
              <a:rPr lang="en-US" sz="1400" b="1" i="0" dirty="0">
                <a:effectLst/>
              </a:rPr>
              <a:t>energy security challenges </a:t>
            </a:r>
            <a:r>
              <a:rPr lang="en-US" sz="1400" b="0" i="0" dirty="0">
                <a:effectLst/>
              </a:rPr>
              <a:t>posed by the full outbreak of the Russia-Ukraine conflict in the short term.</a:t>
            </a:r>
          </a:p>
          <a:p>
            <a:pPr algn="l"/>
            <a:br>
              <a:rPr lang="en-US" b="0" i="0" dirty="0">
                <a:solidFill>
                  <a:srgbClr val="FFFFFF"/>
                </a:solidFill>
                <a:effectLst/>
                <a:latin typeface="Söhne"/>
              </a:rPr>
            </a:br>
            <a:endParaRPr lang="en-US" b="0" i="0" dirty="0">
              <a:solidFill>
                <a:srgbClr val="FFFFFF"/>
              </a:solidFill>
              <a:effectLst/>
              <a:latin typeface="Söhne"/>
            </a:endParaRPr>
          </a:p>
          <a:p>
            <a:pPr marL="285750" indent="-285750">
              <a:buFont typeface="Wingdings" pitchFamily="2" charset="2"/>
              <a:buChar char="v"/>
            </a:pPr>
            <a:endParaRPr lang="en-GB" dirty="0"/>
          </a:p>
        </p:txBody>
      </p:sp>
      <p:sp>
        <p:nvSpPr>
          <p:cNvPr id="10" name="Slide Number Placeholder 9">
            <a:extLst>
              <a:ext uri="{FF2B5EF4-FFF2-40B4-BE49-F238E27FC236}">
                <a16:creationId xmlns:a16="http://schemas.microsoft.com/office/drawing/2014/main" id="{9E06AA59-03B4-3D29-9857-27E7501BA071}"/>
              </a:ext>
            </a:extLst>
          </p:cNvPr>
          <p:cNvSpPr>
            <a:spLocks noGrp="1"/>
          </p:cNvSpPr>
          <p:nvPr>
            <p:ph type="sldNum" sz="quarter" idx="12"/>
          </p:nvPr>
        </p:nvSpPr>
        <p:spPr/>
        <p:txBody>
          <a:bodyPr/>
          <a:lstStyle/>
          <a:p>
            <a:fld id="{0F1C5020-A1EA-1544-B176-FF4BEB079769}" type="slidenum">
              <a:rPr lang="en-GB" smtClean="0"/>
              <a:t>5</a:t>
            </a:fld>
            <a:endParaRPr lang="en-GB"/>
          </a:p>
        </p:txBody>
      </p:sp>
    </p:spTree>
    <p:extLst>
      <p:ext uri="{BB962C8B-B14F-4D97-AF65-F5344CB8AC3E}">
        <p14:creationId xmlns:p14="http://schemas.microsoft.com/office/powerpoint/2010/main" val="871641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7239556-77C3-B943-C0EF-945708A68142}"/>
              </a:ext>
            </a:extLst>
          </p:cNvPr>
          <p:cNvPicPr>
            <a:picLocks noChangeAspect="1"/>
          </p:cNvPicPr>
          <p:nvPr/>
        </p:nvPicPr>
        <p:blipFill>
          <a:blip r:embed="rId3"/>
          <a:stretch>
            <a:fillRect/>
          </a:stretch>
        </p:blipFill>
        <p:spPr>
          <a:xfrm>
            <a:off x="0" y="-19731"/>
            <a:ext cx="12192000" cy="690789"/>
          </a:xfrm>
          <a:prstGeom prst="rect">
            <a:avLst/>
          </a:prstGeom>
        </p:spPr>
      </p:pic>
      <p:sp>
        <p:nvSpPr>
          <p:cNvPr id="2" name="Title 1">
            <a:extLst>
              <a:ext uri="{FF2B5EF4-FFF2-40B4-BE49-F238E27FC236}">
                <a16:creationId xmlns:a16="http://schemas.microsoft.com/office/drawing/2014/main" id="{9907BE33-5C42-11E4-0FB9-8BDF02CE2DDB}"/>
              </a:ext>
            </a:extLst>
          </p:cNvPr>
          <p:cNvSpPr>
            <a:spLocks noGrp="1"/>
          </p:cNvSpPr>
          <p:nvPr>
            <p:ph type="title"/>
          </p:nvPr>
        </p:nvSpPr>
        <p:spPr>
          <a:xfrm>
            <a:off x="182445" y="56469"/>
            <a:ext cx="10515600" cy="614589"/>
          </a:xfrm>
        </p:spPr>
        <p:txBody>
          <a:bodyPr>
            <a:normAutofit/>
          </a:bodyPr>
          <a:lstStyle/>
          <a:p>
            <a:r>
              <a:rPr lang="en-GB" sz="3200" b="1" dirty="0">
                <a:solidFill>
                  <a:schemeClr val="bg1"/>
                </a:solidFill>
                <a:latin typeface="+mn-lt"/>
              </a:rPr>
              <a:t>II. </a:t>
            </a:r>
            <a:r>
              <a:rPr lang="en-US" sz="3200" b="1" i="0" dirty="0">
                <a:solidFill>
                  <a:schemeClr val="bg1"/>
                </a:solidFill>
                <a:effectLst/>
                <a:latin typeface="Söhne"/>
              </a:rPr>
              <a:t>General Overview of EU Energy </a:t>
            </a:r>
            <a:r>
              <a:rPr lang="en-US" sz="3200" b="1" dirty="0">
                <a:solidFill>
                  <a:schemeClr val="bg1"/>
                </a:solidFill>
                <a:latin typeface="Söhne"/>
              </a:rPr>
              <a:t>Law and Policy Framework</a:t>
            </a:r>
            <a:endParaRPr lang="en-GB" sz="3200" b="1" dirty="0">
              <a:solidFill>
                <a:schemeClr val="bg1"/>
              </a:solidFill>
              <a:latin typeface="+mn-lt"/>
            </a:endParaRPr>
          </a:p>
        </p:txBody>
      </p:sp>
      <p:sp>
        <p:nvSpPr>
          <p:cNvPr id="3" name="Content Placeholder 2">
            <a:extLst>
              <a:ext uri="{FF2B5EF4-FFF2-40B4-BE49-F238E27FC236}">
                <a16:creationId xmlns:a16="http://schemas.microsoft.com/office/drawing/2014/main" id="{0BD6A6D3-A4FD-EB5B-A06E-C378FCDD3B11}"/>
              </a:ext>
            </a:extLst>
          </p:cNvPr>
          <p:cNvSpPr>
            <a:spLocks noGrp="1"/>
          </p:cNvSpPr>
          <p:nvPr>
            <p:ph idx="1"/>
          </p:nvPr>
        </p:nvSpPr>
        <p:spPr>
          <a:xfrm>
            <a:off x="408214" y="835023"/>
            <a:ext cx="11375571" cy="1396113"/>
          </a:xfrm>
        </p:spPr>
        <p:txBody>
          <a:bodyPr>
            <a:normAutofit fontScale="85000" lnSpcReduction="20000"/>
          </a:bodyPr>
          <a:lstStyle/>
          <a:p>
            <a:pPr>
              <a:buFont typeface="Wingdings" pitchFamily="2" charset="2"/>
              <a:buChar char="Ø"/>
            </a:pPr>
            <a:r>
              <a:rPr lang="en-GB" sz="3300" b="1" dirty="0"/>
              <a:t> II.1 Legal Basis </a:t>
            </a:r>
          </a:p>
          <a:p>
            <a:pPr lvl="1"/>
            <a:r>
              <a:rPr lang="en-GB" sz="2800" dirty="0"/>
              <a:t>Article 194 of the Treaty on the Functioning of the European Union (TFEU):</a:t>
            </a:r>
          </a:p>
          <a:p>
            <a:pPr marL="457200" lvl="1" indent="0" algn="just">
              <a:buNone/>
            </a:pPr>
            <a:endParaRPr lang="en-GB" sz="1200" dirty="0"/>
          </a:p>
          <a:p>
            <a:pPr marL="457200" lvl="1" indent="0" algn="just">
              <a:buNone/>
            </a:pPr>
            <a:br>
              <a:rPr lang="en-GB" dirty="0"/>
            </a:br>
            <a:endParaRPr lang="en-GB" dirty="0"/>
          </a:p>
          <a:p>
            <a:pPr lvl="1"/>
            <a:endParaRPr lang="en-GB" dirty="0"/>
          </a:p>
          <a:p>
            <a:pPr lvl="1"/>
            <a:endParaRPr lang="en-GB" dirty="0"/>
          </a:p>
        </p:txBody>
      </p:sp>
      <p:sp>
        <p:nvSpPr>
          <p:cNvPr id="9" name="TextBox 8">
            <a:extLst>
              <a:ext uri="{FF2B5EF4-FFF2-40B4-BE49-F238E27FC236}">
                <a16:creationId xmlns:a16="http://schemas.microsoft.com/office/drawing/2014/main" id="{DEA3D084-FAB6-AA5A-6D1E-F2C79B50D84E}"/>
              </a:ext>
            </a:extLst>
          </p:cNvPr>
          <p:cNvSpPr txBox="1"/>
          <p:nvPr/>
        </p:nvSpPr>
        <p:spPr>
          <a:xfrm>
            <a:off x="110164" y="5038806"/>
            <a:ext cx="11789226" cy="424732"/>
          </a:xfrm>
          <a:prstGeom prst="rect">
            <a:avLst/>
          </a:prstGeom>
          <a:noFill/>
        </p:spPr>
        <p:txBody>
          <a:bodyPr wrap="square">
            <a:spAutoFit/>
          </a:bodyPr>
          <a:lstStyle/>
          <a:p>
            <a:pPr marL="685800" marR="0" lvl="1" indent="-228600" algn="just"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Rounded Rectangle 9">
            <a:extLst>
              <a:ext uri="{FF2B5EF4-FFF2-40B4-BE49-F238E27FC236}">
                <a16:creationId xmlns:a16="http://schemas.microsoft.com/office/drawing/2014/main" id="{1AF10BB7-43A5-6433-EB33-E1778BEB9A70}"/>
              </a:ext>
            </a:extLst>
          </p:cNvPr>
          <p:cNvSpPr/>
          <p:nvPr/>
        </p:nvSpPr>
        <p:spPr>
          <a:xfrm>
            <a:off x="408214" y="1655872"/>
            <a:ext cx="11491176" cy="3169790"/>
          </a:xfrm>
          <a:prstGeom prst="round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84E1BE96-C1D2-64B0-A715-E61337383451}"/>
              </a:ext>
            </a:extLst>
          </p:cNvPr>
          <p:cNvSpPr txBox="1"/>
          <p:nvPr/>
        </p:nvSpPr>
        <p:spPr>
          <a:xfrm>
            <a:off x="110164" y="1819194"/>
            <a:ext cx="11673621" cy="2893100"/>
          </a:xfrm>
          <a:prstGeom prst="rect">
            <a:avLst/>
          </a:prstGeom>
          <a:noFill/>
        </p:spPr>
        <p:txBody>
          <a:bodyPr wrap="square">
            <a:spAutoFit/>
          </a:bodyPr>
          <a:lstStyle/>
          <a:p>
            <a:pPr marL="457200" lvl="1" indent="0" algn="just">
              <a:buNone/>
            </a:pPr>
            <a:r>
              <a:rPr lang="en-GB" sz="1400" dirty="0"/>
              <a:t>“1. </a:t>
            </a:r>
            <a:r>
              <a:rPr lang="en-GB" sz="1400" b="1" dirty="0"/>
              <a:t>In the context </a:t>
            </a:r>
            <a:r>
              <a:rPr lang="en-GB" sz="1400" dirty="0"/>
              <a:t>of the establishment and functioning of the </a:t>
            </a:r>
            <a:r>
              <a:rPr lang="en-GB" sz="1400" b="1" dirty="0"/>
              <a:t>internal market </a:t>
            </a:r>
            <a:r>
              <a:rPr lang="en-GB" sz="1400" dirty="0"/>
              <a:t>and with </a:t>
            </a:r>
            <a:r>
              <a:rPr lang="en-GB" sz="1400" b="1" dirty="0"/>
              <a:t>regard for </a:t>
            </a:r>
            <a:r>
              <a:rPr lang="en-GB" sz="1400" dirty="0"/>
              <a:t>the </a:t>
            </a:r>
            <a:r>
              <a:rPr lang="en-GB" sz="1400" b="1" dirty="0"/>
              <a:t>need to preserve and improve the environment</a:t>
            </a:r>
            <a:r>
              <a:rPr lang="en-GB" sz="1400" dirty="0"/>
              <a:t>, Union policy on energy shall aim, in a </a:t>
            </a:r>
            <a:r>
              <a:rPr lang="en-GB" sz="1400" b="1" dirty="0"/>
              <a:t>spirit of solidarity between Member States</a:t>
            </a:r>
            <a:r>
              <a:rPr lang="en-GB" sz="1400" dirty="0"/>
              <a:t>, to:</a:t>
            </a:r>
          </a:p>
          <a:p>
            <a:pPr marL="457200" lvl="1" indent="0" algn="just">
              <a:buNone/>
            </a:pPr>
            <a:r>
              <a:rPr lang="en-GB" sz="1400" u="sng" dirty="0"/>
              <a:t>(a) ensure the functioning of the energy market;</a:t>
            </a:r>
          </a:p>
          <a:p>
            <a:pPr marL="457200" lvl="1" indent="0" algn="just">
              <a:buNone/>
            </a:pPr>
            <a:r>
              <a:rPr lang="en-GB" sz="1400" u="sng" dirty="0"/>
              <a:t>(b) ensure security of energy supply in the Union;</a:t>
            </a:r>
          </a:p>
          <a:p>
            <a:pPr marL="457200" lvl="1" indent="0" algn="just">
              <a:buNone/>
            </a:pPr>
            <a:r>
              <a:rPr lang="en-GB" sz="1400" u="sng" dirty="0"/>
              <a:t>(c) promote energy efficiency and energy saving and the development of new and renewable forms of energy; and</a:t>
            </a:r>
          </a:p>
          <a:p>
            <a:pPr marL="457200" lvl="1" indent="0" algn="just">
              <a:buNone/>
            </a:pPr>
            <a:r>
              <a:rPr lang="en-GB" sz="1400" u="sng" dirty="0"/>
              <a:t>(d) promote the interconnection of energy networks.</a:t>
            </a:r>
          </a:p>
          <a:p>
            <a:pPr marL="457200" lvl="1" indent="0" algn="just">
              <a:buNone/>
            </a:pPr>
            <a:r>
              <a:rPr lang="en-GB" sz="1400" dirty="0"/>
              <a:t>2. Without prejudice to the application of other provisions of the Treaties, the European Parliament and the Council, acting in accordance with the ordinary legislative procedure, shall establish the measures necessary to achieve the objectives in paragraph Such measures shall be adopted after consultation of the Economic and Social Committee and the Committee of the Regions.</a:t>
            </a:r>
          </a:p>
          <a:p>
            <a:pPr marL="457200" lvl="1" indent="0" algn="just">
              <a:buNone/>
            </a:pPr>
            <a:r>
              <a:rPr lang="en-GB" sz="1400" dirty="0"/>
              <a:t>Such measures shall not affect a Member State's right to determine the conditions for exploiting its energy resources, its choice between different energy sources and the general structure of its energy supply, without prejudice to Article 192(2)(c).</a:t>
            </a:r>
          </a:p>
          <a:p>
            <a:pPr marL="457200" lvl="1" indent="0" algn="just">
              <a:buNone/>
            </a:pPr>
            <a:r>
              <a:rPr lang="en-GB" sz="1400" dirty="0"/>
              <a:t>3. By way of derogation from paragraph 2, the Council, acting in accordance with a special legislative procedure, shall unanimously and after consulting the European Parliament, establish the measures referred to therein when they are primarily of a fiscal nature.”</a:t>
            </a:r>
          </a:p>
        </p:txBody>
      </p:sp>
      <p:sp>
        <p:nvSpPr>
          <p:cNvPr id="6" name="Slide Number Placeholder 5">
            <a:extLst>
              <a:ext uri="{FF2B5EF4-FFF2-40B4-BE49-F238E27FC236}">
                <a16:creationId xmlns:a16="http://schemas.microsoft.com/office/drawing/2014/main" id="{CE6F759C-B43E-E3FA-8D70-DE396345466D}"/>
              </a:ext>
            </a:extLst>
          </p:cNvPr>
          <p:cNvSpPr>
            <a:spLocks noGrp="1"/>
          </p:cNvSpPr>
          <p:nvPr>
            <p:ph type="sldNum" sz="quarter" idx="12"/>
          </p:nvPr>
        </p:nvSpPr>
        <p:spPr/>
        <p:txBody>
          <a:bodyPr/>
          <a:lstStyle/>
          <a:p>
            <a:fld id="{0F1C5020-A1EA-1544-B176-FF4BEB079769}" type="slidenum">
              <a:rPr lang="en-GB" smtClean="0"/>
              <a:t>6</a:t>
            </a:fld>
            <a:endParaRPr lang="en-GB"/>
          </a:p>
        </p:txBody>
      </p:sp>
    </p:spTree>
    <p:extLst>
      <p:ext uri="{BB962C8B-B14F-4D97-AF65-F5344CB8AC3E}">
        <p14:creationId xmlns:p14="http://schemas.microsoft.com/office/powerpoint/2010/main" val="40328071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7239556-77C3-B943-C0EF-945708A68142}"/>
              </a:ext>
            </a:extLst>
          </p:cNvPr>
          <p:cNvPicPr>
            <a:picLocks noChangeAspect="1"/>
          </p:cNvPicPr>
          <p:nvPr/>
        </p:nvPicPr>
        <p:blipFill>
          <a:blip r:embed="rId3"/>
          <a:stretch>
            <a:fillRect/>
          </a:stretch>
        </p:blipFill>
        <p:spPr>
          <a:xfrm>
            <a:off x="0" y="-19731"/>
            <a:ext cx="12192000" cy="690789"/>
          </a:xfrm>
          <a:prstGeom prst="rect">
            <a:avLst/>
          </a:prstGeom>
        </p:spPr>
      </p:pic>
      <p:sp>
        <p:nvSpPr>
          <p:cNvPr id="2" name="Title 1">
            <a:extLst>
              <a:ext uri="{FF2B5EF4-FFF2-40B4-BE49-F238E27FC236}">
                <a16:creationId xmlns:a16="http://schemas.microsoft.com/office/drawing/2014/main" id="{9907BE33-5C42-11E4-0FB9-8BDF02CE2DDB}"/>
              </a:ext>
            </a:extLst>
          </p:cNvPr>
          <p:cNvSpPr>
            <a:spLocks noGrp="1"/>
          </p:cNvSpPr>
          <p:nvPr>
            <p:ph type="title"/>
          </p:nvPr>
        </p:nvSpPr>
        <p:spPr>
          <a:xfrm>
            <a:off x="182445" y="56469"/>
            <a:ext cx="10515600" cy="614589"/>
          </a:xfrm>
        </p:spPr>
        <p:txBody>
          <a:bodyPr>
            <a:normAutofit/>
          </a:bodyPr>
          <a:lstStyle/>
          <a:p>
            <a:r>
              <a:rPr lang="en-GB" sz="3200" b="1" dirty="0">
                <a:solidFill>
                  <a:schemeClr val="bg1"/>
                </a:solidFill>
                <a:latin typeface="+mn-lt"/>
              </a:rPr>
              <a:t>II. </a:t>
            </a:r>
            <a:r>
              <a:rPr lang="en-US" sz="3200" b="1" i="0" dirty="0">
                <a:solidFill>
                  <a:schemeClr val="bg1"/>
                </a:solidFill>
                <a:effectLst/>
                <a:latin typeface="Söhne"/>
              </a:rPr>
              <a:t>General Overview of EU Energy </a:t>
            </a:r>
            <a:r>
              <a:rPr lang="en-US" sz="3200" b="1" dirty="0">
                <a:solidFill>
                  <a:schemeClr val="bg1"/>
                </a:solidFill>
                <a:latin typeface="Söhne"/>
              </a:rPr>
              <a:t>Law and Policy Framework</a:t>
            </a:r>
            <a:endParaRPr lang="en-GB" sz="3200" b="1" dirty="0">
              <a:solidFill>
                <a:schemeClr val="bg1"/>
              </a:solidFill>
              <a:latin typeface="+mn-lt"/>
            </a:endParaRPr>
          </a:p>
        </p:txBody>
      </p:sp>
      <p:sp>
        <p:nvSpPr>
          <p:cNvPr id="3" name="Content Placeholder 2">
            <a:extLst>
              <a:ext uri="{FF2B5EF4-FFF2-40B4-BE49-F238E27FC236}">
                <a16:creationId xmlns:a16="http://schemas.microsoft.com/office/drawing/2014/main" id="{0BD6A6D3-A4FD-EB5B-A06E-C378FCDD3B11}"/>
              </a:ext>
            </a:extLst>
          </p:cNvPr>
          <p:cNvSpPr>
            <a:spLocks noGrp="1"/>
          </p:cNvSpPr>
          <p:nvPr>
            <p:ph idx="1"/>
          </p:nvPr>
        </p:nvSpPr>
        <p:spPr>
          <a:xfrm>
            <a:off x="408214" y="835023"/>
            <a:ext cx="11375571" cy="1396113"/>
          </a:xfrm>
        </p:spPr>
        <p:txBody>
          <a:bodyPr>
            <a:noAutofit/>
          </a:bodyPr>
          <a:lstStyle/>
          <a:p>
            <a:pPr>
              <a:buFont typeface="Wingdings" pitchFamily="2" charset="2"/>
              <a:buChar char="Ø"/>
            </a:pPr>
            <a:r>
              <a:rPr lang="en-GB" sz="3300" b="1" dirty="0"/>
              <a:t> II.1 Legal Basis </a:t>
            </a:r>
          </a:p>
          <a:p>
            <a:pPr lvl="1"/>
            <a:r>
              <a:rPr lang="en-GB" sz="1600" dirty="0"/>
              <a:t>Past: competences deriving from internal market &amp; environment mandates</a:t>
            </a:r>
          </a:p>
          <a:p>
            <a:pPr lvl="1"/>
            <a:endParaRPr lang="en-GB" sz="1600" dirty="0"/>
          </a:p>
          <a:p>
            <a:pPr lvl="1"/>
            <a:r>
              <a:rPr lang="en-GB" sz="1600" dirty="0"/>
              <a:t>Article 194 of the Treaty on the Functioning of the European Union (TFEU):</a:t>
            </a:r>
          </a:p>
          <a:p>
            <a:pPr marL="457200" lvl="1" indent="0" algn="just">
              <a:buNone/>
            </a:pPr>
            <a:endParaRPr lang="en-GB" sz="1200" dirty="0"/>
          </a:p>
          <a:p>
            <a:pPr marL="457200" lvl="1" indent="0" algn="just">
              <a:buNone/>
            </a:pPr>
            <a:br>
              <a:rPr lang="en-GB" dirty="0"/>
            </a:br>
            <a:endParaRPr lang="en-GB" dirty="0"/>
          </a:p>
          <a:p>
            <a:pPr lvl="1"/>
            <a:endParaRPr lang="en-GB" dirty="0"/>
          </a:p>
          <a:p>
            <a:pPr lvl="1"/>
            <a:endParaRPr lang="en-GB" dirty="0"/>
          </a:p>
        </p:txBody>
      </p:sp>
      <p:sp>
        <p:nvSpPr>
          <p:cNvPr id="9" name="TextBox 8">
            <a:extLst>
              <a:ext uri="{FF2B5EF4-FFF2-40B4-BE49-F238E27FC236}">
                <a16:creationId xmlns:a16="http://schemas.microsoft.com/office/drawing/2014/main" id="{DEA3D084-FAB6-AA5A-6D1E-F2C79B50D84E}"/>
              </a:ext>
            </a:extLst>
          </p:cNvPr>
          <p:cNvSpPr txBox="1"/>
          <p:nvPr/>
        </p:nvSpPr>
        <p:spPr>
          <a:xfrm>
            <a:off x="182444" y="2231136"/>
            <a:ext cx="11716945" cy="3340402"/>
          </a:xfrm>
          <a:prstGeom prst="rect">
            <a:avLst/>
          </a:prstGeom>
          <a:noFill/>
        </p:spPr>
        <p:txBody>
          <a:bodyPr wrap="square">
            <a:spAutoFit/>
          </a:bodyPr>
          <a:lstStyle/>
          <a:p>
            <a:pPr marL="685800" marR="0" lvl="1" indent="-228600" algn="just"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Article 194 states that energy is a </a:t>
            </a:r>
            <a:r>
              <a:rPr kumimoji="0" lang="en-GB" sz="2400" b="1" i="0" u="none" strike="noStrike" kern="1200" cap="none" spc="0" normalizeH="0" baseline="0" noProof="0" dirty="0">
                <a:ln>
                  <a:noFill/>
                </a:ln>
                <a:solidFill>
                  <a:prstClr val="black"/>
                </a:solidFill>
                <a:effectLst/>
                <a:uLnTx/>
                <a:uFillTx/>
                <a:latin typeface="Calibri" panose="020F0502020204030204"/>
                <a:ea typeface="+mn-ea"/>
                <a:cs typeface="+mn-cs"/>
              </a:rPr>
              <a:t>shared responsibility </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between EU Member States and the EU. </a:t>
            </a:r>
          </a:p>
          <a:p>
            <a:pPr marL="685800" marR="0" lvl="1" indent="-228600" algn="just"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However, each </a:t>
            </a:r>
            <a:r>
              <a:rPr kumimoji="0" lang="en-GB" sz="2400" b="1" i="0" u="none" strike="noStrike" kern="1200" cap="none" spc="0" normalizeH="0" baseline="0" noProof="0" dirty="0">
                <a:ln>
                  <a:noFill/>
                </a:ln>
                <a:solidFill>
                  <a:prstClr val="black"/>
                </a:solidFill>
                <a:effectLst/>
                <a:uLnTx/>
                <a:uFillTx/>
                <a:latin typeface="Calibri" panose="020F0502020204030204"/>
                <a:ea typeface="+mn-ea"/>
                <a:cs typeface="+mn-cs"/>
              </a:rPr>
              <a:t>Member State </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has the </a:t>
            </a:r>
            <a:r>
              <a:rPr kumimoji="0" lang="en-GB" sz="2400" b="1" i="0" u="none" strike="noStrike" kern="1200" cap="none" spc="0" normalizeH="0" baseline="0" noProof="0" dirty="0">
                <a:ln>
                  <a:noFill/>
                </a:ln>
                <a:solidFill>
                  <a:prstClr val="black"/>
                </a:solidFill>
                <a:effectLst/>
                <a:uLnTx/>
                <a:uFillTx/>
                <a:latin typeface="Calibri" panose="020F0502020204030204"/>
                <a:ea typeface="+mn-ea"/>
                <a:cs typeface="+mn-cs"/>
              </a:rPr>
              <a:t>right to decide </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the conditions for </a:t>
            </a:r>
            <a:r>
              <a:rPr kumimoji="0" lang="en-GB" sz="2400" b="1" i="0" u="none" strike="noStrike" kern="1200" cap="none" spc="0" normalizeH="0" baseline="0" noProof="0" dirty="0">
                <a:ln>
                  <a:noFill/>
                </a:ln>
                <a:solidFill>
                  <a:prstClr val="black"/>
                </a:solidFill>
                <a:effectLst/>
                <a:uLnTx/>
                <a:uFillTx/>
                <a:latin typeface="Calibri" panose="020F0502020204030204"/>
                <a:ea typeface="+mn-ea"/>
                <a:cs typeface="+mn-cs"/>
              </a:rPr>
              <a:t>exploiting its own energy resources</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2400" b="1" i="0" u="none" strike="noStrike" kern="1200" cap="none" spc="0" normalizeH="0" baseline="0" noProof="0" dirty="0">
                <a:ln>
                  <a:noFill/>
                </a:ln>
                <a:solidFill>
                  <a:prstClr val="black"/>
                </a:solidFill>
                <a:effectLst/>
                <a:uLnTx/>
                <a:uFillTx/>
                <a:latin typeface="Calibri" panose="020F0502020204030204"/>
                <a:ea typeface="+mn-ea"/>
                <a:cs typeface="+mn-cs"/>
              </a:rPr>
              <a:t>choose</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 between </a:t>
            </a:r>
            <a:r>
              <a:rPr kumimoji="0" lang="en-GB" sz="2400" b="1" i="0" u="none" strike="noStrike" kern="1200" cap="none" spc="0" normalizeH="0" baseline="0" noProof="0" dirty="0">
                <a:ln>
                  <a:noFill/>
                </a:ln>
                <a:solidFill>
                  <a:prstClr val="black"/>
                </a:solidFill>
                <a:effectLst/>
                <a:uLnTx/>
                <a:uFillTx/>
                <a:latin typeface="Calibri" panose="020F0502020204030204"/>
                <a:ea typeface="+mn-ea"/>
                <a:cs typeface="+mn-cs"/>
              </a:rPr>
              <a:t>different energy sources </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and </a:t>
            </a:r>
            <a:r>
              <a:rPr kumimoji="0" lang="en-GB" sz="2400" b="1" i="0" u="none" strike="noStrike" kern="1200" cap="none" spc="0" normalizeH="0" baseline="0" noProof="0" dirty="0">
                <a:ln>
                  <a:noFill/>
                </a:ln>
                <a:solidFill>
                  <a:prstClr val="black"/>
                </a:solidFill>
                <a:effectLst/>
                <a:uLnTx/>
                <a:uFillTx/>
                <a:latin typeface="Calibri" panose="020F0502020204030204"/>
                <a:ea typeface="+mn-ea"/>
                <a:cs typeface="+mn-cs"/>
              </a:rPr>
              <a:t>decide</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 the </a:t>
            </a:r>
            <a:r>
              <a:rPr kumimoji="0" lang="en-GB" sz="2400" b="1" i="0" u="none" strike="noStrike" kern="1200" cap="none" spc="0" normalizeH="0" baseline="0" noProof="0" dirty="0">
                <a:ln>
                  <a:noFill/>
                </a:ln>
                <a:solidFill>
                  <a:prstClr val="black"/>
                </a:solidFill>
                <a:effectLst/>
                <a:uLnTx/>
                <a:uFillTx/>
                <a:latin typeface="Calibri" panose="020F0502020204030204"/>
                <a:ea typeface="+mn-ea"/>
                <a:cs typeface="+mn-cs"/>
              </a:rPr>
              <a:t>general structure of its energy supply</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685800" marR="0" lvl="1" indent="-228600" algn="just"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GB" sz="2400" dirty="0">
              <a:solidFill>
                <a:prstClr val="black"/>
              </a:solidFill>
              <a:latin typeface="Calibri" panose="020F0502020204030204"/>
            </a:endParaRPr>
          </a:p>
          <a:p>
            <a:pPr marL="685800" marR="0" lvl="1" indent="-228600" algn="just"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GB" sz="2400" dirty="0">
              <a:solidFill>
                <a:prstClr val="black"/>
              </a:solidFill>
              <a:latin typeface="Calibri" panose="020F0502020204030204"/>
            </a:endParaRPr>
          </a:p>
          <a:p>
            <a:pPr marL="685800" marR="0" lvl="1" indent="-228600" algn="just"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GB" sz="2400" dirty="0">
                <a:solidFill>
                  <a:prstClr val="black"/>
                </a:solidFill>
                <a:latin typeface="Calibri" panose="020F0502020204030204"/>
              </a:rPr>
              <a:t>It generally mandates that </a:t>
            </a:r>
            <a:r>
              <a:rPr lang="en-GB" sz="2400" b="1" dirty="0">
                <a:solidFill>
                  <a:prstClr val="black"/>
                </a:solidFill>
                <a:latin typeface="Calibri" panose="020F0502020204030204"/>
              </a:rPr>
              <a:t>EU secondary law </a:t>
            </a:r>
            <a:r>
              <a:rPr lang="en-GB" sz="2400" dirty="0">
                <a:solidFill>
                  <a:prstClr val="black"/>
                </a:solidFill>
                <a:latin typeface="Calibri" panose="020F0502020204030204"/>
              </a:rPr>
              <a:t>is adopted via </a:t>
            </a:r>
            <a:r>
              <a:rPr lang="en-GB" sz="2400" b="1" dirty="0">
                <a:solidFill>
                  <a:prstClr val="black"/>
                </a:solidFill>
                <a:latin typeface="Calibri" panose="020F0502020204030204"/>
              </a:rPr>
              <a:t>the ordinary legislative procedure</a:t>
            </a:r>
            <a:r>
              <a:rPr lang="en-GB" sz="2400" dirty="0">
                <a:solidFill>
                  <a:prstClr val="black"/>
                </a:solidFill>
                <a:latin typeface="Calibri" panose="020F0502020204030204"/>
              </a:rPr>
              <a:t> (co-decision).</a:t>
            </a: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CE6F759C-B43E-E3FA-8D70-DE396345466D}"/>
              </a:ext>
            </a:extLst>
          </p:cNvPr>
          <p:cNvSpPr>
            <a:spLocks noGrp="1"/>
          </p:cNvSpPr>
          <p:nvPr>
            <p:ph type="sldNum" sz="quarter" idx="12"/>
          </p:nvPr>
        </p:nvSpPr>
        <p:spPr/>
        <p:txBody>
          <a:bodyPr/>
          <a:lstStyle/>
          <a:p>
            <a:fld id="{0F1C5020-A1EA-1544-B176-FF4BEB079769}" type="slidenum">
              <a:rPr lang="en-GB" smtClean="0"/>
              <a:t>7</a:t>
            </a:fld>
            <a:endParaRPr lang="en-GB"/>
          </a:p>
        </p:txBody>
      </p:sp>
    </p:spTree>
    <p:extLst>
      <p:ext uri="{BB962C8B-B14F-4D97-AF65-F5344CB8AC3E}">
        <p14:creationId xmlns:p14="http://schemas.microsoft.com/office/powerpoint/2010/main" val="28485791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BE73FEB-4981-7072-87B4-88C40AEE0186}"/>
              </a:ext>
            </a:extLst>
          </p:cNvPr>
          <p:cNvPicPr>
            <a:picLocks noChangeAspect="1"/>
          </p:cNvPicPr>
          <p:nvPr/>
        </p:nvPicPr>
        <p:blipFill>
          <a:blip r:embed="rId2"/>
          <a:stretch>
            <a:fillRect/>
          </a:stretch>
        </p:blipFill>
        <p:spPr>
          <a:xfrm>
            <a:off x="0" y="-19731"/>
            <a:ext cx="12192000" cy="1036439"/>
          </a:xfrm>
          <a:prstGeom prst="rect">
            <a:avLst/>
          </a:prstGeom>
        </p:spPr>
      </p:pic>
      <p:sp>
        <p:nvSpPr>
          <p:cNvPr id="3" name="Content Placeholder 2">
            <a:extLst>
              <a:ext uri="{FF2B5EF4-FFF2-40B4-BE49-F238E27FC236}">
                <a16:creationId xmlns:a16="http://schemas.microsoft.com/office/drawing/2014/main" id="{4D03F567-8A6D-EC02-EEC0-19283A97C30E}"/>
              </a:ext>
            </a:extLst>
          </p:cNvPr>
          <p:cNvSpPr>
            <a:spLocks noGrp="1"/>
          </p:cNvSpPr>
          <p:nvPr>
            <p:ph idx="1"/>
          </p:nvPr>
        </p:nvSpPr>
        <p:spPr>
          <a:xfrm>
            <a:off x="457200" y="1238760"/>
            <a:ext cx="11103429" cy="4810012"/>
          </a:xfrm>
        </p:spPr>
        <p:txBody>
          <a:bodyPr/>
          <a:lstStyle/>
          <a:p>
            <a:pPr algn="just">
              <a:buFont typeface="Wingdings" pitchFamily="2" charset="2"/>
              <a:buChar char="Ø"/>
            </a:pPr>
            <a:r>
              <a:rPr lang="en-GB" b="1" dirty="0">
                <a:latin typeface="+mn-lt"/>
              </a:rPr>
              <a:t> II.2 Main Objectives </a:t>
            </a:r>
            <a:r>
              <a:rPr lang="en-GB" dirty="0">
                <a:latin typeface="+mn-lt"/>
              </a:rPr>
              <a:t>(in Article 194 of the TFEU)</a:t>
            </a:r>
          </a:p>
          <a:p>
            <a:pPr marL="0" indent="0" algn="just">
              <a:buNone/>
            </a:pPr>
            <a:r>
              <a:rPr lang="en-GB" sz="2800" dirty="0">
                <a:latin typeface="+mn-lt"/>
              </a:rPr>
              <a:t>The EU’s energy policy </a:t>
            </a:r>
            <a:r>
              <a:rPr lang="en-GB" sz="2800" b="1" dirty="0">
                <a:highlight>
                  <a:srgbClr val="FFFF00"/>
                </a:highlight>
                <a:latin typeface="+mn-lt"/>
              </a:rPr>
              <a:t>aims</a:t>
            </a:r>
            <a:r>
              <a:rPr lang="en-GB" sz="2800" b="1" dirty="0">
                <a:latin typeface="+mn-lt"/>
              </a:rPr>
              <a:t> </a:t>
            </a:r>
            <a:r>
              <a:rPr lang="en-GB" sz="2800" dirty="0">
                <a:latin typeface="+mn-lt"/>
              </a:rPr>
              <a:t>to promote </a:t>
            </a:r>
            <a:r>
              <a:rPr lang="en-GB" sz="2800" b="1" dirty="0">
                <a:latin typeface="+mn-lt"/>
              </a:rPr>
              <a:t>sustainable, secure </a:t>
            </a:r>
            <a:r>
              <a:rPr lang="en-GB" sz="2800" dirty="0">
                <a:latin typeface="+mn-lt"/>
              </a:rPr>
              <a:t>and</a:t>
            </a:r>
            <a:r>
              <a:rPr lang="en-GB" sz="2800" b="1" dirty="0">
                <a:latin typeface="+mn-lt"/>
              </a:rPr>
              <a:t> affordable energy</a:t>
            </a:r>
            <a:r>
              <a:rPr lang="en-GB" sz="2800" dirty="0">
                <a:latin typeface="+mn-lt"/>
              </a:rPr>
              <a:t>, by</a:t>
            </a:r>
            <a:r>
              <a:rPr lang="en-GB" sz="2800" b="1" dirty="0">
                <a:latin typeface="+mn-lt"/>
              </a:rPr>
              <a:t>:</a:t>
            </a:r>
          </a:p>
          <a:p>
            <a:pPr marL="0" indent="0" algn="just">
              <a:buNone/>
            </a:pPr>
            <a:endParaRPr lang="en-GB" sz="2800" b="1" dirty="0">
              <a:latin typeface="+mn-lt"/>
            </a:endParaRPr>
          </a:p>
          <a:p>
            <a:pPr lvl="1" algn="just"/>
            <a:r>
              <a:rPr lang="en-US" b="0" i="0" dirty="0">
                <a:solidFill>
                  <a:srgbClr val="000000"/>
                </a:solidFill>
                <a:effectLst/>
                <a:latin typeface="Roboto" panose="02000000000000000000" pitchFamily="2" charset="0"/>
              </a:rPr>
              <a:t> Ensuring the </a:t>
            </a:r>
            <a:r>
              <a:rPr lang="en-US" b="1" i="0" dirty="0">
                <a:solidFill>
                  <a:srgbClr val="000000"/>
                </a:solidFill>
                <a:effectLst/>
                <a:latin typeface="Roboto" panose="02000000000000000000" pitchFamily="2" charset="0"/>
              </a:rPr>
              <a:t>efficient operation </a:t>
            </a:r>
            <a:r>
              <a:rPr lang="en-US" b="0" i="0" dirty="0">
                <a:solidFill>
                  <a:srgbClr val="000000"/>
                </a:solidFill>
                <a:effectLst/>
                <a:latin typeface="Roboto" panose="02000000000000000000" pitchFamily="2" charset="0"/>
              </a:rPr>
              <a:t>of the energy </a:t>
            </a:r>
            <a:r>
              <a:rPr lang="en-US" b="1" i="0" dirty="0">
                <a:solidFill>
                  <a:srgbClr val="000000"/>
                </a:solidFill>
                <a:effectLst/>
                <a:latin typeface="Roboto" panose="02000000000000000000" pitchFamily="2" charset="0"/>
              </a:rPr>
              <a:t>market</a:t>
            </a:r>
            <a:r>
              <a:rPr lang="en-US" b="0" i="0" dirty="0">
                <a:solidFill>
                  <a:srgbClr val="000000"/>
                </a:solidFill>
                <a:effectLst/>
                <a:latin typeface="Roboto" panose="02000000000000000000" pitchFamily="2" charset="0"/>
              </a:rPr>
              <a:t>;</a:t>
            </a:r>
          </a:p>
          <a:p>
            <a:pPr lvl="1" algn="just"/>
            <a:r>
              <a:rPr lang="en-US" b="0" i="0" dirty="0">
                <a:solidFill>
                  <a:srgbClr val="000000"/>
                </a:solidFill>
                <a:effectLst/>
                <a:latin typeface="Roboto" panose="02000000000000000000" pitchFamily="2" charset="0"/>
              </a:rPr>
              <a:t> Ensuring the </a:t>
            </a:r>
            <a:r>
              <a:rPr lang="en-US" b="1" i="0" dirty="0">
                <a:solidFill>
                  <a:srgbClr val="000000"/>
                </a:solidFill>
                <a:effectLst/>
                <a:latin typeface="Roboto" panose="02000000000000000000" pitchFamily="2" charset="0"/>
              </a:rPr>
              <a:t>security of supply </a:t>
            </a:r>
            <a:r>
              <a:rPr lang="en-US" b="0" i="0" dirty="0">
                <a:solidFill>
                  <a:srgbClr val="000000"/>
                </a:solidFill>
                <a:effectLst/>
                <a:latin typeface="Roboto" panose="02000000000000000000" pitchFamily="2" charset="0"/>
              </a:rPr>
              <a:t>of energy in the European Union;</a:t>
            </a:r>
          </a:p>
          <a:p>
            <a:pPr lvl="1" algn="just"/>
            <a:r>
              <a:rPr lang="en-US" b="0" i="0" dirty="0">
                <a:solidFill>
                  <a:srgbClr val="000000"/>
                </a:solidFill>
                <a:effectLst/>
                <a:latin typeface="Roboto" panose="02000000000000000000" pitchFamily="2" charset="0"/>
              </a:rPr>
              <a:t> Promoting </a:t>
            </a:r>
            <a:r>
              <a:rPr lang="en-US" b="1" i="0" dirty="0">
                <a:solidFill>
                  <a:srgbClr val="000000"/>
                </a:solidFill>
                <a:effectLst/>
                <a:latin typeface="Roboto" panose="02000000000000000000" pitchFamily="2" charset="0"/>
              </a:rPr>
              <a:t>energy efficiency </a:t>
            </a:r>
            <a:r>
              <a:rPr lang="en-US" b="0" i="0" dirty="0">
                <a:solidFill>
                  <a:srgbClr val="000000"/>
                </a:solidFill>
                <a:effectLst/>
                <a:latin typeface="Roboto" panose="02000000000000000000" pitchFamily="2" charset="0"/>
              </a:rPr>
              <a:t>and </a:t>
            </a:r>
            <a:r>
              <a:rPr lang="en-US" b="1" i="0" dirty="0">
                <a:solidFill>
                  <a:srgbClr val="000000"/>
                </a:solidFill>
                <a:effectLst/>
                <a:latin typeface="Roboto" panose="02000000000000000000" pitchFamily="2" charset="0"/>
              </a:rPr>
              <a:t>energy savings</a:t>
            </a:r>
            <a:r>
              <a:rPr lang="en-US" b="0" i="0" dirty="0">
                <a:solidFill>
                  <a:srgbClr val="000000"/>
                </a:solidFill>
                <a:effectLst/>
                <a:latin typeface="Roboto" panose="02000000000000000000" pitchFamily="2" charset="0"/>
              </a:rPr>
              <a:t>, as well as the development of </a:t>
            </a:r>
            <a:r>
              <a:rPr lang="en-US" b="1" i="0" dirty="0">
                <a:solidFill>
                  <a:srgbClr val="000000"/>
                </a:solidFill>
                <a:effectLst/>
                <a:latin typeface="Roboto" panose="02000000000000000000" pitchFamily="2" charset="0"/>
              </a:rPr>
              <a:t>new and renewable energy sources</a:t>
            </a:r>
            <a:r>
              <a:rPr lang="en-US" b="0" i="0" dirty="0">
                <a:solidFill>
                  <a:srgbClr val="000000"/>
                </a:solidFill>
                <a:effectLst/>
                <a:latin typeface="Roboto" panose="02000000000000000000" pitchFamily="2" charset="0"/>
              </a:rPr>
              <a:t>;</a:t>
            </a:r>
          </a:p>
          <a:p>
            <a:pPr lvl="1" algn="just"/>
            <a:r>
              <a:rPr lang="en-US" b="0" i="0" dirty="0">
                <a:solidFill>
                  <a:srgbClr val="000000"/>
                </a:solidFill>
                <a:effectLst/>
                <a:latin typeface="Roboto" panose="02000000000000000000" pitchFamily="2" charset="0"/>
              </a:rPr>
              <a:t> Promoting the </a:t>
            </a:r>
            <a:r>
              <a:rPr lang="en-US" b="1" i="0" dirty="0">
                <a:solidFill>
                  <a:srgbClr val="000000"/>
                </a:solidFill>
                <a:effectLst/>
                <a:latin typeface="Roboto" panose="02000000000000000000" pitchFamily="2" charset="0"/>
              </a:rPr>
              <a:t>interconnection of energy networks </a:t>
            </a:r>
            <a:r>
              <a:rPr lang="en-US" b="0" i="0" dirty="0">
                <a:solidFill>
                  <a:srgbClr val="000000"/>
                </a:solidFill>
                <a:effectLst/>
                <a:latin typeface="Roboto" panose="02000000000000000000" pitchFamily="2" charset="0"/>
              </a:rPr>
              <a:t>to ensure </a:t>
            </a:r>
            <a:r>
              <a:rPr lang="en-US" b="1" i="0" dirty="0">
                <a:solidFill>
                  <a:srgbClr val="000000"/>
                </a:solidFill>
                <a:effectLst/>
                <a:latin typeface="Roboto" panose="02000000000000000000" pitchFamily="2" charset="0"/>
              </a:rPr>
              <a:t>solidarity</a:t>
            </a:r>
            <a:r>
              <a:rPr lang="en-US" b="0" i="0" dirty="0">
                <a:solidFill>
                  <a:srgbClr val="000000"/>
                </a:solidFill>
                <a:effectLst/>
                <a:latin typeface="Roboto" panose="02000000000000000000" pitchFamily="2" charset="0"/>
              </a:rPr>
              <a:t> between Member States.</a:t>
            </a:r>
          </a:p>
          <a:p>
            <a:endParaRPr lang="en-GB" dirty="0"/>
          </a:p>
        </p:txBody>
      </p:sp>
      <p:sp>
        <p:nvSpPr>
          <p:cNvPr id="8" name="Title 1">
            <a:extLst>
              <a:ext uri="{FF2B5EF4-FFF2-40B4-BE49-F238E27FC236}">
                <a16:creationId xmlns:a16="http://schemas.microsoft.com/office/drawing/2014/main" id="{9BEEA400-3909-91DD-1D9A-E6C555DD9934}"/>
              </a:ext>
            </a:extLst>
          </p:cNvPr>
          <p:cNvSpPr>
            <a:spLocks noGrp="1"/>
          </p:cNvSpPr>
          <p:nvPr>
            <p:ph type="title"/>
          </p:nvPr>
        </p:nvSpPr>
        <p:spPr>
          <a:xfrm>
            <a:off x="261370" y="222959"/>
            <a:ext cx="11495088" cy="793750"/>
          </a:xfrm>
        </p:spPr>
        <p:txBody>
          <a:bodyPr>
            <a:normAutofit/>
          </a:bodyPr>
          <a:lstStyle/>
          <a:p>
            <a:r>
              <a:rPr lang="en-GB" sz="3200" b="1" dirty="0">
                <a:solidFill>
                  <a:schemeClr val="bg1"/>
                </a:solidFill>
                <a:latin typeface="+mn-lt"/>
              </a:rPr>
              <a:t>II. </a:t>
            </a:r>
            <a:r>
              <a:rPr lang="en-US" sz="3200" b="1" i="0" dirty="0">
                <a:solidFill>
                  <a:schemeClr val="bg1"/>
                </a:solidFill>
                <a:effectLst/>
                <a:latin typeface="Söhne"/>
              </a:rPr>
              <a:t>General Overview of EU Energy </a:t>
            </a:r>
            <a:r>
              <a:rPr lang="en-US" sz="3200" b="1" dirty="0">
                <a:solidFill>
                  <a:schemeClr val="bg1"/>
                </a:solidFill>
                <a:latin typeface="Söhne"/>
              </a:rPr>
              <a:t>Law and Policy Framework</a:t>
            </a:r>
            <a:endParaRPr lang="en-GB" sz="3200" b="1" dirty="0">
              <a:solidFill>
                <a:schemeClr val="bg1"/>
              </a:solidFill>
              <a:latin typeface="+mn-lt"/>
            </a:endParaRPr>
          </a:p>
        </p:txBody>
      </p:sp>
      <p:sp>
        <p:nvSpPr>
          <p:cNvPr id="2" name="Slide Number Placeholder 1">
            <a:extLst>
              <a:ext uri="{FF2B5EF4-FFF2-40B4-BE49-F238E27FC236}">
                <a16:creationId xmlns:a16="http://schemas.microsoft.com/office/drawing/2014/main" id="{9C7570FC-7A96-7F18-515D-C03B996FCF68}"/>
              </a:ext>
            </a:extLst>
          </p:cNvPr>
          <p:cNvSpPr>
            <a:spLocks noGrp="1"/>
          </p:cNvSpPr>
          <p:nvPr>
            <p:ph type="sldNum" sz="quarter" idx="12"/>
          </p:nvPr>
        </p:nvSpPr>
        <p:spPr/>
        <p:txBody>
          <a:bodyPr/>
          <a:lstStyle/>
          <a:p>
            <a:fld id="{0F1C5020-A1EA-1544-B176-FF4BEB079769}" type="slidenum">
              <a:rPr lang="en-GB" smtClean="0"/>
              <a:t>8</a:t>
            </a:fld>
            <a:endParaRPr lang="en-GB"/>
          </a:p>
        </p:txBody>
      </p:sp>
    </p:spTree>
    <p:extLst>
      <p:ext uri="{BB962C8B-B14F-4D97-AF65-F5344CB8AC3E}">
        <p14:creationId xmlns:p14="http://schemas.microsoft.com/office/powerpoint/2010/main" val="8214236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502ACBCD-25E9-D32F-5AB4-DAE850203A76}"/>
              </a:ext>
            </a:extLst>
          </p:cNvPr>
          <p:cNvPicPr>
            <a:picLocks noChangeAspect="1"/>
          </p:cNvPicPr>
          <p:nvPr/>
        </p:nvPicPr>
        <p:blipFill>
          <a:blip r:embed="rId2"/>
          <a:stretch>
            <a:fillRect/>
          </a:stretch>
        </p:blipFill>
        <p:spPr>
          <a:xfrm>
            <a:off x="0" y="-19731"/>
            <a:ext cx="12192000" cy="1036439"/>
          </a:xfrm>
          <a:prstGeom prst="rect">
            <a:avLst/>
          </a:prstGeom>
        </p:spPr>
      </p:pic>
      <p:sp>
        <p:nvSpPr>
          <p:cNvPr id="3" name="Content Placeholder 2">
            <a:extLst>
              <a:ext uri="{FF2B5EF4-FFF2-40B4-BE49-F238E27FC236}">
                <a16:creationId xmlns:a16="http://schemas.microsoft.com/office/drawing/2014/main" id="{DB0BBAEE-D193-1499-5345-8C98D1FC0D0B}"/>
              </a:ext>
            </a:extLst>
          </p:cNvPr>
          <p:cNvSpPr>
            <a:spLocks noGrp="1"/>
          </p:cNvSpPr>
          <p:nvPr>
            <p:ph idx="1"/>
          </p:nvPr>
        </p:nvSpPr>
        <p:spPr>
          <a:xfrm>
            <a:off x="555172" y="1550529"/>
            <a:ext cx="11420203" cy="2878838"/>
          </a:xfrm>
        </p:spPr>
        <p:txBody>
          <a:bodyPr/>
          <a:lstStyle/>
          <a:p>
            <a:pPr marL="0" indent="0">
              <a:buNone/>
            </a:pPr>
            <a:endParaRPr lang="en-US" b="0" i="0" dirty="0">
              <a:solidFill>
                <a:srgbClr val="0F0F0F"/>
              </a:solidFill>
              <a:effectLst/>
            </a:endParaRPr>
          </a:p>
          <a:p>
            <a:pPr>
              <a:buFont typeface="Wingdings" pitchFamily="2" charset="2"/>
              <a:buChar char="Ø"/>
            </a:pPr>
            <a:r>
              <a:rPr lang="en-US" sz="3200" b="0" i="0" dirty="0">
                <a:solidFill>
                  <a:srgbClr val="0F0F0F"/>
                </a:solidFill>
                <a:effectLst/>
              </a:rPr>
              <a:t> EU Policy Framework</a:t>
            </a:r>
          </a:p>
          <a:p>
            <a:pPr>
              <a:buFont typeface="Wingdings" pitchFamily="2" charset="2"/>
              <a:buChar char="Ø"/>
            </a:pPr>
            <a:r>
              <a:rPr lang="en-US" sz="3200" dirty="0">
                <a:solidFill>
                  <a:srgbClr val="0F0F0F"/>
                </a:solidFill>
              </a:rPr>
              <a:t> EU Legislative Framework</a:t>
            </a:r>
            <a:r>
              <a:rPr lang="en-US" dirty="0">
                <a:solidFill>
                  <a:srgbClr val="0F0F0F"/>
                </a:solidFill>
              </a:rPr>
              <a:t> </a:t>
            </a:r>
            <a:r>
              <a:rPr lang="en-US" sz="2400" dirty="0">
                <a:solidFill>
                  <a:srgbClr val="0F0F0F"/>
                </a:solidFill>
              </a:rPr>
              <a:t>(Overview most important Regulations/Directives)</a:t>
            </a:r>
          </a:p>
          <a:p>
            <a:pPr lvl="1"/>
            <a:endParaRPr lang="en-US" b="0" i="0" dirty="0">
              <a:solidFill>
                <a:srgbClr val="0F0F0F"/>
              </a:solidFill>
              <a:effectLst/>
            </a:endParaRPr>
          </a:p>
          <a:p>
            <a:pPr lvl="1"/>
            <a:endParaRPr lang="en-GB" dirty="0"/>
          </a:p>
        </p:txBody>
      </p:sp>
      <p:pic>
        <p:nvPicPr>
          <p:cNvPr id="1026" name="Picture 2">
            <a:extLst>
              <a:ext uri="{FF2B5EF4-FFF2-40B4-BE49-F238E27FC236}">
                <a16:creationId xmlns:a16="http://schemas.microsoft.com/office/drawing/2014/main" id="{79437C15-F3FF-0AF5-0256-B0A86BE1FC1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278" r="3588" b="3694"/>
          <a:stretch/>
        </p:blipFill>
        <p:spPr bwMode="auto">
          <a:xfrm>
            <a:off x="9235440" y="4077635"/>
            <a:ext cx="2953295" cy="278220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a:extLst>
              <a:ext uri="{FF2B5EF4-FFF2-40B4-BE49-F238E27FC236}">
                <a16:creationId xmlns:a16="http://schemas.microsoft.com/office/drawing/2014/main" id="{AEC40FD3-3BB5-0685-4ED0-CF5D92486C0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138" r="5885"/>
          <a:stretch/>
        </p:blipFill>
        <p:spPr bwMode="auto">
          <a:xfrm>
            <a:off x="0" y="4075799"/>
            <a:ext cx="4977426" cy="278220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0FA09252-F4CC-B2D7-D4B0-C3740F39F658}"/>
              </a:ext>
            </a:extLst>
          </p:cNvPr>
          <p:cNvPicPr>
            <a:picLocks noChangeAspect="1"/>
          </p:cNvPicPr>
          <p:nvPr/>
        </p:nvPicPr>
        <p:blipFill rotWithShape="1">
          <a:blip r:embed="rId5"/>
          <a:srcRect l="668" b="15392"/>
          <a:stretch/>
        </p:blipFill>
        <p:spPr>
          <a:xfrm>
            <a:off x="4980691" y="4077635"/>
            <a:ext cx="4251484" cy="2782201"/>
          </a:xfrm>
          <a:prstGeom prst="rect">
            <a:avLst/>
          </a:prstGeom>
        </p:spPr>
      </p:pic>
      <p:sp>
        <p:nvSpPr>
          <p:cNvPr id="13" name="Title 1">
            <a:extLst>
              <a:ext uri="{FF2B5EF4-FFF2-40B4-BE49-F238E27FC236}">
                <a16:creationId xmlns:a16="http://schemas.microsoft.com/office/drawing/2014/main" id="{A20764AF-9D2D-A492-1859-C6258157729C}"/>
              </a:ext>
            </a:extLst>
          </p:cNvPr>
          <p:cNvSpPr>
            <a:spLocks noGrp="1"/>
          </p:cNvSpPr>
          <p:nvPr>
            <p:ph type="title"/>
          </p:nvPr>
        </p:nvSpPr>
        <p:spPr>
          <a:xfrm>
            <a:off x="336169" y="265441"/>
            <a:ext cx="10885488" cy="592138"/>
          </a:xfrm>
        </p:spPr>
        <p:txBody>
          <a:bodyPr>
            <a:normAutofit/>
          </a:bodyPr>
          <a:lstStyle/>
          <a:p>
            <a:r>
              <a:rPr lang="en-GB" sz="3200" b="1" dirty="0">
                <a:solidFill>
                  <a:schemeClr val="bg1"/>
                </a:solidFill>
                <a:latin typeface="+mn-lt"/>
              </a:rPr>
              <a:t>II. </a:t>
            </a:r>
            <a:r>
              <a:rPr lang="en-US" sz="3200" b="1" i="0" dirty="0">
                <a:solidFill>
                  <a:schemeClr val="bg1"/>
                </a:solidFill>
                <a:effectLst/>
                <a:latin typeface="Söhne"/>
              </a:rPr>
              <a:t>General Overview of EU Energy </a:t>
            </a:r>
            <a:r>
              <a:rPr lang="en-US" sz="3200" b="1" dirty="0">
                <a:solidFill>
                  <a:schemeClr val="bg1"/>
                </a:solidFill>
                <a:latin typeface="Söhne"/>
              </a:rPr>
              <a:t>Law and Policy Framework</a:t>
            </a:r>
            <a:endParaRPr lang="en-GB" sz="3200" b="1" dirty="0">
              <a:solidFill>
                <a:schemeClr val="bg1"/>
              </a:solidFill>
              <a:latin typeface="+mn-lt"/>
            </a:endParaRPr>
          </a:p>
        </p:txBody>
      </p:sp>
      <p:sp>
        <p:nvSpPr>
          <p:cNvPr id="2" name="TextBox 1">
            <a:extLst>
              <a:ext uri="{FF2B5EF4-FFF2-40B4-BE49-F238E27FC236}">
                <a16:creationId xmlns:a16="http://schemas.microsoft.com/office/drawing/2014/main" id="{357028DE-2D31-895C-1036-B54812EF6B9A}"/>
              </a:ext>
            </a:extLst>
          </p:cNvPr>
          <p:cNvSpPr txBox="1"/>
          <p:nvPr/>
        </p:nvSpPr>
        <p:spPr>
          <a:xfrm>
            <a:off x="336169" y="1016708"/>
            <a:ext cx="1189821" cy="523220"/>
          </a:xfrm>
          <a:prstGeom prst="rect">
            <a:avLst/>
          </a:prstGeom>
          <a:noFill/>
        </p:spPr>
        <p:txBody>
          <a:bodyPr wrap="square" rtlCol="0">
            <a:spAutoFit/>
          </a:bodyPr>
          <a:lstStyle/>
          <a:p>
            <a:r>
              <a:rPr lang="en-GB" sz="2800" b="1" dirty="0"/>
              <a:t>II.3</a:t>
            </a:r>
          </a:p>
        </p:txBody>
      </p:sp>
      <p:sp>
        <p:nvSpPr>
          <p:cNvPr id="5" name="Slide Number Placeholder 4">
            <a:extLst>
              <a:ext uri="{FF2B5EF4-FFF2-40B4-BE49-F238E27FC236}">
                <a16:creationId xmlns:a16="http://schemas.microsoft.com/office/drawing/2014/main" id="{51CC8AC8-C473-CDDA-BDCA-2CA8A03A6BCA}"/>
              </a:ext>
            </a:extLst>
          </p:cNvPr>
          <p:cNvSpPr>
            <a:spLocks noGrp="1"/>
          </p:cNvSpPr>
          <p:nvPr>
            <p:ph type="sldNum" sz="quarter" idx="12"/>
          </p:nvPr>
        </p:nvSpPr>
        <p:spPr/>
        <p:txBody>
          <a:bodyPr/>
          <a:lstStyle/>
          <a:p>
            <a:fld id="{0F1C5020-A1EA-1544-B176-FF4BEB079769}" type="slidenum">
              <a:rPr lang="en-GB" smtClean="0"/>
              <a:t>9</a:t>
            </a:fld>
            <a:endParaRPr lang="en-GB"/>
          </a:p>
        </p:txBody>
      </p:sp>
    </p:spTree>
    <p:extLst>
      <p:ext uri="{BB962C8B-B14F-4D97-AF65-F5344CB8AC3E}">
        <p14:creationId xmlns:p14="http://schemas.microsoft.com/office/powerpoint/2010/main" val="17218321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E57F413A-B969-0031-11AD-711A629D24ED}"/>
              </a:ext>
            </a:extLst>
          </p:cNvPr>
          <p:cNvGraphicFramePr>
            <a:graphicFrameLocks noGrp="1"/>
          </p:cNvGraphicFramePr>
          <p:nvPr>
            <p:extLst>
              <p:ext uri="{D42A27DB-BD31-4B8C-83A1-F6EECF244321}">
                <p14:modId xmlns:p14="http://schemas.microsoft.com/office/powerpoint/2010/main" val="1478115668"/>
              </p:ext>
            </p:extLst>
          </p:nvPr>
        </p:nvGraphicFramePr>
        <p:xfrm>
          <a:off x="136072" y="136525"/>
          <a:ext cx="11919856" cy="6522720"/>
        </p:xfrm>
        <a:graphic>
          <a:graphicData uri="http://schemas.openxmlformats.org/drawingml/2006/table">
            <a:tbl>
              <a:tblPr firstRow="1" bandRow="1">
                <a:tableStyleId>{5C22544A-7EE6-4342-B048-85BDC9FD1C3A}</a:tableStyleId>
              </a:tblPr>
              <a:tblGrid>
                <a:gridCol w="1278058">
                  <a:extLst>
                    <a:ext uri="{9D8B030D-6E8A-4147-A177-3AD203B41FA5}">
                      <a16:colId xmlns:a16="http://schemas.microsoft.com/office/drawing/2014/main" val="834030144"/>
                    </a:ext>
                  </a:extLst>
                </a:gridCol>
                <a:gridCol w="2695227">
                  <a:extLst>
                    <a:ext uri="{9D8B030D-6E8A-4147-A177-3AD203B41FA5}">
                      <a16:colId xmlns:a16="http://schemas.microsoft.com/office/drawing/2014/main" val="1759118659"/>
                    </a:ext>
                  </a:extLst>
                </a:gridCol>
                <a:gridCol w="2706113">
                  <a:extLst>
                    <a:ext uri="{9D8B030D-6E8A-4147-A177-3AD203B41FA5}">
                      <a16:colId xmlns:a16="http://schemas.microsoft.com/office/drawing/2014/main" val="4154410717"/>
                    </a:ext>
                  </a:extLst>
                </a:gridCol>
                <a:gridCol w="2690037">
                  <a:extLst>
                    <a:ext uri="{9D8B030D-6E8A-4147-A177-3AD203B41FA5}">
                      <a16:colId xmlns:a16="http://schemas.microsoft.com/office/drawing/2014/main" val="721776122"/>
                    </a:ext>
                  </a:extLst>
                </a:gridCol>
                <a:gridCol w="2550421">
                  <a:extLst>
                    <a:ext uri="{9D8B030D-6E8A-4147-A177-3AD203B41FA5}">
                      <a16:colId xmlns:a16="http://schemas.microsoft.com/office/drawing/2014/main" val="580036949"/>
                    </a:ext>
                  </a:extLst>
                </a:gridCol>
              </a:tblGrid>
              <a:tr h="370840">
                <a:tc rowSpan="3">
                  <a:txBody>
                    <a:bodyPr/>
                    <a:lstStyle/>
                    <a:p>
                      <a:pPr algn="ctr"/>
                      <a:r>
                        <a:rPr lang="en-GB" dirty="0"/>
                        <a:t>Policy</a:t>
                      </a:r>
                    </a:p>
                    <a:p>
                      <a:pPr algn="ctr"/>
                      <a:r>
                        <a:rPr lang="en-GB" dirty="0"/>
                        <a:t>Framework</a:t>
                      </a:r>
                    </a:p>
                  </a:txBody>
                  <a:tcPr anchor="ctr">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lin ang="2700000" scaled="1"/>
                      <a:tileRect/>
                    </a:gradFill>
                  </a:tcPr>
                </a:tc>
                <a:tc gridSpan="4">
                  <a:txBody>
                    <a:bodyPr/>
                    <a:lstStyle/>
                    <a:p>
                      <a:r>
                        <a:rPr lang="en-GB" sz="1400" dirty="0"/>
                        <a:t>2030 Climate &amp; Energy Framework (2014)</a:t>
                      </a:r>
                    </a:p>
                    <a:p>
                      <a:pPr algn="just"/>
                      <a:r>
                        <a:rPr lang="en-GB" sz="1400" b="0" dirty="0">
                          <a:solidFill>
                            <a:schemeClr val="tx1"/>
                          </a:solidFill>
                        </a:rPr>
                        <a:t>This framework </a:t>
                      </a:r>
                      <a:r>
                        <a:rPr lang="en-US" sz="1400" b="0" i="0" kern="1200" dirty="0">
                          <a:solidFill>
                            <a:schemeClr val="tx1"/>
                          </a:solidFill>
                          <a:effectLst/>
                          <a:latin typeface="+mn-lt"/>
                          <a:ea typeface="+mn-ea"/>
                          <a:cs typeface="+mn-cs"/>
                        </a:rPr>
                        <a:t>encompasses the European Union's forthcoming </a:t>
                      </a:r>
                      <a:r>
                        <a:rPr lang="en-US" sz="1400" b="1" i="0" kern="1200" dirty="0">
                          <a:solidFill>
                            <a:schemeClr val="tx1"/>
                          </a:solidFill>
                          <a:effectLst/>
                          <a:latin typeface="+mn-lt"/>
                          <a:ea typeface="+mn-ea"/>
                          <a:cs typeface="+mn-cs"/>
                        </a:rPr>
                        <a:t>action plan </a:t>
                      </a:r>
                      <a:r>
                        <a:rPr lang="en-US" sz="1400" b="0" i="0" kern="1200" dirty="0">
                          <a:solidFill>
                            <a:schemeClr val="tx1"/>
                          </a:solidFill>
                          <a:effectLst/>
                          <a:latin typeface="+mn-lt"/>
                          <a:ea typeface="+mn-ea"/>
                          <a:cs typeface="+mn-cs"/>
                        </a:rPr>
                        <a:t>and </a:t>
                      </a:r>
                      <a:r>
                        <a:rPr lang="en-US" sz="1400" b="1" i="0" kern="1200" dirty="0">
                          <a:solidFill>
                            <a:schemeClr val="tx1"/>
                          </a:solidFill>
                          <a:effectLst/>
                          <a:latin typeface="+mn-lt"/>
                          <a:ea typeface="+mn-ea"/>
                          <a:cs typeface="+mn-cs"/>
                        </a:rPr>
                        <a:t>policy objectives </a:t>
                      </a:r>
                      <a:r>
                        <a:rPr lang="en-US" sz="1400" b="0" i="0" kern="1200" dirty="0">
                          <a:solidFill>
                            <a:schemeClr val="tx1"/>
                          </a:solidFill>
                          <a:effectLst/>
                          <a:latin typeface="+mn-lt"/>
                          <a:ea typeface="+mn-ea"/>
                          <a:cs typeface="+mn-cs"/>
                        </a:rPr>
                        <a:t>for the period 2021 to 2030.</a:t>
                      </a:r>
                      <a:endParaRPr lang="en-GB" sz="1400" dirty="0">
                        <a:solidFill>
                          <a:schemeClr val="tx1"/>
                        </a:solidFill>
                      </a:endParaRPr>
                    </a:p>
                  </a:txBody>
                  <a:tcPr>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lin ang="2700000" scaled="1"/>
                      <a:tileRect/>
                    </a:gradFill>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247853132"/>
                  </a:ext>
                </a:extLst>
              </a:tr>
              <a:tr h="370840">
                <a:tc vMerge="1">
                  <a:txBody>
                    <a:bodyPr/>
                    <a:lstStyle/>
                    <a:p>
                      <a:endParaRPr lang="en-GB" dirty="0"/>
                    </a:p>
                  </a:txBody>
                  <a:tcPr/>
                </a:tc>
                <a:tc gridSpan="4">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400" b="1" i="0" kern="1200" dirty="0">
                          <a:solidFill>
                            <a:schemeClr val="bg1"/>
                          </a:solidFill>
                          <a:effectLst/>
                          <a:latin typeface="+mn-lt"/>
                          <a:ea typeface="+mn-ea"/>
                          <a:cs typeface="+mn-cs"/>
                        </a:rPr>
                        <a:t>European Green Deal (2019)</a:t>
                      </a:r>
                    </a:p>
                    <a:p>
                      <a:pPr algn="just"/>
                      <a:r>
                        <a:rPr lang="en-US" sz="1400" b="0" i="0" kern="1200" dirty="0">
                          <a:solidFill>
                            <a:schemeClr val="dk1"/>
                          </a:solidFill>
                          <a:effectLst/>
                          <a:latin typeface="+mn-lt"/>
                          <a:ea typeface="+mn-ea"/>
                          <a:cs typeface="+mn-cs"/>
                        </a:rPr>
                        <a:t>It represents one of the European Commission's primary tasks, aiming to </a:t>
                      </a:r>
                      <a:r>
                        <a:rPr lang="en-US" sz="1400" b="1" i="0" kern="1200" dirty="0">
                          <a:solidFill>
                            <a:schemeClr val="dk1"/>
                          </a:solidFill>
                          <a:effectLst/>
                          <a:latin typeface="+mn-lt"/>
                          <a:ea typeface="+mn-ea"/>
                          <a:cs typeface="+mn-cs"/>
                        </a:rPr>
                        <a:t>achieve carbon neutrality </a:t>
                      </a:r>
                      <a:r>
                        <a:rPr lang="en-US" sz="1400" b="0" i="0" kern="1200" dirty="0">
                          <a:solidFill>
                            <a:schemeClr val="dk1"/>
                          </a:solidFill>
                          <a:effectLst/>
                          <a:latin typeface="+mn-lt"/>
                          <a:ea typeface="+mn-ea"/>
                          <a:cs typeface="+mn-cs"/>
                        </a:rPr>
                        <a:t>in the European region and </a:t>
                      </a:r>
                      <a:r>
                        <a:rPr lang="en-US" sz="1400" b="1" i="0" kern="1200" dirty="0">
                          <a:solidFill>
                            <a:schemeClr val="dk1"/>
                          </a:solidFill>
                          <a:effectLst/>
                          <a:latin typeface="+mn-lt"/>
                          <a:ea typeface="+mn-ea"/>
                          <a:cs typeface="+mn-cs"/>
                        </a:rPr>
                        <a:t>protect the natural ecosystem</a:t>
                      </a:r>
                      <a:r>
                        <a:rPr lang="en-US" sz="1400" b="0" i="0" kern="1200" dirty="0">
                          <a:solidFill>
                            <a:schemeClr val="dk1"/>
                          </a:solidFill>
                          <a:effectLst/>
                          <a:latin typeface="+mn-lt"/>
                          <a:ea typeface="+mn-ea"/>
                          <a:cs typeface="+mn-cs"/>
                        </a:rPr>
                        <a:t>. To realize this goal, the European Commission has proposed a series of </a:t>
                      </a:r>
                      <a:r>
                        <a:rPr lang="en-US" sz="1400" b="1" i="0" kern="1200" dirty="0">
                          <a:solidFill>
                            <a:schemeClr val="dk1"/>
                          </a:solidFill>
                          <a:effectLst/>
                          <a:latin typeface="+mn-lt"/>
                          <a:ea typeface="+mn-ea"/>
                          <a:cs typeface="+mn-cs"/>
                        </a:rPr>
                        <a:t>sustainable transformation measures</a:t>
                      </a:r>
                      <a:r>
                        <a:rPr lang="en-US" sz="1400" b="0" i="0" kern="1200" dirty="0">
                          <a:solidFill>
                            <a:schemeClr val="dk1"/>
                          </a:solidFill>
                          <a:effectLst/>
                          <a:latin typeface="+mn-lt"/>
                          <a:ea typeface="+mn-ea"/>
                          <a:cs typeface="+mn-cs"/>
                        </a:rPr>
                        <a:t>.</a:t>
                      </a:r>
                      <a:endParaRPr lang="en-GB" sz="1400" dirty="0"/>
                    </a:p>
                  </a:txBody>
                  <a:tcPr>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lin ang="2700000" scaled="1"/>
                      <a:tileRect/>
                    </a:gradFill>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707271676"/>
                  </a:ext>
                </a:extLst>
              </a:tr>
              <a:tr h="370840">
                <a:tc vMerge="1">
                  <a:txBody>
                    <a:bodyPr/>
                    <a:lstStyle/>
                    <a:p>
                      <a:pPr algn="ctr"/>
                      <a:endParaRPr lang="en-GB" dirty="0"/>
                    </a:p>
                  </a:txBody>
                  <a:tcPr anchor="ctr">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lin ang="2700000" scaled="1"/>
                      <a:tileRect/>
                    </a:gradFill>
                  </a:tcPr>
                </a:tc>
                <a:tc gridSpan="4">
                  <a:txBody>
                    <a:bodyPr/>
                    <a:lstStyle/>
                    <a:p>
                      <a:pPr algn="just"/>
                      <a:r>
                        <a:rPr lang="en-GB" sz="1400" b="1" dirty="0">
                          <a:solidFill>
                            <a:schemeClr val="bg1"/>
                          </a:solidFill>
                        </a:rPr>
                        <a:t>European Climate Law (2021)</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400" b="0" dirty="0">
                          <a:solidFill>
                            <a:schemeClr val="tx1"/>
                          </a:solidFill>
                        </a:rPr>
                        <a:t>It aims to make the EU's goal of </a:t>
                      </a:r>
                      <a:r>
                        <a:rPr lang="en-GB" sz="1400" b="1" dirty="0">
                          <a:solidFill>
                            <a:schemeClr val="tx1"/>
                          </a:solidFill>
                        </a:rPr>
                        <a:t>becoming climate neutral by 2050 </a:t>
                      </a:r>
                      <a:r>
                        <a:rPr lang="en-GB" sz="1400" b="0" dirty="0">
                          <a:solidFill>
                            <a:schemeClr val="tx1"/>
                          </a:solidFill>
                        </a:rPr>
                        <a:t>legally binding. It also sets an intermediate </a:t>
                      </a:r>
                      <a:r>
                        <a:rPr lang="en-GB" sz="1400" b="1" dirty="0">
                          <a:solidFill>
                            <a:schemeClr val="tx1"/>
                          </a:solidFill>
                        </a:rPr>
                        <a:t>target of reducing net greenhouse gas emissions by at least 55% by 2030</a:t>
                      </a:r>
                      <a:r>
                        <a:rPr lang="en-GB" sz="1400" b="0" dirty="0">
                          <a:solidFill>
                            <a:schemeClr val="tx1"/>
                          </a:solidFill>
                        </a:rPr>
                        <a:t>.</a:t>
                      </a:r>
                    </a:p>
                  </a:txBody>
                  <a:tcPr>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lin ang="2700000" scaled="1"/>
                      <a:tileRect/>
                    </a:gra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636336151"/>
                  </a:ext>
                </a:extLst>
              </a:tr>
              <a:tr h="370840">
                <a:tc rowSpan="5">
                  <a:txBody>
                    <a:bodyPr/>
                    <a:lstStyle/>
                    <a:p>
                      <a:pPr algn="just"/>
                      <a:r>
                        <a:rPr lang="en-GB" sz="1800" b="1" dirty="0">
                          <a:solidFill>
                            <a:schemeClr val="bg1"/>
                          </a:solidFill>
                        </a:rPr>
                        <a:t>Legislative </a:t>
                      </a:r>
                    </a:p>
                    <a:p>
                      <a:pPr algn="just"/>
                      <a:r>
                        <a:rPr lang="en-GB" sz="1800" b="1" dirty="0">
                          <a:solidFill>
                            <a:schemeClr val="bg1"/>
                          </a:solidFill>
                        </a:rPr>
                        <a:t>Framework</a:t>
                      </a:r>
                    </a:p>
                    <a:p>
                      <a:pPr algn="just"/>
                      <a:r>
                        <a:rPr lang="en-GB" sz="1600" b="1" dirty="0">
                          <a:solidFill>
                            <a:schemeClr val="bg1"/>
                          </a:solidFill>
                        </a:rPr>
                        <a:t>(Main Regulations/Directives)</a:t>
                      </a:r>
                    </a:p>
                  </a:txBody>
                  <a:tcPr anchor="ctr">
                    <a:gradFill flip="none" rotWithShape="1">
                      <a:gsLst>
                        <a:gs pos="0">
                          <a:schemeClr val="accent1">
                            <a:lumMod val="60000"/>
                            <a:lumOff val="40000"/>
                            <a:shade val="30000"/>
                            <a:satMod val="115000"/>
                          </a:schemeClr>
                        </a:gs>
                        <a:gs pos="50000">
                          <a:schemeClr val="accent1">
                            <a:lumMod val="60000"/>
                            <a:lumOff val="40000"/>
                            <a:shade val="67500"/>
                            <a:satMod val="115000"/>
                          </a:schemeClr>
                        </a:gs>
                        <a:gs pos="100000">
                          <a:schemeClr val="accent1">
                            <a:lumMod val="60000"/>
                            <a:lumOff val="40000"/>
                            <a:shade val="100000"/>
                            <a:satMod val="115000"/>
                          </a:schemeClr>
                        </a:gs>
                      </a:gsLst>
                      <a:path path="circle">
                        <a:fillToRect l="100000" t="100000"/>
                      </a:path>
                      <a:tileRect r="-100000" b="-100000"/>
                    </a:gradFill>
                  </a:tcPr>
                </a:tc>
                <a:tc>
                  <a:txBody>
                    <a:bodyPr/>
                    <a:lstStyle/>
                    <a:p>
                      <a:pPr algn="l"/>
                      <a:r>
                        <a:rPr lang="en-US" sz="1400" b="1" i="0" kern="1200" dirty="0">
                          <a:solidFill>
                            <a:schemeClr val="tx1"/>
                          </a:solidFill>
                          <a:effectLst/>
                          <a:latin typeface="+mn-lt"/>
                          <a:ea typeface="+mn-ea"/>
                          <a:cs typeface="+mn-cs"/>
                        </a:rPr>
                        <a:t>Regulation – Internal Market for Electricity</a:t>
                      </a:r>
                    </a:p>
                  </a:txBody>
                  <a:tcPr anchor="ctr">
                    <a:gradFill flip="none" rotWithShape="1">
                      <a:gsLst>
                        <a:gs pos="0">
                          <a:schemeClr val="accent1">
                            <a:lumMod val="60000"/>
                            <a:lumOff val="40000"/>
                            <a:shade val="30000"/>
                            <a:satMod val="115000"/>
                          </a:schemeClr>
                        </a:gs>
                        <a:gs pos="50000">
                          <a:schemeClr val="accent1">
                            <a:lumMod val="60000"/>
                            <a:lumOff val="40000"/>
                            <a:shade val="67500"/>
                            <a:satMod val="115000"/>
                          </a:schemeClr>
                        </a:gs>
                        <a:gs pos="100000">
                          <a:schemeClr val="accent1">
                            <a:lumMod val="60000"/>
                            <a:lumOff val="40000"/>
                            <a:shade val="100000"/>
                            <a:satMod val="115000"/>
                          </a:schemeClr>
                        </a:gs>
                      </a:gsLst>
                      <a:path path="circle">
                        <a:fillToRect l="100000" t="100000"/>
                      </a:path>
                      <a:tileRect r="-100000" b="-100000"/>
                    </a:gra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dirty="0"/>
                        <a:t>Regulation – Risk-Preparedness in the Electricity </a:t>
                      </a:r>
                    </a:p>
                  </a:txBody>
                  <a:tcPr anchor="ctr">
                    <a:gradFill flip="none" rotWithShape="1">
                      <a:gsLst>
                        <a:gs pos="0">
                          <a:schemeClr val="accent1">
                            <a:lumMod val="60000"/>
                            <a:lumOff val="40000"/>
                            <a:shade val="30000"/>
                            <a:satMod val="115000"/>
                          </a:schemeClr>
                        </a:gs>
                        <a:gs pos="50000">
                          <a:schemeClr val="accent1">
                            <a:lumMod val="60000"/>
                            <a:lumOff val="40000"/>
                            <a:shade val="67500"/>
                            <a:satMod val="115000"/>
                          </a:schemeClr>
                        </a:gs>
                        <a:gs pos="100000">
                          <a:schemeClr val="accent1">
                            <a:lumMod val="60000"/>
                            <a:lumOff val="40000"/>
                            <a:shade val="100000"/>
                            <a:satMod val="115000"/>
                          </a:schemeClr>
                        </a:gs>
                      </a:gsLst>
                      <a:path path="circle">
                        <a:fillToRect l="100000" t="100000"/>
                      </a:path>
                      <a:tileRect r="-100000" b="-100000"/>
                    </a:gra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t>Renewable Energy Directives</a:t>
                      </a:r>
                    </a:p>
                  </a:txBody>
                  <a:tcPr anchor="ctr">
                    <a:gradFill flip="none" rotWithShape="1">
                      <a:gsLst>
                        <a:gs pos="0">
                          <a:schemeClr val="accent1">
                            <a:lumMod val="60000"/>
                            <a:lumOff val="40000"/>
                            <a:shade val="30000"/>
                            <a:satMod val="115000"/>
                          </a:schemeClr>
                        </a:gs>
                        <a:gs pos="50000">
                          <a:schemeClr val="accent1">
                            <a:lumMod val="60000"/>
                            <a:lumOff val="40000"/>
                            <a:shade val="67500"/>
                            <a:satMod val="115000"/>
                          </a:schemeClr>
                        </a:gs>
                        <a:gs pos="100000">
                          <a:schemeClr val="accent1">
                            <a:lumMod val="60000"/>
                            <a:lumOff val="40000"/>
                            <a:shade val="100000"/>
                            <a:satMod val="115000"/>
                          </a:schemeClr>
                        </a:gs>
                      </a:gsLst>
                      <a:path path="circle">
                        <a:fillToRect l="100000" t="100000"/>
                      </a:path>
                      <a:tileRect r="-100000" b="-100000"/>
                    </a:gra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solidFill>
                            <a:schemeClr val="tx1"/>
                          </a:solidFill>
                        </a:rPr>
                        <a:t>Directives – Energy Performance of Buildings </a:t>
                      </a:r>
                    </a:p>
                  </a:txBody>
                  <a:tcPr anchor="ctr">
                    <a:gradFill flip="none" rotWithShape="1">
                      <a:gsLst>
                        <a:gs pos="0">
                          <a:schemeClr val="accent1">
                            <a:lumMod val="60000"/>
                            <a:lumOff val="40000"/>
                            <a:shade val="30000"/>
                            <a:satMod val="115000"/>
                          </a:schemeClr>
                        </a:gs>
                        <a:gs pos="50000">
                          <a:schemeClr val="accent1">
                            <a:lumMod val="60000"/>
                            <a:lumOff val="40000"/>
                            <a:shade val="67500"/>
                            <a:satMod val="115000"/>
                          </a:schemeClr>
                        </a:gs>
                        <a:gs pos="100000">
                          <a:schemeClr val="accent1">
                            <a:lumMod val="60000"/>
                            <a:lumOff val="40000"/>
                            <a:shade val="100000"/>
                            <a:satMod val="115000"/>
                          </a:schemeClr>
                        </a:gs>
                      </a:gsLst>
                      <a:path path="circle">
                        <a:fillToRect l="100000" t="100000"/>
                      </a:path>
                      <a:tileRect r="-100000" b="-100000"/>
                    </a:gradFill>
                  </a:tcPr>
                </a:tc>
                <a:extLst>
                  <a:ext uri="{0D108BD9-81ED-4DB2-BD59-A6C34878D82A}">
                    <a16:rowId xmlns:a16="http://schemas.microsoft.com/office/drawing/2014/main" val="322620085"/>
                  </a:ext>
                </a:extLst>
              </a:tr>
              <a:tr h="370840">
                <a:tc vMerge="1">
                  <a:txBody>
                    <a:bodyPr/>
                    <a:lstStyle/>
                    <a:p>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t>Regulation – Guidelines Electricity Transmission System Operation</a:t>
                      </a:r>
                    </a:p>
                  </a:txBody>
                  <a:tcPr anchor="ctr">
                    <a:gradFill flip="none" rotWithShape="1">
                      <a:gsLst>
                        <a:gs pos="0">
                          <a:schemeClr val="accent1">
                            <a:lumMod val="60000"/>
                            <a:lumOff val="40000"/>
                            <a:shade val="30000"/>
                            <a:satMod val="115000"/>
                          </a:schemeClr>
                        </a:gs>
                        <a:gs pos="50000">
                          <a:schemeClr val="accent1">
                            <a:lumMod val="60000"/>
                            <a:lumOff val="40000"/>
                            <a:shade val="67500"/>
                            <a:satMod val="115000"/>
                          </a:schemeClr>
                        </a:gs>
                        <a:gs pos="100000">
                          <a:schemeClr val="accent1">
                            <a:lumMod val="60000"/>
                            <a:lumOff val="40000"/>
                            <a:shade val="100000"/>
                            <a:satMod val="115000"/>
                          </a:schemeClr>
                        </a:gs>
                      </a:gsLst>
                      <a:lin ang="2700000" scaled="1"/>
                      <a:tileRect/>
                    </a:gra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dirty="0">
                          <a:solidFill>
                            <a:schemeClr val="tx1"/>
                          </a:solidFill>
                        </a:rPr>
                        <a:t>Directives – Electricity Market</a:t>
                      </a:r>
                    </a:p>
                  </a:txBody>
                  <a:tcPr anchor="ctr">
                    <a:gradFill flip="none" rotWithShape="1">
                      <a:gsLst>
                        <a:gs pos="0">
                          <a:schemeClr val="accent1">
                            <a:lumMod val="60000"/>
                            <a:lumOff val="40000"/>
                            <a:shade val="30000"/>
                            <a:satMod val="115000"/>
                          </a:schemeClr>
                        </a:gs>
                        <a:gs pos="50000">
                          <a:schemeClr val="accent1">
                            <a:lumMod val="60000"/>
                            <a:lumOff val="40000"/>
                            <a:shade val="67500"/>
                            <a:satMod val="115000"/>
                          </a:schemeClr>
                        </a:gs>
                        <a:gs pos="100000">
                          <a:schemeClr val="accent1">
                            <a:lumMod val="60000"/>
                            <a:lumOff val="40000"/>
                            <a:shade val="100000"/>
                            <a:satMod val="115000"/>
                          </a:schemeClr>
                        </a:gs>
                      </a:gsLst>
                      <a:lin ang="2700000" scaled="1"/>
                      <a:tileRect/>
                    </a:gra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solidFill>
                            <a:schemeClr val="tx1"/>
                          </a:solidFill>
                        </a:rPr>
                        <a:t>Directive – Agency for the Cooperation of Energy Regulator (ACER)</a:t>
                      </a:r>
                    </a:p>
                  </a:txBody>
                  <a:tcPr anchor="ctr">
                    <a:gradFill flip="none" rotWithShape="1">
                      <a:gsLst>
                        <a:gs pos="0">
                          <a:schemeClr val="accent1">
                            <a:lumMod val="60000"/>
                            <a:lumOff val="40000"/>
                            <a:shade val="30000"/>
                            <a:satMod val="115000"/>
                          </a:schemeClr>
                        </a:gs>
                        <a:gs pos="50000">
                          <a:schemeClr val="accent1">
                            <a:lumMod val="60000"/>
                            <a:lumOff val="40000"/>
                            <a:shade val="67500"/>
                            <a:satMod val="115000"/>
                          </a:schemeClr>
                        </a:gs>
                        <a:gs pos="100000">
                          <a:schemeClr val="accent1">
                            <a:lumMod val="60000"/>
                            <a:lumOff val="40000"/>
                            <a:shade val="100000"/>
                            <a:satMod val="115000"/>
                          </a:schemeClr>
                        </a:gs>
                      </a:gsLst>
                      <a:lin ang="2700000" scaled="1"/>
                      <a:tileRect/>
                    </a:gra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t>Directive – Alternative Fuels Infrastructure Directive</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400" b="1" dirty="0">
                        <a:solidFill>
                          <a:schemeClr val="tx1"/>
                        </a:solidFill>
                      </a:endParaRPr>
                    </a:p>
                  </a:txBody>
                  <a:tcPr anchor="ctr">
                    <a:gradFill flip="none" rotWithShape="1">
                      <a:gsLst>
                        <a:gs pos="0">
                          <a:schemeClr val="accent1">
                            <a:lumMod val="60000"/>
                            <a:lumOff val="40000"/>
                            <a:shade val="30000"/>
                            <a:satMod val="115000"/>
                          </a:schemeClr>
                        </a:gs>
                        <a:gs pos="50000">
                          <a:schemeClr val="accent1">
                            <a:lumMod val="60000"/>
                            <a:lumOff val="40000"/>
                            <a:shade val="67500"/>
                            <a:satMod val="115000"/>
                          </a:schemeClr>
                        </a:gs>
                        <a:gs pos="100000">
                          <a:schemeClr val="accent1">
                            <a:lumMod val="60000"/>
                            <a:lumOff val="40000"/>
                            <a:shade val="100000"/>
                            <a:satMod val="115000"/>
                          </a:schemeClr>
                        </a:gs>
                      </a:gsLst>
                      <a:lin ang="2700000" scaled="1"/>
                      <a:tileRect/>
                    </a:gradFill>
                  </a:tcPr>
                </a:tc>
                <a:extLst>
                  <a:ext uri="{0D108BD9-81ED-4DB2-BD59-A6C34878D82A}">
                    <a16:rowId xmlns:a16="http://schemas.microsoft.com/office/drawing/2014/main" val="1116841874"/>
                  </a:ext>
                </a:extLst>
              </a:tr>
              <a:tr h="370840">
                <a:tc vMerge="1">
                  <a:txBody>
                    <a:bodyPr/>
                    <a:lstStyle/>
                    <a:p>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t>Regulation / Directives – Greenhouse Gas Emission Allowance Trading</a:t>
                      </a:r>
                    </a:p>
                  </a:txBody>
                  <a:tcPr anchor="ctr">
                    <a:gradFill flip="none" rotWithShape="1">
                      <a:gsLst>
                        <a:gs pos="0">
                          <a:schemeClr val="accent1">
                            <a:lumMod val="60000"/>
                            <a:lumOff val="40000"/>
                            <a:shade val="30000"/>
                            <a:satMod val="115000"/>
                          </a:schemeClr>
                        </a:gs>
                        <a:gs pos="50000">
                          <a:schemeClr val="accent1">
                            <a:lumMod val="60000"/>
                            <a:lumOff val="40000"/>
                            <a:shade val="67500"/>
                            <a:satMod val="115000"/>
                          </a:schemeClr>
                        </a:gs>
                        <a:gs pos="100000">
                          <a:schemeClr val="accent1">
                            <a:lumMod val="60000"/>
                            <a:lumOff val="40000"/>
                            <a:shade val="100000"/>
                            <a:satMod val="115000"/>
                          </a:schemeClr>
                        </a:gs>
                      </a:gsLst>
                      <a:lin ang="2700000" scaled="1"/>
                      <a:tileRect/>
                    </a:gra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solidFill>
                            <a:schemeClr val="tx1"/>
                          </a:solidFill>
                        </a:rPr>
                        <a:t>Directives – Energy Efficiency</a:t>
                      </a:r>
                    </a:p>
                  </a:txBody>
                  <a:tcPr anchor="ctr">
                    <a:gradFill flip="none" rotWithShape="1">
                      <a:gsLst>
                        <a:gs pos="0">
                          <a:schemeClr val="accent1">
                            <a:lumMod val="60000"/>
                            <a:lumOff val="40000"/>
                            <a:shade val="30000"/>
                            <a:satMod val="115000"/>
                          </a:schemeClr>
                        </a:gs>
                        <a:gs pos="50000">
                          <a:schemeClr val="accent1">
                            <a:lumMod val="60000"/>
                            <a:lumOff val="40000"/>
                            <a:shade val="67500"/>
                            <a:satMod val="115000"/>
                          </a:schemeClr>
                        </a:gs>
                        <a:gs pos="100000">
                          <a:schemeClr val="accent1">
                            <a:lumMod val="60000"/>
                            <a:lumOff val="40000"/>
                            <a:shade val="100000"/>
                            <a:satMod val="115000"/>
                          </a:schemeClr>
                        </a:gs>
                      </a:gsLst>
                      <a:lin ang="2700000" scaled="1"/>
                      <a:tileRect/>
                    </a:gra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t>Directive – Energy Tax</a:t>
                      </a:r>
                    </a:p>
                  </a:txBody>
                  <a:tcPr anchor="ctr">
                    <a:gradFill flip="none" rotWithShape="1">
                      <a:gsLst>
                        <a:gs pos="0">
                          <a:schemeClr val="accent1">
                            <a:lumMod val="60000"/>
                            <a:lumOff val="40000"/>
                            <a:shade val="30000"/>
                            <a:satMod val="115000"/>
                          </a:schemeClr>
                        </a:gs>
                        <a:gs pos="50000">
                          <a:schemeClr val="accent1">
                            <a:lumMod val="60000"/>
                            <a:lumOff val="40000"/>
                            <a:shade val="67500"/>
                            <a:satMod val="115000"/>
                          </a:schemeClr>
                        </a:gs>
                        <a:gs pos="100000">
                          <a:schemeClr val="accent1">
                            <a:lumMod val="60000"/>
                            <a:lumOff val="40000"/>
                            <a:shade val="100000"/>
                            <a:satMod val="115000"/>
                          </a:schemeClr>
                        </a:gs>
                      </a:gsLst>
                      <a:lin ang="2700000" scaled="1"/>
                      <a:tileRect/>
                    </a:gra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t>Directive – Ecodesign</a:t>
                      </a:r>
                    </a:p>
                  </a:txBody>
                  <a:tcPr anchor="ctr">
                    <a:gradFill flip="none" rotWithShape="1">
                      <a:gsLst>
                        <a:gs pos="0">
                          <a:schemeClr val="accent1">
                            <a:lumMod val="60000"/>
                            <a:lumOff val="40000"/>
                            <a:shade val="30000"/>
                            <a:satMod val="115000"/>
                          </a:schemeClr>
                        </a:gs>
                        <a:gs pos="50000">
                          <a:schemeClr val="accent1">
                            <a:lumMod val="60000"/>
                            <a:lumOff val="40000"/>
                            <a:shade val="67500"/>
                            <a:satMod val="115000"/>
                          </a:schemeClr>
                        </a:gs>
                        <a:gs pos="100000">
                          <a:schemeClr val="accent1">
                            <a:lumMod val="60000"/>
                            <a:lumOff val="40000"/>
                            <a:shade val="100000"/>
                            <a:satMod val="115000"/>
                          </a:schemeClr>
                        </a:gs>
                      </a:gsLst>
                      <a:lin ang="2700000" scaled="1"/>
                      <a:tileRect/>
                    </a:gradFill>
                  </a:tcPr>
                </a:tc>
                <a:extLst>
                  <a:ext uri="{0D108BD9-81ED-4DB2-BD59-A6C34878D82A}">
                    <a16:rowId xmlns:a16="http://schemas.microsoft.com/office/drawing/2014/main" val="3959344746"/>
                  </a:ext>
                </a:extLst>
              </a:tr>
              <a:tr h="370840">
                <a:tc vMerge="1">
                  <a:txBody>
                    <a:bodyPr/>
                    <a:lstStyle/>
                    <a:p>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solidFill>
                            <a:schemeClr val="tx1"/>
                          </a:solidFill>
                        </a:rPr>
                        <a:t>Regulation – Governance Energy Union and Climate Action</a:t>
                      </a:r>
                    </a:p>
                  </a:txBody>
                  <a:tcPr anchor="ctr">
                    <a:gradFill flip="none" rotWithShape="1">
                      <a:gsLst>
                        <a:gs pos="0">
                          <a:schemeClr val="accent1">
                            <a:lumMod val="60000"/>
                            <a:lumOff val="40000"/>
                            <a:shade val="30000"/>
                            <a:satMod val="115000"/>
                          </a:schemeClr>
                        </a:gs>
                        <a:gs pos="50000">
                          <a:schemeClr val="accent1">
                            <a:lumMod val="60000"/>
                            <a:lumOff val="40000"/>
                            <a:shade val="67500"/>
                            <a:satMod val="115000"/>
                          </a:schemeClr>
                        </a:gs>
                        <a:gs pos="100000">
                          <a:schemeClr val="accent1">
                            <a:lumMod val="60000"/>
                            <a:lumOff val="40000"/>
                            <a:shade val="100000"/>
                            <a:satMod val="115000"/>
                          </a:schemeClr>
                        </a:gs>
                      </a:gsLst>
                      <a:lin ang="2700000" scaled="1"/>
                      <a:tileRect/>
                    </a:gra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t>Regulation/Directive – Energy Efficiency Labelling </a:t>
                      </a:r>
                    </a:p>
                  </a:txBody>
                  <a:tcPr anchor="ctr">
                    <a:gradFill flip="none" rotWithShape="1">
                      <a:gsLst>
                        <a:gs pos="0">
                          <a:schemeClr val="accent1">
                            <a:lumMod val="60000"/>
                            <a:lumOff val="40000"/>
                            <a:shade val="30000"/>
                            <a:satMod val="115000"/>
                          </a:schemeClr>
                        </a:gs>
                        <a:gs pos="50000">
                          <a:schemeClr val="accent1">
                            <a:lumMod val="60000"/>
                            <a:lumOff val="40000"/>
                            <a:shade val="67500"/>
                            <a:satMod val="115000"/>
                          </a:schemeClr>
                        </a:gs>
                        <a:gs pos="100000">
                          <a:schemeClr val="accent1">
                            <a:lumMod val="60000"/>
                            <a:lumOff val="40000"/>
                            <a:shade val="100000"/>
                            <a:satMod val="115000"/>
                          </a:schemeClr>
                        </a:gs>
                      </a:gsLst>
                      <a:lin ang="2700000" scaled="1"/>
                      <a:tileRect/>
                    </a:gra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t>Directive – Industrial Emissions</a:t>
                      </a:r>
                    </a:p>
                  </a:txBody>
                  <a:tcPr anchor="ctr">
                    <a:gradFill flip="none" rotWithShape="1">
                      <a:gsLst>
                        <a:gs pos="0">
                          <a:schemeClr val="accent1">
                            <a:lumMod val="60000"/>
                            <a:lumOff val="40000"/>
                            <a:shade val="30000"/>
                            <a:satMod val="115000"/>
                          </a:schemeClr>
                        </a:gs>
                        <a:gs pos="50000">
                          <a:schemeClr val="accent1">
                            <a:lumMod val="60000"/>
                            <a:lumOff val="40000"/>
                            <a:shade val="67500"/>
                            <a:satMod val="115000"/>
                          </a:schemeClr>
                        </a:gs>
                        <a:gs pos="100000">
                          <a:schemeClr val="accent1">
                            <a:lumMod val="60000"/>
                            <a:lumOff val="40000"/>
                            <a:shade val="100000"/>
                            <a:satMod val="115000"/>
                          </a:schemeClr>
                        </a:gs>
                      </a:gsLst>
                      <a:lin ang="2700000" scaled="1"/>
                      <a:tileRect/>
                    </a:gra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solidFill>
                            <a:schemeClr val="tx1"/>
                          </a:solidFill>
                        </a:rPr>
                        <a:t>Directive – Trans-European Energy Infrastructure</a:t>
                      </a:r>
                    </a:p>
                  </a:txBody>
                  <a:tcPr anchor="ctr">
                    <a:gradFill flip="none" rotWithShape="1">
                      <a:gsLst>
                        <a:gs pos="0">
                          <a:schemeClr val="accent1">
                            <a:lumMod val="60000"/>
                            <a:lumOff val="40000"/>
                            <a:shade val="30000"/>
                            <a:satMod val="115000"/>
                          </a:schemeClr>
                        </a:gs>
                        <a:gs pos="50000">
                          <a:schemeClr val="accent1">
                            <a:lumMod val="60000"/>
                            <a:lumOff val="40000"/>
                            <a:shade val="67500"/>
                            <a:satMod val="115000"/>
                          </a:schemeClr>
                        </a:gs>
                        <a:gs pos="100000">
                          <a:schemeClr val="accent1">
                            <a:lumMod val="60000"/>
                            <a:lumOff val="40000"/>
                            <a:shade val="100000"/>
                            <a:satMod val="115000"/>
                          </a:schemeClr>
                        </a:gs>
                      </a:gsLst>
                      <a:lin ang="2700000" scaled="1"/>
                      <a:tileRect/>
                    </a:gradFill>
                  </a:tcPr>
                </a:tc>
                <a:extLst>
                  <a:ext uri="{0D108BD9-81ED-4DB2-BD59-A6C34878D82A}">
                    <a16:rowId xmlns:a16="http://schemas.microsoft.com/office/drawing/2014/main" val="1916490904"/>
                  </a:ext>
                </a:extLst>
              </a:tr>
              <a:tr h="370840">
                <a:tc vMerge="1">
                  <a:txBody>
                    <a:bodyPr/>
                    <a:lstStyle/>
                    <a:p>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t>Regulation – Natural Gas Supply Security / Transmission Systems </a:t>
                      </a:r>
                    </a:p>
                  </a:txBody>
                  <a:tcPr anchor="ctr">
                    <a:gradFill flip="none" rotWithShape="1">
                      <a:gsLst>
                        <a:gs pos="0">
                          <a:schemeClr val="accent1">
                            <a:lumMod val="60000"/>
                            <a:lumOff val="40000"/>
                            <a:shade val="30000"/>
                            <a:satMod val="115000"/>
                          </a:schemeClr>
                        </a:gs>
                        <a:gs pos="50000">
                          <a:schemeClr val="accent1">
                            <a:lumMod val="60000"/>
                            <a:lumOff val="40000"/>
                            <a:shade val="67500"/>
                            <a:satMod val="115000"/>
                          </a:schemeClr>
                        </a:gs>
                        <a:gs pos="100000">
                          <a:schemeClr val="accent1">
                            <a:lumMod val="60000"/>
                            <a:lumOff val="40000"/>
                            <a:shade val="100000"/>
                            <a:satMod val="115000"/>
                          </a:schemeClr>
                        </a:gs>
                      </a:gsLst>
                      <a:lin ang="2700000" scaled="1"/>
                      <a:tileRect/>
                    </a:gra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t>Directive – Carbon Capture and Storage</a:t>
                      </a:r>
                    </a:p>
                  </a:txBody>
                  <a:tcPr anchor="ctr">
                    <a:gradFill flip="none" rotWithShape="1">
                      <a:gsLst>
                        <a:gs pos="0">
                          <a:schemeClr val="accent1">
                            <a:lumMod val="60000"/>
                            <a:lumOff val="40000"/>
                            <a:shade val="30000"/>
                            <a:satMod val="115000"/>
                          </a:schemeClr>
                        </a:gs>
                        <a:gs pos="50000">
                          <a:schemeClr val="accent1">
                            <a:lumMod val="60000"/>
                            <a:lumOff val="40000"/>
                            <a:shade val="67500"/>
                            <a:satMod val="115000"/>
                          </a:schemeClr>
                        </a:gs>
                        <a:gs pos="100000">
                          <a:schemeClr val="accent1">
                            <a:lumMod val="60000"/>
                            <a:lumOff val="40000"/>
                            <a:shade val="100000"/>
                            <a:satMod val="115000"/>
                          </a:schemeClr>
                        </a:gs>
                      </a:gsLst>
                      <a:lin ang="2700000" scaled="1"/>
                      <a:tileRect/>
                    </a:gra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t>Directive – Environmental Impact Assessment</a:t>
                      </a:r>
                    </a:p>
                  </a:txBody>
                  <a:tcPr anchor="ctr">
                    <a:gradFill flip="none" rotWithShape="1">
                      <a:gsLst>
                        <a:gs pos="0">
                          <a:schemeClr val="accent1">
                            <a:lumMod val="60000"/>
                            <a:lumOff val="40000"/>
                            <a:shade val="30000"/>
                            <a:satMod val="115000"/>
                          </a:schemeClr>
                        </a:gs>
                        <a:gs pos="50000">
                          <a:schemeClr val="accent1">
                            <a:lumMod val="60000"/>
                            <a:lumOff val="40000"/>
                            <a:shade val="67500"/>
                            <a:satMod val="115000"/>
                          </a:schemeClr>
                        </a:gs>
                        <a:gs pos="100000">
                          <a:schemeClr val="accent1">
                            <a:lumMod val="60000"/>
                            <a:lumOff val="40000"/>
                            <a:shade val="100000"/>
                            <a:satMod val="115000"/>
                          </a:schemeClr>
                        </a:gs>
                      </a:gsLst>
                      <a:lin ang="2700000" scaled="1"/>
                      <a:tileRect/>
                    </a:gra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t>Directive – Habitats and Birds Protection Directive</a:t>
                      </a:r>
                    </a:p>
                  </a:txBody>
                  <a:tcPr anchor="ctr">
                    <a:gradFill flip="none" rotWithShape="1">
                      <a:gsLst>
                        <a:gs pos="0">
                          <a:schemeClr val="accent1">
                            <a:lumMod val="60000"/>
                            <a:lumOff val="40000"/>
                            <a:shade val="30000"/>
                            <a:satMod val="115000"/>
                          </a:schemeClr>
                        </a:gs>
                        <a:gs pos="50000">
                          <a:schemeClr val="accent1">
                            <a:lumMod val="60000"/>
                            <a:lumOff val="40000"/>
                            <a:shade val="67500"/>
                            <a:satMod val="115000"/>
                          </a:schemeClr>
                        </a:gs>
                        <a:gs pos="100000">
                          <a:schemeClr val="accent1">
                            <a:lumMod val="60000"/>
                            <a:lumOff val="40000"/>
                            <a:shade val="100000"/>
                            <a:satMod val="115000"/>
                          </a:schemeClr>
                        </a:gs>
                      </a:gsLst>
                      <a:lin ang="2700000" scaled="1"/>
                      <a:tileRect/>
                    </a:gradFill>
                  </a:tcPr>
                </a:tc>
                <a:extLst>
                  <a:ext uri="{0D108BD9-81ED-4DB2-BD59-A6C34878D82A}">
                    <a16:rowId xmlns:a16="http://schemas.microsoft.com/office/drawing/2014/main" val="1553904838"/>
                  </a:ext>
                </a:extLst>
              </a:tr>
              <a:tr h="370840">
                <a:tc rowSpan="2">
                  <a:txBody>
                    <a:bodyPr/>
                    <a:lstStyle/>
                    <a:p>
                      <a:pPr algn="ctr"/>
                      <a:r>
                        <a:rPr lang="en-GB" b="1" dirty="0">
                          <a:solidFill>
                            <a:schemeClr val="bg1"/>
                          </a:solidFill>
                        </a:rPr>
                        <a:t>Plans</a:t>
                      </a:r>
                    </a:p>
                  </a:txBody>
                  <a:tcPr anchor="ctr">
                    <a:gradFill flip="none" rotWithShape="1">
                      <a:gsLst>
                        <a:gs pos="0">
                          <a:srgbClr val="49B5A4">
                            <a:shade val="30000"/>
                            <a:satMod val="115000"/>
                          </a:srgbClr>
                        </a:gs>
                        <a:gs pos="50000">
                          <a:srgbClr val="49B5A4">
                            <a:shade val="67500"/>
                            <a:satMod val="115000"/>
                          </a:srgbClr>
                        </a:gs>
                        <a:gs pos="100000">
                          <a:srgbClr val="49B5A4">
                            <a:shade val="100000"/>
                            <a:satMod val="115000"/>
                          </a:srgbClr>
                        </a:gs>
                      </a:gsLst>
                      <a:lin ang="2700000" scaled="1"/>
                      <a:tileRect/>
                    </a:gradFill>
                  </a:tcPr>
                </a:tc>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bg1"/>
                          </a:solidFill>
                          <a:effectLst/>
                          <a:latin typeface="+mn-lt"/>
                          <a:ea typeface="+mn-ea"/>
                          <a:cs typeface="+mn-cs"/>
                        </a:rPr>
                        <a:t>Ten-Year Network Development Plan (TYNDP, 2010)</a:t>
                      </a:r>
                      <a:endParaRPr lang="en-MO" sz="1600" b="1" kern="1200" dirty="0">
                        <a:solidFill>
                          <a:schemeClr val="bg1"/>
                        </a:solidFill>
                        <a:effectLst/>
                        <a:latin typeface="+mn-lt"/>
                        <a:ea typeface="+mn-ea"/>
                        <a:cs typeface="+mn-cs"/>
                      </a:endParaRPr>
                    </a:p>
                    <a:p>
                      <a:r>
                        <a:rPr lang="en-GB" sz="1400" dirty="0">
                          <a:solidFill>
                            <a:schemeClr val="tx1"/>
                          </a:solidFill>
                        </a:rPr>
                        <a:t>The European Network of Transmission System Operators for Gas (ENTSOG) publishes a non-binding TYNDP every two years. The TYNDP is a plan that provides an overview of the European gas infrastructure and its future developments.</a:t>
                      </a:r>
                    </a:p>
                  </a:txBody>
                  <a:tcPr>
                    <a:gradFill flip="none" rotWithShape="1">
                      <a:gsLst>
                        <a:gs pos="0">
                          <a:srgbClr val="49B5A4">
                            <a:shade val="30000"/>
                            <a:satMod val="115000"/>
                          </a:srgbClr>
                        </a:gs>
                        <a:gs pos="50000">
                          <a:srgbClr val="49B5A4">
                            <a:shade val="67500"/>
                            <a:satMod val="115000"/>
                          </a:srgbClr>
                        </a:gs>
                        <a:gs pos="100000">
                          <a:srgbClr val="49B5A4">
                            <a:shade val="100000"/>
                            <a:satMod val="115000"/>
                          </a:srgbClr>
                        </a:gs>
                      </a:gsLst>
                      <a:lin ang="2700000" scaled="1"/>
                      <a:tileRect/>
                    </a:gradFill>
                  </a:tcPr>
                </a:tc>
                <a:tc hMerge="1">
                  <a:txBody>
                    <a:bodyPr/>
                    <a:lstStyle/>
                    <a:p>
                      <a:endParaRPr lang="en-GB"/>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852737199"/>
                  </a:ext>
                </a:extLst>
              </a:tr>
              <a:tr h="370840">
                <a:tc vMerge="1">
                  <a:txBody>
                    <a:bodyPr/>
                    <a:lstStyle/>
                    <a:p>
                      <a:endParaRPr lang="en-GB" dirty="0"/>
                    </a:p>
                  </a:txBody>
                  <a:tcPr/>
                </a:tc>
                <a:tc gridSpan="4">
                  <a:txBody>
                    <a:bodyPr/>
                    <a:lstStyle/>
                    <a:p>
                      <a:r>
                        <a:rPr lang="en-GB" sz="1600" b="1" dirty="0">
                          <a:solidFill>
                            <a:schemeClr val="bg1"/>
                          </a:solidFill>
                        </a:rPr>
                        <a:t>REPowerEU (2022)</a:t>
                      </a:r>
                    </a:p>
                    <a:p>
                      <a:pPr marL="0" marR="0" indent="0" algn="just" defTabSz="914400" rtl="0" eaLnBrk="1" fontAlgn="auto" latinLnBrk="0" hangingPunct="1">
                        <a:lnSpc>
                          <a:spcPct val="100000"/>
                        </a:lnSpc>
                        <a:spcBef>
                          <a:spcPts val="0"/>
                        </a:spcBef>
                        <a:spcAft>
                          <a:spcPts val="0"/>
                        </a:spcAft>
                        <a:buClrTx/>
                        <a:buSzTx/>
                        <a:buFontTx/>
                        <a:buNone/>
                        <a:tabLst/>
                        <a:defRPr/>
                      </a:pPr>
                      <a:r>
                        <a:rPr lang="en-GB" sz="1400" dirty="0"/>
                        <a:t>It aims to rapidly decrease the EU's dependence on Russian fossil fuels and accelerate the green transition. It will assist the EU in conserving energy, generating clean energy, and diversifying its energy sources.</a:t>
                      </a:r>
                    </a:p>
                  </a:txBody>
                  <a:tcPr>
                    <a:gradFill flip="none" rotWithShape="1">
                      <a:gsLst>
                        <a:gs pos="0">
                          <a:srgbClr val="49B5A4">
                            <a:shade val="30000"/>
                            <a:satMod val="115000"/>
                          </a:srgbClr>
                        </a:gs>
                        <a:gs pos="50000">
                          <a:srgbClr val="49B5A4">
                            <a:shade val="67500"/>
                            <a:satMod val="115000"/>
                          </a:srgbClr>
                        </a:gs>
                        <a:gs pos="100000">
                          <a:srgbClr val="49B5A4">
                            <a:shade val="100000"/>
                            <a:satMod val="115000"/>
                          </a:srgbClr>
                        </a:gs>
                      </a:gsLst>
                      <a:lin ang="2700000" scaled="1"/>
                      <a:tileRect/>
                    </a:gra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746613038"/>
                  </a:ext>
                </a:extLst>
              </a:tr>
            </a:tbl>
          </a:graphicData>
        </a:graphic>
      </p:graphicFrame>
      <p:sp>
        <p:nvSpPr>
          <p:cNvPr id="3" name="Slide Number Placeholder 2">
            <a:extLst>
              <a:ext uri="{FF2B5EF4-FFF2-40B4-BE49-F238E27FC236}">
                <a16:creationId xmlns:a16="http://schemas.microsoft.com/office/drawing/2014/main" id="{CF50334D-3C8B-EED4-4552-AF763F705F48}"/>
              </a:ext>
            </a:extLst>
          </p:cNvPr>
          <p:cNvSpPr>
            <a:spLocks noGrp="1"/>
          </p:cNvSpPr>
          <p:nvPr>
            <p:ph type="sldNum" sz="quarter" idx="12"/>
          </p:nvPr>
        </p:nvSpPr>
        <p:spPr/>
        <p:txBody>
          <a:bodyPr/>
          <a:lstStyle/>
          <a:p>
            <a:fld id="{0F1C5020-A1EA-1544-B176-FF4BEB079769}" type="slidenum">
              <a:rPr lang="en-GB" smtClean="0"/>
              <a:t>10</a:t>
            </a:fld>
            <a:endParaRPr lang="en-GB"/>
          </a:p>
        </p:txBody>
      </p:sp>
    </p:spTree>
    <p:extLst>
      <p:ext uri="{BB962C8B-B14F-4D97-AF65-F5344CB8AC3E}">
        <p14:creationId xmlns:p14="http://schemas.microsoft.com/office/powerpoint/2010/main" val="1392695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C1932BF-9F61-AC5F-7BD3-CC602D73A513}"/>
              </a:ext>
            </a:extLst>
          </p:cNvPr>
          <p:cNvPicPr>
            <a:picLocks noChangeAspect="1"/>
          </p:cNvPicPr>
          <p:nvPr/>
        </p:nvPicPr>
        <p:blipFill>
          <a:blip r:embed="rId2"/>
          <a:stretch>
            <a:fillRect/>
          </a:stretch>
        </p:blipFill>
        <p:spPr>
          <a:xfrm>
            <a:off x="0" y="-19731"/>
            <a:ext cx="12192000" cy="1036439"/>
          </a:xfrm>
          <a:prstGeom prst="rect">
            <a:avLst/>
          </a:prstGeom>
        </p:spPr>
      </p:pic>
      <p:sp>
        <p:nvSpPr>
          <p:cNvPr id="2" name="Title 1">
            <a:extLst>
              <a:ext uri="{FF2B5EF4-FFF2-40B4-BE49-F238E27FC236}">
                <a16:creationId xmlns:a16="http://schemas.microsoft.com/office/drawing/2014/main" id="{BFC567A6-5175-335B-B894-C56F5FADCCF7}"/>
              </a:ext>
            </a:extLst>
          </p:cNvPr>
          <p:cNvSpPr>
            <a:spLocks noGrp="1"/>
          </p:cNvSpPr>
          <p:nvPr>
            <p:ph type="title"/>
          </p:nvPr>
        </p:nvSpPr>
        <p:spPr>
          <a:xfrm>
            <a:off x="227402" y="207319"/>
            <a:ext cx="10885714" cy="592818"/>
          </a:xfrm>
        </p:spPr>
        <p:txBody>
          <a:bodyPr>
            <a:normAutofit/>
          </a:bodyPr>
          <a:lstStyle/>
          <a:p>
            <a:r>
              <a:rPr lang="en-GB" sz="3200" b="1" dirty="0">
                <a:solidFill>
                  <a:schemeClr val="bg1"/>
                </a:solidFill>
                <a:latin typeface="+mn-lt"/>
              </a:rPr>
              <a:t>II. </a:t>
            </a:r>
            <a:r>
              <a:rPr lang="en-US" sz="3200" b="1" i="0" dirty="0">
                <a:solidFill>
                  <a:schemeClr val="bg1"/>
                </a:solidFill>
                <a:effectLst/>
                <a:latin typeface="Söhne"/>
              </a:rPr>
              <a:t>General Overview of EU Energy </a:t>
            </a:r>
            <a:r>
              <a:rPr lang="en-US" sz="3200" b="1" dirty="0">
                <a:solidFill>
                  <a:schemeClr val="bg1"/>
                </a:solidFill>
                <a:latin typeface="Söhne"/>
              </a:rPr>
              <a:t>Law and Policy Framework</a:t>
            </a:r>
            <a:endParaRPr lang="en-GB" sz="3200" dirty="0"/>
          </a:p>
        </p:txBody>
      </p:sp>
      <p:sp>
        <p:nvSpPr>
          <p:cNvPr id="3" name="Content Placeholder 2">
            <a:extLst>
              <a:ext uri="{FF2B5EF4-FFF2-40B4-BE49-F238E27FC236}">
                <a16:creationId xmlns:a16="http://schemas.microsoft.com/office/drawing/2014/main" id="{DB0BBAEE-D193-1499-5345-8C98D1FC0D0B}"/>
              </a:ext>
            </a:extLst>
          </p:cNvPr>
          <p:cNvSpPr>
            <a:spLocks noGrp="1"/>
          </p:cNvSpPr>
          <p:nvPr>
            <p:ph idx="1"/>
          </p:nvPr>
        </p:nvSpPr>
        <p:spPr>
          <a:xfrm>
            <a:off x="385898" y="1176383"/>
            <a:ext cx="11074582" cy="5775382"/>
          </a:xfrm>
        </p:spPr>
        <p:txBody>
          <a:bodyPr>
            <a:normAutofit fontScale="85000" lnSpcReduction="20000"/>
          </a:bodyPr>
          <a:lstStyle/>
          <a:p>
            <a:pPr>
              <a:buFont typeface="Wingdings" pitchFamily="2" charset="2"/>
              <a:buChar char="Ø"/>
            </a:pPr>
            <a:r>
              <a:rPr lang="en-GB" sz="3500" b="1" dirty="0"/>
              <a:t> </a:t>
            </a:r>
            <a:r>
              <a:rPr lang="en-US" sz="3500" b="1" i="0" dirty="0">
                <a:solidFill>
                  <a:srgbClr val="0F0F0F"/>
                </a:solidFill>
                <a:effectLst/>
              </a:rPr>
              <a:t>EU Policy Framework</a:t>
            </a:r>
          </a:p>
          <a:p>
            <a:pPr>
              <a:buFont typeface="Wingdings" pitchFamily="2" charset="2"/>
              <a:buChar char="Ø"/>
            </a:pPr>
            <a:endParaRPr lang="en-US" sz="3500" i="0" dirty="0">
              <a:solidFill>
                <a:srgbClr val="0F0F0F"/>
              </a:solidFill>
              <a:effectLst/>
            </a:endParaRPr>
          </a:p>
          <a:p>
            <a:pPr lvl="1" algn="just"/>
            <a:r>
              <a:rPr lang="en-US" sz="2800" b="0" i="0" dirty="0">
                <a:solidFill>
                  <a:srgbClr val="0F0F0F"/>
                </a:solidFill>
                <a:effectLst/>
              </a:rPr>
              <a:t>The EU Energy Legislative Framework is an </a:t>
            </a:r>
            <a:r>
              <a:rPr lang="en-US" sz="2800" b="0" i="0" dirty="0">
                <a:solidFill>
                  <a:srgbClr val="0F0F0F"/>
                </a:solidFill>
                <a:effectLst/>
                <a:highlight>
                  <a:srgbClr val="FF0000"/>
                </a:highlight>
              </a:rPr>
              <a:t>integrated approach </a:t>
            </a:r>
            <a:r>
              <a:rPr lang="en-US" sz="2800" b="0" i="0" dirty="0">
                <a:solidFill>
                  <a:srgbClr val="0F0F0F"/>
                </a:solidFill>
                <a:effectLst/>
              </a:rPr>
              <a:t>designed to create a unified </a:t>
            </a:r>
            <a:r>
              <a:rPr lang="en-US" sz="2800" b="1" i="0" dirty="0">
                <a:solidFill>
                  <a:srgbClr val="0F0F0F"/>
                </a:solidFill>
                <a:effectLst/>
                <a:highlight>
                  <a:srgbClr val="FFFF00"/>
                </a:highlight>
              </a:rPr>
              <a:t>internal energy market</a:t>
            </a:r>
            <a:r>
              <a:rPr lang="en-US" sz="2800" b="0" i="0" dirty="0">
                <a:solidFill>
                  <a:srgbClr val="0F0F0F"/>
                </a:solidFill>
                <a:effectLst/>
              </a:rPr>
              <a:t>, encompassing </a:t>
            </a:r>
            <a:r>
              <a:rPr lang="en-US" sz="2800" b="0" i="0" dirty="0">
                <a:solidFill>
                  <a:srgbClr val="0F0F0F"/>
                </a:solidFill>
                <a:effectLst/>
                <a:highlight>
                  <a:srgbClr val="FF0000"/>
                </a:highlight>
              </a:rPr>
              <a:t>specific sectors </a:t>
            </a:r>
            <a:r>
              <a:rPr lang="en-US" sz="2800" b="0" i="0" dirty="0">
                <a:solidFill>
                  <a:srgbClr val="0F0F0F"/>
                </a:solidFill>
                <a:effectLst/>
              </a:rPr>
              <a:t>such as </a:t>
            </a:r>
            <a:r>
              <a:rPr lang="en-US" sz="2800" b="0" i="0" dirty="0">
                <a:solidFill>
                  <a:srgbClr val="0F0F0F"/>
                </a:solidFill>
                <a:effectLst/>
                <a:highlight>
                  <a:srgbClr val="FFFF00"/>
                </a:highlight>
              </a:rPr>
              <a:t>gas</a:t>
            </a:r>
            <a:r>
              <a:rPr lang="en-US" sz="2800" b="0" i="0" dirty="0">
                <a:solidFill>
                  <a:srgbClr val="0F0F0F"/>
                </a:solidFill>
                <a:effectLst/>
              </a:rPr>
              <a:t>, </a:t>
            </a:r>
            <a:r>
              <a:rPr lang="en-US" sz="2800" b="0" i="0" dirty="0">
                <a:solidFill>
                  <a:srgbClr val="0F0F0F"/>
                </a:solidFill>
                <a:effectLst/>
                <a:highlight>
                  <a:srgbClr val="FFFF00"/>
                </a:highlight>
              </a:rPr>
              <a:t>electricity</a:t>
            </a:r>
            <a:r>
              <a:rPr lang="en-US" sz="2800" b="0" i="0" dirty="0">
                <a:solidFill>
                  <a:srgbClr val="0F0F0F"/>
                </a:solidFill>
                <a:effectLst/>
              </a:rPr>
              <a:t>, </a:t>
            </a:r>
            <a:r>
              <a:rPr lang="en-US" sz="2800" b="0" i="0" dirty="0">
                <a:solidFill>
                  <a:srgbClr val="0F0F0F"/>
                </a:solidFill>
                <a:effectLst/>
                <a:highlight>
                  <a:srgbClr val="FFFF00"/>
                </a:highlight>
              </a:rPr>
              <a:t>energy efficiency</a:t>
            </a:r>
            <a:r>
              <a:rPr lang="en-US" sz="2800" b="0" i="0" dirty="0">
                <a:solidFill>
                  <a:srgbClr val="0F0F0F"/>
                </a:solidFill>
                <a:effectLst/>
              </a:rPr>
              <a:t>, </a:t>
            </a:r>
            <a:r>
              <a:rPr lang="en-US" sz="2800" b="0" i="0" dirty="0">
                <a:solidFill>
                  <a:srgbClr val="0F0F0F"/>
                </a:solidFill>
                <a:effectLst/>
                <a:highlight>
                  <a:srgbClr val="FFFF00"/>
                </a:highlight>
              </a:rPr>
              <a:t>renewables</a:t>
            </a:r>
            <a:r>
              <a:rPr lang="en-US" sz="2800" b="0" i="0" dirty="0">
                <a:solidFill>
                  <a:srgbClr val="0F0F0F"/>
                </a:solidFill>
                <a:effectLst/>
              </a:rPr>
              <a:t>, </a:t>
            </a:r>
            <a:r>
              <a:rPr lang="en-US" sz="2800" b="0" i="0" dirty="0">
                <a:solidFill>
                  <a:srgbClr val="0F0F0F"/>
                </a:solidFill>
                <a:effectLst/>
                <a:highlight>
                  <a:srgbClr val="FFFF00"/>
                </a:highlight>
              </a:rPr>
              <a:t>oil/hydrocarbons</a:t>
            </a:r>
            <a:r>
              <a:rPr lang="en-US" sz="2800" b="0" i="0" dirty="0">
                <a:solidFill>
                  <a:srgbClr val="0F0F0F"/>
                </a:solidFill>
                <a:effectLst/>
              </a:rPr>
              <a:t>, </a:t>
            </a:r>
            <a:r>
              <a:rPr lang="en-US" sz="2800" b="0" i="0" dirty="0">
                <a:solidFill>
                  <a:srgbClr val="0F0F0F"/>
                </a:solidFill>
                <a:effectLst/>
                <a:highlight>
                  <a:srgbClr val="FFFF00"/>
                </a:highlight>
              </a:rPr>
              <a:t>nuclear energy</a:t>
            </a:r>
            <a:r>
              <a:rPr lang="en-US" sz="2800" b="0" i="0" dirty="0">
                <a:solidFill>
                  <a:srgbClr val="0F0F0F"/>
                </a:solidFill>
                <a:effectLst/>
              </a:rPr>
              <a:t>, and </a:t>
            </a:r>
            <a:r>
              <a:rPr lang="en-US" sz="2800" b="0" i="0" dirty="0">
                <a:solidFill>
                  <a:srgbClr val="0F0F0F"/>
                </a:solidFill>
                <a:effectLst/>
                <a:highlight>
                  <a:srgbClr val="FFFF00"/>
                </a:highlight>
              </a:rPr>
              <a:t>trans-European networks</a:t>
            </a:r>
            <a:r>
              <a:rPr lang="en-US" sz="2800" b="0" i="0" dirty="0">
                <a:solidFill>
                  <a:srgbClr val="0F0F0F"/>
                </a:solidFill>
                <a:effectLst/>
              </a:rPr>
              <a:t>. </a:t>
            </a:r>
          </a:p>
          <a:p>
            <a:pPr lvl="1" algn="just"/>
            <a:r>
              <a:rPr lang="en-US" sz="2800" b="0" i="0" dirty="0">
                <a:solidFill>
                  <a:srgbClr val="0F0F0F"/>
                </a:solidFill>
                <a:effectLst/>
              </a:rPr>
              <a:t>This comprehensive system </a:t>
            </a:r>
            <a:r>
              <a:rPr lang="en-US" sz="2800" b="0" i="0" dirty="0">
                <a:solidFill>
                  <a:srgbClr val="0F0F0F"/>
                </a:solidFill>
                <a:effectLst/>
                <a:highlight>
                  <a:srgbClr val="FF0000"/>
                </a:highlight>
              </a:rPr>
              <a:t>aims</a:t>
            </a:r>
            <a:r>
              <a:rPr lang="en-US" sz="2800" b="0" i="0" dirty="0">
                <a:solidFill>
                  <a:srgbClr val="0F0F0F"/>
                </a:solidFill>
                <a:effectLst/>
              </a:rPr>
              <a:t> to deliver </a:t>
            </a:r>
            <a:r>
              <a:rPr lang="en-US" sz="2800" b="1" i="0" dirty="0">
                <a:solidFill>
                  <a:srgbClr val="0F0F0F"/>
                </a:solidFill>
                <a:effectLst/>
              </a:rPr>
              <a:t>high performance</a:t>
            </a:r>
            <a:r>
              <a:rPr lang="en-US" sz="2800" b="0" i="0" dirty="0">
                <a:solidFill>
                  <a:srgbClr val="0F0F0F"/>
                </a:solidFill>
                <a:effectLst/>
              </a:rPr>
              <a:t>, </a:t>
            </a:r>
            <a:r>
              <a:rPr lang="en-US" sz="2800" b="1" i="0" dirty="0">
                <a:solidFill>
                  <a:srgbClr val="0F0F0F"/>
                </a:solidFill>
                <a:effectLst/>
              </a:rPr>
              <a:t>cost-effectiveness</a:t>
            </a:r>
            <a:r>
              <a:rPr lang="en-US" sz="2800" b="0" i="0" dirty="0">
                <a:solidFill>
                  <a:srgbClr val="0F0F0F"/>
                </a:solidFill>
                <a:effectLst/>
              </a:rPr>
              <a:t>, and </a:t>
            </a:r>
            <a:r>
              <a:rPr lang="en-US" sz="2800" b="1" i="0" dirty="0">
                <a:solidFill>
                  <a:srgbClr val="0F0F0F"/>
                </a:solidFill>
                <a:effectLst/>
              </a:rPr>
              <a:t>sustainability</a:t>
            </a:r>
            <a:r>
              <a:rPr lang="en-US" sz="2800" b="0" i="0" dirty="0">
                <a:solidFill>
                  <a:srgbClr val="0F0F0F"/>
                </a:solidFill>
                <a:effectLst/>
              </a:rPr>
              <a:t> across all energy domains.</a:t>
            </a:r>
          </a:p>
          <a:p>
            <a:pPr lvl="1" algn="just"/>
            <a:r>
              <a:rPr lang="en-US" sz="2800" b="0" i="0" dirty="0">
                <a:solidFill>
                  <a:srgbClr val="0F0F0F"/>
                </a:solidFill>
                <a:effectLst/>
              </a:rPr>
              <a:t>It also addresses </a:t>
            </a:r>
            <a:r>
              <a:rPr lang="en-US" sz="2800" b="0" i="0" dirty="0">
                <a:solidFill>
                  <a:srgbClr val="0F0F0F"/>
                </a:solidFill>
                <a:effectLst/>
                <a:highlight>
                  <a:srgbClr val="FF0000"/>
                </a:highlight>
              </a:rPr>
              <a:t>external energy relations </a:t>
            </a:r>
            <a:r>
              <a:rPr lang="en-US" sz="2800" b="0" i="0" dirty="0">
                <a:solidFill>
                  <a:srgbClr val="0F0F0F"/>
                </a:solidFill>
                <a:effectLst/>
              </a:rPr>
              <a:t>to diversify sources and enhance the EU's </a:t>
            </a:r>
            <a:r>
              <a:rPr lang="en-US" sz="2800" b="0" i="0" dirty="0">
                <a:solidFill>
                  <a:srgbClr val="0F0F0F"/>
                </a:solidFill>
                <a:effectLst/>
                <a:highlight>
                  <a:srgbClr val="FFFF00"/>
                </a:highlight>
              </a:rPr>
              <a:t>energy independence</a:t>
            </a:r>
            <a:r>
              <a:rPr lang="en-US" sz="2800" b="0" i="0" dirty="0">
                <a:solidFill>
                  <a:srgbClr val="0F0F0F"/>
                </a:solidFill>
                <a:effectLst/>
              </a:rPr>
              <a:t>.</a:t>
            </a:r>
          </a:p>
          <a:p>
            <a:pPr lvl="1" algn="just"/>
            <a:r>
              <a:rPr lang="en-US" sz="2800" b="0" i="0" dirty="0">
                <a:solidFill>
                  <a:srgbClr val="0F0F0F"/>
                </a:solidFill>
                <a:effectLst/>
              </a:rPr>
              <a:t>Underpinning this is a robust energy </a:t>
            </a:r>
            <a:r>
              <a:rPr lang="en-US" sz="2800" b="0" i="0" dirty="0">
                <a:solidFill>
                  <a:srgbClr val="0F0F0F"/>
                </a:solidFill>
                <a:effectLst/>
                <a:highlight>
                  <a:srgbClr val="FF0000"/>
                </a:highlight>
              </a:rPr>
              <a:t>security strategy</a:t>
            </a:r>
            <a:r>
              <a:rPr lang="en-US" sz="2800" b="0" i="0" dirty="0">
                <a:solidFill>
                  <a:srgbClr val="0F0F0F"/>
                </a:solidFill>
                <a:effectLst/>
              </a:rPr>
              <a:t>, which includes </a:t>
            </a:r>
            <a:r>
              <a:rPr lang="en-US" sz="2800" b="0" i="0" dirty="0">
                <a:solidFill>
                  <a:srgbClr val="0F0F0F"/>
                </a:solidFill>
                <a:effectLst/>
                <a:highlight>
                  <a:srgbClr val="FFFF00"/>
                </a:highlight>
              </a:rPr>
              <a:t>contingency measures </a:t>
            </a:r>
            <a:r>
              <a:rPr lang="en-US" sz="2800" b="0" i="0" dirty="0">
                <a:solidFill>
                  <a:srgbClr val="0F0F0F"/>
                </a:solidFill>
                <a:effectLst/>
              </a:rPr>
              <a:t>for supply disruptions and </a:t>
            </a:r>
            <a:r>
              <a:rPr lang="en-US" sz="2800" b="0" i="0" dirty="0">
                <a:solidFill>
                  <a:srgbClr val="0F0F0F"/>
                </a:solidFill>
                <a:effectLst/>
                <a:highlight>
                  <a:srgbClr val="FFFF00"/>
                </a:highlight>
              </a:rPr>
              <a:t>market stability</a:t>
            </a:r>
            <a:r>
              <a:rPr lang="en-US" sz="2800" b="0" i="0" dirty="0">
                <a:solidFill>
                  <a:srgbClr val="0F0F0F"/>
                </a:solidFill>
                <a:effectLst/>
              </a:rPr>
              <a:t>.</a:t>
            </a:r>
          </a:p>
          <a:p>
            <a:pPr lvl="1" algn="just"/>
            <a:r>
              <a:rPr lang="en-US" sz="2800" b="0" i="0" dirty="0">
                <a:solidFill>
                  <a:srgbClr val="0F0F0F"/>
                </a:solidFill>
                <a:effectLst/>
              </a:rPr>
              <a:t>The framework is further </a:t>
            </a:r>
            <a:r>
              <a:rPr lang="en-US" sz="2800" b="1" i="0" dirty="0">
                <a:solidFill>
                  <a:srgbClr val="0F0F0F"/>
                </a:solidFill>
                <a:effectLst/>
                <a:highlight>
                  <a:srgbClr val="FF0000"/>
                </a:highlight>
              </a:rPr>
              <a:t>strengthened</a:t>
            </a:r>
            <a:r>
              <a:rPr lang="en-US" sz="2800" b="0" i="0" dirty="0">
                <a:solidFill>
                  <a:srgbClr val="0F0F0F"/>
                </a:solidFill>
                <a:effectLst/>
              </a:rPr>
              <a:t> by </a:t>
            </a:r>
            <a:r>
              <a:rPr lang="en-US" sz="2800" b="0" i="0" dirty="0">
                <a:solidFill>
                  <a:srgbClr val="0F0F0F"/>
                </a:solidFill>
                <a:effectLst/>
                <a:highlight>
                  <a:srgbClr val="FFFF00"/>
                </a:highlight>
              </a:rPr>
              <a:t>research and innovation </a:t>
            </a:r>
            <a:r>
              <a:rPr lang="en-US" sz="2800" b="0" i="0" dirty="0">
                <a:solidFill>
                  <a:srgbClr val="0F0F0F"/>
                </a:solidFill>
                <a:effectLst/>
              </a:rPr>
              <a:t>support through programs like Horizon Europe and the Strategic Energy Technology Plan and </a:t>
            </a:r>
            <a:r>
              <a:rPr lang="en-US" sz="2800" b="0" i="0" dirty="0">
                <a:solidFill>
                  <a:srgbClr val="0F0F0F"/>
                </a:solidFill>
                <a:effectLst/>
                <a:highlight>
                  <a:srgbClr val="FFFF00"/>
                </a:highlight>
              </a:rPr>
              <a:t>financial support </a:t>
            </a:r>
            <a:r>
              <a:rPr lang="en-US" sz="2800" b="0" i="0" dirty="0">
                <a:solidFill>
                  <a:srgbClr val="0F0F0F"/>
                </a:solidFill>
                <a:effectLst/>
              </a:rPr>
              <a:t>by EIB, aligning with the European Climate Law to meet ambitious climate and energy targets. </a:t>
            </a:r>
          </a:p>
          <a:p>
            <a:pPr lvl="1" algn="just"/>
            <a:r>
              <a:rPr lang="en-US" sz="2800" b="0" i="0" dirty="0">
                <a:solidFill>
                  <a:srgbClr val="0F0F0F"/>
                </a:solidFill>
                <a:effectLst/>
              </a:rPr>
              <a:t>Collectively, these components ensure a </a:t>
            </a:r>
            <a:r>
              <a:rPr lang="en-US" sz="2800" b="0" i="0" dirty="0">
                <a:solidFill>
                  <a:srgbClr val="0F0F0F"/>
                </a:solidFill>
                <a:effectLst/>
                <a:highlight>
                  <a:srgbClr val="FFFF00"/>
                </a:highlight>
              </a:rPr>
              <a:t>secure</a:t>
            </a:r>
            <a:r>
              <a:rPr lang="en-US" sz="2800" b="0" i="0" dirty="0">
                <a:solidFill>
                  <a:srgbClr val="0F0F0F"/>
                </a:solidFill>
                <a:effectLst/>
              </a:rPr>
              <a:t>, </a:t>
            </a:r>
            <a:r>
              <a:rPr lang="en-US" sz="2800" b="0" i="0" dirty="0">
                <a:solidFill>
                  <a:srgbClr val="0F0F0F"/>
                </a:solidFill>
                <a:effectLst/>
                <a:highlight>
                  <a:srgbClr val="FFFF00"/>
                </a:highlight>
              </a:rPr>
              <a:t>competitive</a:t>
            </a:r>
            <a:r>
              <a:rPr lang="en-US" sz="2800" b="0" i="0" dirty="0">
                <a:solidFill>
                  <a:srgbClr val="0F0F0F"/>
                </a:solidFill>
                <a:effectLst/>
              </a:rPr>
              <a:t>, and </a:t>
            </a:r>
            <a:r>
              <a:rPr lang="en-US" sz="2800" b="0" i="0" dirty="0">
                <a:solidFill>
                  <a:srgbClr val="0F0F0F"/>
                </a:solidFill>
                <a:effectLst/>
                <a:highlight>
                  <a:srgbClr val="FFFF00"/>
                </a:highlight>
              </a:rPr>
              <a:t>sustainable</a:t>
            </a:r>
            <a:r>
              <a:rPr lang="en-US" sz="2800" b="0" i="0" dirty="0">
                <a:solidFill>
                  <a:srgbClr val="0F0F0F"/>
                </a:solidFill>
                <a:effectLst/>
              </a:rPr>
              <a:t> </a:t>
            </a:r>
            <a:r>
              <a:rPr lang="en-US" sz="2800" b="0" i="0" dirty="0">
                <a:solidFill>
                  <a:srgbClr val="0F0F0F"/>
                </a:solidFill>
                <a:effectLst/>
                <a:highlight>
                  <a:srgbClr val="FF0000"/>
                </a:highlight>
              </a:rPr>
              <a:t>energy supply </a:t>
            </a:r>
            <a:r>
              <a:rPr lang="en-US" sz="2800" b="0" i="0" dirty="0">
                <a:solidFill>
                  <a:srgbClr val="0F0F0F"/>
                </a:solidFill>
                <a:effectLst/>
              </a:rPr>
              <a:t>while </a:t>
            </a:r>
            <a:r>
              <a:rPr lang="en-US" sz="2800" b="0" i="0" dirty="0">
                <a:solidFill>
                  <a:srgbClr val="0F0F0F"/>
                </a:solidFill>
                <a:effectLst/>
                <a:highlight>
                  <a:srgbClr val="FF0000"/>
                </a:highlight>
              </a:rPr>
              <a:t>fostering the transition </a:t>
            </a:r>
            <a:r>
              <a:rPr lang="en-US" sz="2800" b="0" i="0" dirty="0">
                <a:solidFill>
                  <a:srgbClr val="0F0F0F"/>
                </a:solidFill>
                <a:effectLst/>
              </a:rPr>
              <a:t>towards a </a:t>
            </a:r>
            <a:r>
              <a:rPr lang="en-US" sz="2800" b="0" i="0" dirty="0">
                <a:solidFill>
                  <a:srgbClr val="0F0F0F"/>
                </a:solidFill>
                <a:effectLst/>
                <a:highlight>
                  <a:srgbClr val="FFFF00"/>
                </a:highlight>
              </a:rPr>
              <a:t>low-carbon economy </a:t>
            </a:r>
            <a:r>
              <a:rPr lang="en-US" sz="2800" b="0" i="0" dirty="0">
                <a:solidFill>
                  <a:srgbClr val="0F0F0F"/>
                </a:solidFill>
                <a:effectLst/>
                <a:highlight>
                  <a:srgbClr val="FF00FF"/>
                </a:highlight>
              </a:rPr>
              <a:t>within</a:t>
            </a:r>
            <a:r>
              <a:rPr lang="en-US" sz="2800" b="0" i="0" dirty="0">
                <a:solidFill>
                  <a:srgbClr val="0F0F0F"/>
                </a:solidFill>
                <a:effectLst/>
              </a:rPr>
              <a:t> and </a:t>
            </a:r>
            <a:r>
              <a:rPr lang="en-US" sz="2800" b="0" i="0" dirty="0">
                <a:solidFill>
                  <a:srgbClr val="0F0F0F"/>
                </a:solidFill>
                <a:effectLst/>
                <a:highlight>
                  <a:srgbClr val="FF00FF"/>
                </a:highlight>
              </a:rPr>
              <a:t>beyond</a:t>
            </a:r>
            <a:r>
              <a:rPr lang="en-US" sz="2800" b="0" i="0" dirty="0">
                <a:solidFill>
                  <a:srgbClr val="0F0F0F"/>
                </a:solidFill>
                <a:effectLst/>
              </a:rPr>
              <a:t> the EU's borders.</a:t>
            </a:r>
          </a:p>
          <a:p>
            <a:pPr lvl="1" algn="just"/>
            <a:endParaRPr lang="en-US" sz="2800" b="0" i="0" dirty="0">
              <a:solidFill>
                <a:srgbClr val="0F0F0F"/>
              </a:solidFill>
              <a:effectLst/>
            </a:endParaRPr>
          </a:p>
        </p:txBody>
      </p:sp>
      <p:sp>
        <p:nvSpPr>
          <p:cNvPr id="6" name="Slide Number Placeholder 5">
            <a:extLst>
              <a:ext uri="{FF2B5EF4-FFF2-40B4-BE49-F238E27FC236}">
                <a16:creationId xmlns:a16="http://schemas.microsoft.com/office/drawing/2014/main" id="{454EE392-F9A5-6E15-5775-6038EEE12EE5}"/>
              </a:ext>
            </a:extLst>
          </p:cNvPr>
          <p:cNvSpPr>
            <a:spLocks noGrp="1"/>
          </p:cNvSpPr>
          <p:nvPr>
            <p:ph type="sldNum" sz="quarter" idx="12"/>
          </p:nvPr>
        </p:nvSpPr>
        <p:spPr/>
        <p:txBody>
          <a:bodyPr/>
          <a:lstStyle/>
          <a:p>
            <a:fld id="{0F1C5020-A1EA-1544-B176-FF4BEB079769}" type="slidenum">
              <a:rPr lang="en-GB" smtClean="0"/>
              <a:t>11</a:t>
            </a:fld>
            <a:endParaRPr lang="en-GB"/>
          </a:p>
        </p:txBody>
      </p:sp>
    </p:spTree>
    <p:extLst>
      <p:ext uri="{BB962C8B-B14F-4D97-AF65-F5344CB8AC3E}">
        <p14:creationId xmlns:p14="http://schemas.microsoft.com/office/powerpoint/2010/main" val="13319986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C1932BF-9F61-AC5F-7BD3-CC602D73A513}"/>
              </a:ext>
            </a:extLst>
          </p:cNvPr>
          <p:cNvPicPr>
            <a:picLocks noChangeAspect="1"/>
          </p:cNvPicPr>
          <p:nvPr/>
        </p:nvPicPr>
        <p:blipFill>
          <a:blip r:embed="rId2"/>
          <a:stretch>
            <a:fillRect/>
          </a:stretch>
        </p:blipFill>
        <p:spPr>
          <a:xfrm>
            <a:off x="0" y="-19731"/>
            <a:ext cx="12192000" cy="1036439"/>
          </a:xfrm>
          <a:prstGeom prst="rect">
            <a:avLst/>
          </a:prstGeom>
        </p:spPr>
      </p:pic>
      <p:sp>
        <p:nvSpPr>
          <p:cNvPr id="2" name="Title 1">
            <a:extLst>
              <a:ext uri="{FF2B5EF4-FFF2-40B4-BE49-F238E27FC236}">
                <a16:creationId xmlns:a16="http://schemas.microsoft.com/office/drawing/2014/main" id="{BFC567A6-5175-335B-B894-C56F5FADCCF7}"/>
              </a:ext>
            </a:extLst>
          </p:cNvPr>
          <p:cNvSpPr>
            <a:spLocks noGrp="1"/>
          </p:cNvSpPr>
          <p:nvPr>
            <p:ph type="title"/>
          </p:nvPr>
        </p:nvSpPr>
        <p:spPr>
          <a:xfrm>
            <a:off x="227402" y="207319"/>
            <a:ext cx="10885714" cy="592818"/>
          </a:xfrm>
        </p:spPr>
        <p:txBody>
          <a:bodyPr>
            <a:normAutofit/>
          </a:bodyPr>
          <a:lstStyle/>
          <a:p>
            <a:r>
              <a:rPr lang="en-GB" sz="3200" b="1" dirty="0">
                <a:solidFill>
                  <a:schemeClr val="bg1"/>
                </a:solidFill>
                <a:latin typeface="+mn-lt"/>
              </a:rPr>
              <a:t>II. </a:t>
            </a:r>
            <a:r>
              <a:rPr lang="en-US" sz="3200" b="1" i="0" dirty="0">
                <a:solidFill>
                  <a:schemeClr val="bg1"/>
                </a:solidFill>
                <a:effectLst/>
                <a:latin typeface="Söhne"/>
              </a:rPr>
              <a:t>General Overview of EU Energy </a:t>
            </a:r>
            <a:r>
              <a:rPr lang="en-US" sz="3200" b="1" dirty="0">
                <a:solidFill>
                  <a:schemeClr val="bg1"/>
                </a:solidFill>
                <a:latin typeface="Söhne"/>
              </a:rPr>
              <a:t>Law and Policy Framework</a:t>
            </a:r>
            <a:endParaRPr lang="en-GB" sz="3200" dirty="0"/>
          </a:p>
        </p:txBody>
      </p:sp>
      <p:sp>
        <p:nvSpPr>
          <p:cNvPr id="3" name="Content Placeholder 2">
            <a:extLst>
              <a:ext uri="{FF2B5EF4-FFF2-40B4-BE49-F238E27FC236}">
                <a16:creationId xmlns:a16="http://schemas.microsoft.com/office/drawing/2014/main" id="{DB0BBAEE-D193-1499-5345-8C98D1FC0D0B}"/>
              </a:ext>
            </a:extLst>
          </p:cNvPr>
          <p:cNvSpPr>
            <a:spLocks noGrp="1"/>
          </p:cNvSpPr>
          <p:nvPr>
            <p:ph idx="1"/>
          </p:nvPr>
        </p:nvSpPr>
        <p:spPr>
          <a:xfrm>
            <a:off x="113700" y="1027189"/>
            <a:ext cx="12078299" cy="1317426"/>
          </a:xfrm>
        </p:spPr>
        <p:txBody>
          <a:bodyPr>
            <a:normAutofit fontScale="85000" lnSpcReduction="20000"/>
          </a:bodyPr>
          <a:lstStyle/>
          <a:p>
            <a:pPr>
              <a:buFont typeface="Wingdings" pitchFamily="2" charset="2"/>
              <a:buChar char="Ø"/>
            </a:pPr>
            <a:r>
              <a:rPr lang="en-GB" sz="3200" b="1" dirty="0"/>
              <a:t> </a:t>
            </a:r>
            <a:r>
              <a:rPr lang="en-US" sz="3200" b="1" i="0" dirty="0">
                <a:solidFill>
                  <a:srgbClr val="0F0F0F"/>
                </a:solidFill>
                <a:effectLst/>
              </a:rPr>
              <a:t>Energy Union</a:t>
            </a:r>
          </a:p>
          <a:p>
            <a:pPr algn="just"/>
            <a:r>
              <a:rPr lang="en-US" sz="2400" b="0" i="0" dirty="0">
                <a:solidFill>
                  <a:srgbClr val="001C3B"/>
                </a:solidFill>
                <a:effectLst/>
                <a:latin typeface="Google Sans"/>
              </a:rPr>
              <a:t>It is a </a:t>
            </a:r>
            <a:r>
              <a:rPr lang="en-US" sz="2400" b="1" i="0" dirty="0">
                <a:solidFill>
                  <a:srgbClr val="001C3B"/>
                </a:solidFill>
                <a:effectLst/>
                <a:latin typeface="Google Sans"/>
              </a:rPr>
              <a:t>political concept </a:t>
            </a:r>
            <a:r>
              <a:rPr lang="en-US" sz="2400" b="0" i="0" dirty="0">
                <a:solidFill>
                  <a:srgbClr val="001C3B"/>
                </a:solidFill>
                <a:effectLst/>
                <a:latin typeface="Google Sans"/>
              </a:rPr>
              <a:t>that aims to provide secure, sustainable, and affordable energy for the European Union and its citizens. The European Commission introduced the Energy Union strategy in 2015.</a:t>
            </a:r>
          </a:p>
          <a:p>
            <a:pPr algn="just"/>
            <a:r>
              <a:rPr lang="en-US" sz="2400" dirty="0">
                <a:solidFill>
                  <a:srgbClr val="001C3B"/>
                </a:solidFill>
                <a:latin typeface="Google Sans"/>
              </a:rPr>
              <a:t>Based on </a:t>
            </a:r>
            <a:r>
              <a:rPr lang="en-US" sz="2400" b="1" dirty="0">
                <a:solidFill>
                  <a:srgbClr val="001C3B"/>
                </a:solidFill>
                <a:latin typeface="Google Sans"/>
              </a:rPr>
              <a:t>three objectives</a:t>
            </a:r>
            <a:r>
              <a:rPr lang="en-US" sz="2400" dirty="0">
                <a:solidFill>
                  <a:srgbClr val="001C3B"/>
                </a:solidFill>
                <a:latin typeface="Google Sans"/>
              </a:rPr>
              <a:t>: Security of supply; Sustainability; Competitiveness.</a:t>
            </a:r>
          </a:p>
          <a:p>
            <a:pPr algn="just"/>
            <a:endParaRPr lang="en-US" sz="2400" b="0" i="0" dirty="0">
              <a:solidFill>
                <a:srgbClr val="001C3B"/>
              </a:solidFill>
              <a:effectLst/>
              <a:latin typeface="Google Sans"/>
            </a:endParaRPr>
          </a:p>
          <a:p>
            <a:pPr algn="just"/>
            <a:endParaRPr lang="en-US" sz="3500" b="1" i="0" dirty="0">
              <a:solidFill>
                <a:srgbClr val="0F0F0F"/>
              </a:solidFill>
              <a:effectLst/>
            </a:endParaRPr>
          </a:p>
          <a:p>
            <a:pPr>
              <a:buFont typeface="Wingdings" pitchFamily="2" charset="2"/>
              <a:buChar char="Ø"/>
            </a:pPr>
            <a:endParaRPr lang="en-US" sz="3500" i="0" dirty="0">
              <a:solidFill>
                <a:srgbClr val="0F0F0F"/>
              </a:solidFill>
              <a:effectLst/>
            </a:endParaRPr>
          </a:p>
          <a:p>
            <a:pPr lvl="1" algn="just"/>
            <a:endParaRPr lang="en-US" sz="2800" b="0" i="0" dirty="0">
              <a:solidFill>
                <a:srgbClr val="0F0F0F"/>
              </a:solidFill>
              <a:effectLst/>
            </a:endParaRPr>
          </a:p>
        </p:txBody>
      </p:sp>
      <p:graphicFrame>
        <p:nvGraphicFramePr>
          <p:cNvPr id="6" name="Diagram 5">
            <a:extLst>
              <a:ext uri="{FF2B5EF4-FFF2-40B4-BE49-F238E27FC236}">
                <a16:creationId xmlns:a16="http://schemas.microsoft.com/office/drawing/2014/main" id="{69EDC5D1-60A9-4DC3-E8B4-B347749D7BBE}"/>
              </a:ext>
            </a:extLst>
          </p:cNvPr>
          <p:cNvGraphicFramePr/>
          <p:nvPr>
            <p:extLst>
              <p:ext uri="{D42A27DB-BD31-4B8C-83A1-F6EECF244321}">
                <p14:modId xmlns:p14="http://schemas.microsoft.com/office/powerpoint/2010/main" val="2187952356"/>
              </p:ext>
            </p:extLst>
          </p:nvPr>
        </p:nvGraphicFramePr>
        <p:xfrm>
          <a:off x="113700" y="2442597"/>
          <a:ext cx="11964600" cy="44154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Slide Number Placeholder 6">
            <a:extLst>
              <a:ext uri="{FF2B5EF4-FFF2-40B4-BE49-F238E27FC236}">
                <a16:creationId xmlns:a16="http://schemas.microsoft.com/office/drawing/2014/main" id="{3B054DD6-6767-A8B2-468C-173386D84E43}"/>
              </a:ext>
            </a:extLst>
          </p:cNvPr>
          <p:cNvSpPr>
            <a:spLocks noGrp="1"/>
          </p:cNvSpPr>
          <p:nvPr>
            <p:ph type="sldNum" sz="quarter" idx="12"/>
          </p:nvPr>
        </p:nvSpPr>
        <p:spPr/>
        <p:txBody>
          <a:bodyPr/>
          <a:lstStyle/>
          <a:p>
            <a:fld id="{0F1C5020-A1EA-1544-B176-FF4BEB079769}" type="slidenum">
              <a:rPr lang="en-GB" smtClean="0"/>
              <a:t>12</a:t>
            </a:fld>
            <a:endParaRPr lang="en-GB"/>
          </a:p>
        </p:txBody>
      </p:sp>
    </p:spTree>
    <p:extLst>
      <p:ext uri="{BB962C8B-B14F-4D97-AF65-F5344CB8AC3E}">
        <p14:creationId xmlns:p14="http://schemas.microsoft.com/office/powerpoint/2010/main" val="12947487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6B8E5C7-8B75-082F-EA5A-625AAB2AAC03}"/>
              </a:ext>
            </a:extLst>
          </p:cNvPr>
          <p:cNvPicPr>
            <a:picLocks noChangeAspect="1"/>
          </p:cNvPicPr>
          <p:nvPr/>
        </p:nvPicPr>
        <p:blipFill>
          <a:blip r:embed="rId2"/>
          <a:stretch>
            <a:fillRect/>
          </a:stretch>
        </p:blipFill>
        <p:spPr>
          <a:xfrm>
            <a:off x="0" y="-19731"/>
            <a:ext cx="12192000" cy="1036439"/>
          </a:xfrm>
          <a:prstGeom prst="rect">
            <a:avLst/>
          </a:prstGeom>
        </p:spPr>
      </p:pic>
      <p:sp>
        <p:nvSpPr>
          <p:cNvPr id="2" name="Title 1">
            <a:extLst>
              <a:ext uri="{FF2B5EF4-FFF2-40B4-BE49-F238E27FC236}">
                <a16:creationId xmlns:a16="http://schemas.microsoft.com/office/drawing/2014/main" id="{BFC567A6-5175-335B-B894-C56F5FADCCF7}"/>
              </a:ext>
            </a:extLst>
          </p:cNvPr>
          <p:cNvSpPr>
            <a:spLocks noGrp="1"/>
          </p:cNvSpPr>
          <p:nvPr>
            <p:ph type="title"/>
          </p:nvPr>
        </p:nvSpPr>
        <p:spPr>
          <a:xfrm>
            <a:off x="385898" y="183940"/>
            <a:ext cx="10885714" cy="592818"/>
          </a:xfrm>
        </p:spPr>
        <p:txBody>
          <a:bodyPr>
            <a:normAutofit/>
          </a:bodyPr>
          <a:lstStyle/>
          <a:p>
            <a:r>
              <a:rPr lang="en-GB" sz="3200" b="1" dirty="0">
                <a:solidFill>
                  <a:schemeClr val="bg1"/>
                </a:solidFill>
                <a:latin typeface="+mn-lt"/>
              </a:rPr>
              <a:t>II. </a:t>
            </a:r>
            <a:r>
              <a:rPr lang="en-US" sz="3200" b="1" i="0" dirty="0">
                <a:solidFill>
                  <a:schemeClr val="bg1"/>
                </a:solidFill>
                <a:effectLst/>
                <a:latin typeface="Söhne"/>
              </a:rPr>
              <a:t>General Overview of EU Energy </a:t>
            </a:r>
            <a:r>
              <a:rPr lang="en-US" sz="3200" b="1" dirty="0">
                <a:solidFill>
                  <a:schemeClr val="bg1"/>
                </a:solidFill>
                <a:latin typeface="Söhne"/>
              </a:rPr>
              <a:t>Law and Policy Framework</a:t>
            </a:r>
            <a:endParaRPr lang="en-GB" sz="3200" dirty="0"/>
          </a:p>
        </p:txBody>
      </p:sp>
      <p:sp>
        <p:nvSpPr>
          <p:cNvPr id="3" name="Content Placeholder 2">
            <a:extLst>
              <a:ext uri="{FF2B5EF4-FFF2-40B4-BE49-F238E27FC236}">
                <a16:creationId xmlns:a16="http://schemas.microsoft.com/office/drawing/2014/main" id="{DB0BBAEE-D193-1499-5345-8C98D1FC0D0B}"/>
              </a:ext>
            </a:extLst>
          </p:cNvPr>
          <p:cNvSpPr>
            <a:spLocks noGrp="1"/>
          </p:cNvSpPr>
          <p:nvPr>
            <p:ph idx="1"/>
          </p:nvPr>
        </p:nvSpPr>
        <p:spPr>
          <a:xfrm>
            <a:off x="385898" y="1473700"/>
            <a:ext cx="11420203" cy="5032546"/>
          </a:xfrm>
        </p:spPr>
        <p:txBody>
          <a:bodyPr>
            <a:normAutofit/>
          </a:bodyPr>
          <a:lstStyle/>
          <a:p>
            <a:pPr>
              <a:buFont typeface="Wingdings" pitchFamily="2" charset="2"/>
              <a:buChar char="Ø"/>
            </a:pPr>
            <a:r>
              <a:rPr lang="en-GB" sz="3200" b="1" dirty="0"/>
              <a:t> </a:t>
            </a:r>
            <a:r>
              <a:rPr lang="en-US" sz="3200" b="1" dirty="0">
                <a:solidFill>
                  <a:srgbClr val="0F0F0F"/>
                </a:solidFill>
              </a:rPr>
              <a:t>EU Legislative Framework </a:t>
            </a:r>
            <a:r>
              <a:rPr lang="en-US" sz="2400" dirty="0">
                <a:solidFill>
                  <a:srgbClr val="0F0F0F"/>
                </a:solidFill>
              </a:rPr>
              <a:t>(Overview most important Regulations/Directives)</a:t>
            </a:r>
          </a:p>
          <a:p>
            <a:pPr>
              <a:buFont typeface="Wingdings" pitchFamily="2" charset="2"/>
              <a:buChar char="Ø"/>
            </a:pPr>
            <a:endParaRPr lang="en-US" sz="2400" b="0" i="0" dirty="0">
              <a:solidFill>
                <a:srgbClr val="0F0F0F"/>
              </a:solidFill>
              <a:effectLst/>
            </a:endParaRPr>
          </a:p>
          <a:p>
            <a:pPr lvl="1" algn="just"/>
            <a:r>
              <a:rPr lang="en-GB" dirty="0"/>
              <a:t>It is covering </a:t>
            </a:r>
            <a:r>
              <a:rPr lang="en-GB" dirty="0">
                <a:highlight>
                  <a:srgbClr val="FFFF00"/>
                </a:highlight>
              </a:rPr>
              <a:t>key areas </a:t>
            </a:r>
            <a:r>
              <a:rPr lang="en-GB" dirty="0"/>
              <a:t>such as the </a:t>
            </a:r>
            <a:r>
              <a:rPr lang="en-GB" b="1" dirty="0"/>
              <a:t>internal market </a:t>
            </a:r>
            <a:r>
              <a:rPr lang="en-GB" dirty="0"/>
              <a:t>for electricity, risk preparedness, </a:t>
            </a:r>
            <a:r>
              <a:rPr lang="en-GB" b="1" dirty="0"/>
              <a:t>transmission system </a:t>
            </a:r>
            <a:r>
              <a:rPr lang="en-GB" dirty="0"/>
              <a:t>operations, and the </a:t>
            </a:r>
            <a:r>
              <a:rPr lang="en-GB" b="1" dirty="0"/>
              <a:t>governance</a:t>
            </a:r>
            <a:r>
              <a:rPr lang="en-GB" dirty="0"/>
              <a:t> of the Energy Union and climate action.</a:t>
            </a:r>
          </a:p>
          <a:p>
            <a:pPr lvl="1" algn="just"/>
            <a:r>
              <a:rPr lang="en-GB" dirty="0"/>
              <a:t>It incorporates </a:t>
            </a:r>
            <a:r>
              <a:rPr lang="en-GB" dirty="0">
                <a:highlight>
                  <a:srgbClr val="FFFF00"/>
                </a:highlight>
              </a:rPr>
              <a:t>directives</a:t>
            </a:r>
            <a:r>
              <a:rPr lang="en-GB" dirty="0"/>
              <a:t> that address </a:t>
            </a:r>
            <a:r>
              <a:rPr lang="en-GB" b="1" dirty="0"/>
              <a:t>environmental concerns</a:t>
            </a:r>
            <a:r>
              <a:rPr lang="en-GB" dirty="0"/>
              <a:t>, stipulating standards for </a:t>
            </a:r>
            <a:r>
              <a:rPr lang="en-GB" b="1" dirty="0"/>
              <a:t>energy efficiency</a:t>
            </a:r>
            <a:r>
              <a:rPr lang="en-GB" dirty="0"/>
              <a:t>, natural gas </a:t>
            </a:r>
            <a:r>
              <a:rPr lang="en-GB" b="1" dirty="0"/>
              <a:t>supply security</a:t>
            </a:r>
            <a:r>
              <a:rPr lang="en-GB" dirty="0"/>
              <a:t>, and the framework for </a:t>
            </a:r>
            <a:r>
              <a:rPr lang="en-GB" b="1" dirty="0"/>
              <a:t>greenhouse gas emissions trading</a:t>
            </a:r>
            <a:r>
              <a:rPr lang="en-GB" dirty="0"/>
              <a:t>.</a:t>
            </a:r>
          </a:p>
          <a:p>
            <a:pPr lvl="2" algn="just"/>
            <a:r>
              <a:rPr lang="en-GB" dirty="0"/>
              <a:t>Additional </a:t>
            </a:r>
            <a:r>
              <a:rPr lang="en-GB" dirty="0">
                <a:highlight>
                  <a:srgbClr val="FFFF00"/>
                </a:highlight>
              </a:rPr>
              <a:t>directives</a:t>
            </a:r>
            <a:r>
              <a:rPr lang="en-GB" dirty="0"/>
              <a:t> also focus on </a:t>
            </a:r>
            <a:r>
              <a:rPr lang="en-GB" sz="2400" b="1" dirty="0"/>
              <a:t>renewable energy</a:t>
            </a:r>
            <a:r>
              <a:rPr lang="en-GB" sz="2400" dirty="0"/>
              <a:t>, energy </a:t>
            </a:r>
            <a:r>
              <a:rPr lang="en-GB" sz="2400" b="1" dirty="0"/>
              <a:t>performance in buildings</a:t>
            </a:r>
            <a:r>
              <a:rPr lang="en-GB" sz="2400" dirty="0"/>
              <a:t>, and </a:t>
            </a:r>
            <a:r>
              <a:rPr lang="en-GB" sz="2400" b="1" dirty="0"/>
              <a:t>infrastructure</a:t>
            </a:r>
            <a:r>
              <a:rPr lang="en-GB" sz="2400" dirty="0"/>
              <a:t> for alternative fuels, underscoring the EU's commitment to </a:t>
            </a:r>
            <a:r>
              <a:rPr lang="en-GB" sz="2400" b="1" dirty="0"/>
              <a:t>sustainability</a:t>
            </a:r>
            <a:r>
              <a:rPr lang="en-GB" sz="2400" dirty="0"/>
              <a:t> and </a:t>
            </a:r>
            <a:r>
              <a:rPr lang="en-GB" sz="2400" b="1" dirty="0"/>
              <a:t>environmental protection</a:t>
            </a:r>
            <a:r>
              <a:rPr lang="en-GB" dirty="0"/>
              <a:t>.</a:t>
            </a:r>
          </a:p>
        </p:txBody>
      </p:sp>
      <p:sp>
        <p:nvSpPr>
          <p:cNvPr id="6" name="Slide Number Placeholder 5">
            <a:extLst>
              <a:ext uri="{FF2B5EF4-FFF2-40B4-BE49-F238E27FC236}">
                <a16:creationId xmlns:a16="http://schemas.microsoft.com/office/drawing/2014/main" id="{64E4BB65-FA1A-3E36-FC53-5A51CABEC462}"/>
              </a:ext>
            </a:extLst>
          </p:cNvPr>
          <p:cNvSpPr>
            <a:spLocks noGrp="1"/>
          </p:cNvSpPr>
          <p:nvPr>
            <p:ph type="sldNum" sz="quarter" idx="12"/>
          </p:nvPr>
        </p:nvSpPr>
        <p:spPr/>
        <p:txBody>
          <a:bodyPr/>
          <a:lstStyle/>
          <a:p>
            <a:fld id="{0F1C5020-A1EA-1544-B176-FF4BEB079769}" type="slidenum">
              <a:rPr lang="en-GB" smtClean="0"/>
              <a:t>13</a:t>
            </a:fld>
            <a:endParaRPr lang="en-GB"/>
          </a:p>
        </p:txBody>
      </p:sp>
    </p:spTree>
    <p:extLst>
      <p:ext uri="{BB962C8B-B14F-4D97-AF65-F5344CB8AC3E}">
        <p14:creationId xmlns:p14="http://schemas.microsoft.com/office/powerpoint/2010/main" val="25827985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06E61D0-F828-9B39-E23C-706F8355F5DD}"/>
              </a:ext>
            </a:extLst>
          </p:cNvPr>
          <p:cNvPicPr>
            <a:picLocks noChangeAspect="1"/>
          </p:cNvPicPr>
          <p:nvPr/>
        </p:nvPicPr>
        <p:blipFill>
          <a:blip r:embed="rId2"/>
          <a:stretch>
            <a:fillRect/>
          </a:stretch>
        </p:blipFill>
        <p:spPr>
          <a:xfrm>
            <a:off x="0" y="-19731"/>
            <a:ext cx="12192000" cy="1036439"/>
          </a:xfrm>
          <a:prstGeom prst="rect">
            <a:avLst/>
          </a:prstGeom>
        </p:spPr>
      </p:pic>
      <p:sp>
        <p:nvSpPr>
          <p:cNvPr id="2" name="Title 1">
            <a:extLst>
              <a:ext uri="{FF2B5EF4-FFF2-40B4-BE49-F238E27FC236}">
                <a16:creationId xmlns:a16="http://schemas.microsoft.com/office/drawing/2014/main" id="{37860559-04EA-8C2B-7D34-54E9AE3A881C}"/>
              </a:ext>
            </a:extLst>
          </p:cNvPr>
          <p:cNvSpPr>
            <a:spLocks noGrp="1"/>
          </p:cNvSpPr>
          <p:nvPr>
            <p:ph type="title"/>
          </p:nvPr>
        </p:nvSpPr>
        <p:spPr>
          <a:xfrm>
            <a:off x="205154" y="172696"/>
            <a:ext cx="11529646" cy="651583"/>
          </a:xfrm>
        </p:spPr>
        <p:txBody>
          <a:bodyPr>
            <a:noAutofit/>
          </a:bodyPr>
          <a:lstStyle/>
          <a:p>
            <a:r>
              <a:rPr lang="en-GB" sz="2800" b="1" dirty="0">
                <a:solidFill>
                  <a:schemeClr val="bg1"/>
                </a:solidFill>
                <a:latin typeface="+mn-lt"/>
              </a:rPr>
              <a:t>III. General Overview of EU </a:t>
            </a:r>
            <a:r>
              <a:rPr lang="en-GB" sz="2800" b="1" dirty="0">
                <a:solidFill>
                  <a:schemeClr val="bg1"/>
                </a:solidFill>
                <a:highlight>
                  <a:srgbClr val="00FF00"/>
                </a:highlight>
                <a:latin typeface="+mn-lt"/>
              </a:rPr>
              <a:t>Renewable Energy </a:t>
            </a:r>
            <a:r>
              <a:rPr lang="en-GB" sz="2800" b="1" dirty="0">
                <a:solidFill>
                  <a:schemeClr val="bg1"/>
                </a:solidFill>
                <a:latin typeface="+mn-lt"/>
              </a:rPr>
              <a:t>Law and Policy Framework</a:t>
            </a:r>
          </a:p>
        </p:txBody>
      </p:sp>
      <p:sp>
        <p:nvSpPr>
          <p:cNvPr id="3" name="Content Placeholder 2">
            <a:extLst>
              <a:ext uri="{FF2B5EF4-FFF2-40B4-BE49-F238E27FC236}">
                <a16:creationId xmlns:a16="http://schemas.microsoft.com/office/drawing/2014/main" id="{10BC10BC-B856-D229-50EA-90600D678105}"/>
              </a:ext>
            </a:extLst>
          </p:cNvPr>
          <p:cNvSpPr>
            <a:spLocks noGrp="1"/>
          </p:cNvSpPr>
          <p:nvPr>
            <p:ph idx="1"/>
          </p:nvPr>
        </p:nvSpPr>
        <p:spPr>
          <a:xfrm>
            <a:off x="205154" y="1372232"/>
            <a:ext cx="11986846" cy="4279961"/>
          </a:xfrm>
        </p:spPr>
        <p:txBody>
          <a:bodyPr>
            <a:normAutofit lnSpcReduction="10000"/>
          </a:bodyPr>
          <a:lstStyle/>
          <a:p>
            <a:pPr algn="just">
              <a:buFont typeface="Wingdings" pitchFamily="2" charset="2"/>
              <a:buChar char="Ø"/>
            </a:pPr>
            <a:r>
              <a:rPr lang="en-GB" dirty="0"/>
              <a:t> </a:t>
            </a:r>
            <a:r>
              <a:rPr lang="en-GB" b="1" dirty="0"/>
              <a:t>Renewable Energy Sources: </a:t>
            </a:r>
            <a:r>
              <a:rPr lang="en-GB" dirty="0"/>
              <a:t>Wind, solar, hydroelectric, ocean energy, geothermal, biomass, and biofuels as sustainable alternatives to fossil fuels, contributing to emission reduction and supply diversification.</a:t>
            </a:r>
          </a:p>
          <a:p>
            <a:pPr algn="just">
              <a:buFont typeface="Wingdings" pitchFamily="2" charset="2"/>
              <a:buChar char="Ø"/>
            </a:pPr>
            <a:r>
              <a:rPr lang="en-GB" dirty="0"/>
              <a:t> </a:t>
            </a:r>
            <a:r>
              <a:rPr lang="en-GB" b="1" dirty="0"/>
              <a:t>Key Facts: </a:t>
            </a:r>
            <a:r>
              <a:rPr lang="en-GB" dirty="0">
                <a:solidFill>
                  <a:schemeClr val="tx1">
                    <a:lumMod val="75000"/>
                    <a:lumOff val="25000"/>
                  </a:schemeClr>
                </a:solidFill>
              </a:rPr>
              <a:t>The EU is already a </a:t>
            </a:r>
            <a:r>
              <a:rPr lang="en-GB" dirty="0">
                <a:solidFill>
                  <a:schemeClr val="tx1">
                    <a:lumMod val="75000"/>
                    <a:lumOff val="25000"/>
                  </a:schemeClr>
                </a:solidFill>
                <a:highlight>
                  <a:srgbClr val="FFFF00"/>
                </a:highlight>
              </a:rPr>
              <a:t>global leader </a:t>
            </a:r>
            <a:r>
              <a:rPr lang="en-GB" dirty="0">
                <a:solidFill>
                  <a:schemeClr val="tx1">
                    <a:lumMod val="75000"/>
                    <a:lumOff val="25000"/>
                  </a:schemeClr>
                </a:solidFill>
              </a:rPr>
              <a:t>on renewables when it comes to technology development and deployment. However, its </a:t>
            </a:r>
            <a:r>
              <a:rPr lang="en-GB" dirty="0">
                <a:solidFill>
                  <a:schemeClr val="tx1">
                    <a:lumMod val="75000"/>
                    <a:lumOff val="25000"/>
                  </a:schemeClr>
                </a:solidFill>
                <a:highlight>
                  <a:srgbClr val="FFFF00"/>
                </a:highlight>
              </a:rPr>
              <a:t>competitiveness</a:t>
            </a:r>
            <a:r>
              <a:rPr lang="en-GB" dirty="0">
                <a:solidFill>
                  <a:schemeClr val="tx1">
                    <a:lumMod val="75000"/>
                    <a:lumOff val="25000"/>
                  </a:schemeClr>
                </a:solidFill>
              </a:rPr>
              <a:t> on global renewable energy markets could be further strengthened. Under the </a:t>
            </a:r>
            <a:r>
              <a:rPr lang="en-GB" dirty="0">
                <a:solidFill>
                  <a:schemeClr val="tx1">
                    <a:lumMod val="75000"/>
                    <a:lumOff val="25000"/>
                  </a:schemeClr>
                </a:solidFill>
                <a:highlight>
                  <a:srgbClr val="FFFF00"/>
                </a:highlight>
              </a:rPr>
              <a:t>European Green Deal</a:t>
            </a:r>
            <a:r>
              <a:rPr lang="en-GB" dirty="0">
                <a:solidFill>
                  <a:schemeClr val="tx1">
                    <a:lumMod val="75000"/>
                    <a:lumOff val="25000"/>
                  </a:schemeClr>
                </a:solidFill>
              </a:rPr>
              <a:t>, renewable energy is a pillar of the </a:t>
            </a:r>
            <a:r>
              <a:rPr lang="en-GB" dirty="0">
                <a:solidFill>
                  <a:schemeClr val="tx1">
                    <a:lumMod val="75000"/>
                    <a:lumOff val="25000"/>
                  </a:schemeClr>
                </a:solidFill>
                <a:highlight>
                  <a:srgbClr val="FFFF00"/>
                </a:highlight>
              </a:rPr>
              <a:t>clean energy transition</a:t>
            </a:r>
            <a:r>
              <a:rPr lang="en-GB" dirty="0">
                <a:solidFill>
                  <a:schemeClr val="tx1">
                    <a:lumMod val="75000"/>
                    <a:lumOff val="25000"/>
                  </a:schemeClr>
                </a:solidFill>
              </a:rPr>
              <a:t>. It comes at a low cost and is home-grown, which reduces Europe’s dependency on external suppliers. This is why the EU’s </a:t>
            </a:r>
            <a:r>
              <a:rPr lang="en-GB" dirty="0">
                <a:solidFill>
                  <a:schemeClr val="tx1">
                    <a:lumMod val="75000"/>
                    <a:lumOff val="25000"/>
                  </a:schemeClr>
                </a:solidFill>
                <a:highlight>
                  <a:srgbClr val="FFFF00"/>
                </a:highlight>
              </a:rPr>
              <a:t>level of ambition </a:t>
            </a:r>
            <a:r>
              <a:rPr lang="en-GB" dirty="0">
                <a:solidFill>
                  <a:schemeClr val="tx1">
                    <a:lumMod val="75000"/>
                    <a:lumOff val="25000"/>
                  </a:schemeClr>
                </a:solidFill>
              </a:rPr>
              <a:t>on increasing the share of renewables in its energy mix and the measures needed to achieve this are regularly revisited.</a:t>
            </a:r>
          </a:p>
          <a:p>
            <a:pPr algn="just">
              <a:buFont typeface="Wingdings" pitchFamily="2" charset="2"/>
              <a:buChar char="Ø"/>
            </a:pPr>
            <a:endParaRPr lang="en-GB" dirty="0"/>
          </a:p>
          <a:p>
            <a:pPr algn="just">
              <a:buFont typeface="Wingdings" pitchFamily="2" charset="2"/>
              <a:buChar char="Ø"/>
            </a:pPr>
            <a:endParaRPr lang="en-GB" dirty="0"/>
          </a:p>
        </p:txBody>
      </p:sp>
      <p:pic>
        <p:nvPicPr>
          <p:cNvPr id="6" name="Picture 5" descr="A screenshot of a cell phone&#10;&#10;Description automatically generated">
            <a:extLst>
              <a:ext uri="{FF2B5EF4-FFF2-40B4-BE49-F238E27FC236}">
                <a16:creationId xmlns:a16="http://schemas.microsoft.com/office/drawing/2014/main" id="{40C967AB-A78E-5350-183F-EE065A189D3A}"/>
              </a:ext>
            </a:extLst>
          </p:cNvPr>
          <p:cNvPicPr>
            <a:picLocks noChangeAspect="1"/>
          </p:cNvPicPr>
          <p:nvPr/>
        </p:nvPicPr>
        <p:blipFill rotWithShape="1">
          <a:blip r:embed="rId3"/>
          <a:srcRect t="8535" b="18762"/>
          <a:stretch/>
        </p:blipFill>
        <p:spPr>
          <a:xfrm>
            <a:off x="457200" y="5461902"/>
            <a:ext cx="11734800" cy="1235910"/>
          </a:xfrm>
          <a:prstGeom prst="rect">
            <a:avLst/>
          </a:prstGeom>
        </p:spPr>
      </p:pic>
      <p:sp>
        <p:nvSpPr>
          <p:cNvPr id="7" name="TextBox 6">
            <a:extLst>
              <a:ext uri="{FF2B5EF4-FFF2-40B4-BE49-F238E27FC236}">
                <a16:creationId xmlns:a16="http://schemas.microsoft.com/office/drawing/2014/main" id="{D081809F-7D3D-9ECB-99F8-6FDA2874D40F}"/>
              </a:ext>
            </a:extLst>
          </p:cNvPr>
          <p:cNvSpPr txBox="1"/>
          <p:nvPr/>
        </p:nvSpPr>
        <p:spPr>
          <a:xfrm>
            <a:off x="205154" y="927103"/>
            <a:ext cx="793214" cy="400110"/>
          </a:xfrm>
          <a:prstGeom prst="rect">
            <a:avLst/>
          </a:prstGeom>
          <a:noFill/>
        </p:spPr>
        <p:txBody>
          <a:bodyPr wrap="square" rtlCol="0">
            <a:spAutoFit/>
          </a:bodyPr>
          <a:lstStyle/>
          <a:p>
            <a:r>
              <a:rPr lang="en-GB" sz="2000" b="1" dirty="0"/>
              <a:t>III.1</a:t>
            </a:r>
          </a:p>
        </p:txBody>
      </p:sp>
      <p:sp>
        <p:nvSpPr>
          <p:cNvPr id="8" name="Slide Number Placeholder 7">
            <a:extLst>
              <a:ext uri="{FF2B5EF4-FFF2-40B4-BE49-F238E27FC236}">
                <a16:creationId xmlns:a16="http://schemas.microsoft.com/office/drawing/2014/main" id="{BE0760C6-101F-B9BB-1689-33FC6516CB75}"/>
              </a:ext>
            </a:extLst>
          </p:cNvPr>
          <p:cNvSpPr>
            <a:spLocks noGrp="1"/>
          </p:cNvSpPr>
          <p:nvPr>
            <p:ph type="sldNum" sz="quarter" idx="12"/>
          </p:nvPr>
        </p:nvSpPr>
        <p:spPr/>
        <p:txBody>
          <a:bodyPr/>
          <a:lstStyle/>
          <a:p>
            <a:fld id="{0F1C5020-A1EA-1544-B176-FF4BEB079769}" type="slidenum">
              <a:rPr lang="en-GB" smtClean="0"/>
              <a:t>14</a:t>
            </a:fld>
            <a:endParaRPr lang="en-GB"/>
          </a:p>
        </p:txBody>
      </p:sp>
    </p:spTree>
    <p:extLst>
      <p:ext uri="{BB962C8B-B14F-4D97-AF65-F5344CB8AC3E}">
        <p14:creationId xmlns:p14="http://schemas.microsoft.com/office/powerpoint/2010/main" val="16799537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06E61D0-F828-9B39-E23C-706F8355F5DD}"/>
              </a:ext>
            </a:extLst>
          </p:cNvPr>
          <p:cNvPicPr>
            <a:picLocks noChangeAspect="1"/>
          </p:cNvPicPr>
          <p:nvPr/>
        </p:nvPicPr>
        <p:blipFill>
          <a:blip r:embed="rId2"/>
          <a:stretch>
            <a:fillRect/>
          </a:stretch>
        </p:blipFill>
        <p:spPr>
          <a:xfrm>
            <a:off x="0" y="-19731"/>
            <a:ext cx="12192000" cy="1036439"/>
          </a:xfrm>
          <a:prstGeom prst="rect">
            <a:avLst/>
          </a:prstGeom>
        </p:spPr>
      </p:pic>
      <p:sp>
        <p:nvSpPr>
          <p:cNvPr id="2" name="Title 1">
            <a:extLst>
              <a:ext uri="{FF2B5EF4-FFF2-40B4-BE49-F238E27FC236}">
                <a16:creationId xmlns:a16="http://schemas.microsoft.com/office/drawing/2014/main" id="{37860559-04EA-8C2B-7D34-54E9AE3A881C}"/>
              </a:ext>
            </a:extLst>
          </p:cNvPr>
          <p:cNvSpPr>
            <a:spLocks noGrp="1"/>
          </p:cNvSpPr>
          <p:nvPr>
            <p:ph type="title"/>
          </p:nvPr>
        </p:nvSpPr>
        <p:spPr>
          <a:xfrm>
            <a:off x="205154" y="172696"/>
            <a:ext cx="11529646" cy="651583"/>
          </a:xfrm>
        </p:spPr>
        <p:txBody>
          <a:bodyPr>
            <a:noAutofit/>
          </a:bodyPr>
          <a:lstStyle/>
          <a:p>
            <a:r>
              <a:rPr lang="en-GB" sz="2800" b="1" dirty="0">
                <a:solidFill>
                  <a:schemeClr val="bg1"/>
                </a:solidFill>
                <a:latin typeface="+mn-lt"/>
              </a:rPr>
              <a:t>III. General Overview of EU Renewable Energy Law and Policy Framework</a:t>
            </a:r>
          </a:p>
        </p:txBody>
      </p:sp>
      <p:graphicFrame>
        <p:nvGraphicFramePr>
          <p:cNvPr id="7" name="Content Placeholder 2">
            <a:extLst>
              <a:ext uri="{FF2B5EF4-FFF2-40B4-BE49-F238E27FC236}">
                <a16:creationId xmlns:a16="http://schemas.microsoft.com/office/drawing/2014/main" id="{D4233104-F87A-B6C7-45F7-183824D7B361}"/>
              </a:ext>
            </a:extLst>
          </p:cNvPr>
          <p:cNvGraphicFramePr>
            <a:graphicFrameLocks noGrp="1"/>
          </p:cNvGraphicFramePr>
          <p:nvPr>
            <p:ph idx="1"/>
            <p:extLst>
              <p:ext uri="{D42A27DB-BD31-4B8C-83A1-F6EECF244321}">
                <p14:modId xmlns:p14="http://schemas.microsoft.com/office/powerpoint/2010/main" val="3078862080"/>
              </p:ext>
            </p:extLst>
          </p:nvPr>
        </p:nvGraphicFramePr>
        <p:xfrm>
          <a:off x="205154" y="1070767"/>
          <a:ext cx="11529646" cy="57872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B378C8E7-7EF1-E44A-A4F6-035378183765}"/>
              </a:ext>
            </a:extLst>
          </p:cNvPr>
          <p:cNvSpPr txBox="1"/>
          <p:nvPr/>
        </p:nvSpPr>
        <p:spPr>
          <a:xfrm>
            <a:off x="205154" y="1016706"/>
            <a:ext cx="786364" cy="400110"/>
          </a:xfrm>
          <a:prstGeom prst="rect">
            <a:avLst/>
          </a:prstGeom>
          <a:noFill/>
        </p:spPr>
        <p:txBody>
          <a:bodyPr wrap="square" rtlCol="0">
            <a:spAutoFit/>
          </a:bodyPr>
          <a:lstStyle/>
          <a:p>
            <a:r>
              <a:rPr lang="en-GB" sz="2000" b="1" dirty="0"/>
              <a:t>III.2</a:t>
            </a:r>
          </a:p>
        </p:txBody>
      </p:sp>
      <p:sp>
        <p:nvSpPr>
          <p:cNvPr id="6" name="Slide Number Placeholder 5">
            <a:extLst>
              <a:ext uri="{FF2B5EF4-FFF2-40B4-BE49-F238E27FC236}">
                <a16:creationId xmlns:a16="http://schemas.microsoft.com/office/drawing/2014/main" id="{1E92157E-276F-1739-21AA-9F954173B5AC}"/>
              </a:ext>
            </a:extLst>
          </p:cNvPr>
          <p:cNvSpPr>
            <a:spLocks noGrp="1"/>
          </p:cNvSpPr>
          <p:nvPr>
            <p:ph type="sldNum" sz="quarter" idx="12"/>
          </p:nvPr>
        </p:nvSpPr>
        <p:spPr/>
        <p:txBody>
          <a:bodyPr/>
          <a:lstStyle/>
          <a:p>
            <a:fld id="{0F1C5020-A1EA-1544-B176-FF4BEB079769}" type="slidenum">
              <a:rPr lang="en-GB" smtClean="0"/>
              <a:t>15</a:t>
            </a:fld>
            <a:endParaRPr lang="en-GB"/>
          </a:p>
        </p:txBody>
      </p:sp>
    </p:spTree>
    <p:extLst>
      <p:ext uri="{BB962C8B-B14F-4D97-AF65-F5344CB8AC3E}">
        <p14:creationId xmlns:p14="http://schemas.microsoft.com/office/powerpoint/2010/main" val="40147312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06E61D0-F828-9B39-E23C-706F8355F5DD}"/>
              </a:ext>
            </a:extLst>
          </p:cNvPr>
          <p:cNvPicPr>
            <a:picLocks noChangeAspect="1"/>
          </p:cNvPicPr>
          <p:nvPr/>
        </p:nvPicPr>
        <p:blipFill>
          <a:blip r:embed="rId2"/>
          <a:stretch>
            <a:fillRect/>
          </a:stretch>
        </p:blipFill>
        <p:spPr>
          <a:xfrm>
            <a:off x="0" y="-19731"/>
            <a:ext cx="12192000" cy="1036439"/>
          </a:xfrm>
          <a:prstGeom prst="rect">
            <a:avLst/>
          </a:prstGeom>
        </p:spPr>
      </p:pic>
      <p:sp>
        <p:nvSpPr>
          <p:cNvPr id="2" name="Title 1">
            <a:extLst>
              <a:ext uri="{FF2B5EF4-FFF2-40B4-BE49-F238E27FC236}">
                <a16:creationId xmlns:a16="http://schemas.microsoft.com/office/drawing/2014/main" id="{37860559-04EA-8C2B-7D34-54E9AE3A881C}"/>
              </a:ext>
            </a:extLst>
          </p:cNvPr>
          <p:cNvSpPr>
            <a:spLocks noGrp="1"/>
          </p:cNvSpPr>
          <p:nvPr>
            <p:ph type="title"/>
          </p:nvPr>
        </p:nvSpPr>
        <p:spPr>
          <a:xfrm>
            <a:off x="205154" y="172696"/>
            <a:ext cx="11529646" cy="651583"/>
          </a:xfrm>
        </p:spPr>
        <p:txBody>
          <a:bodyPr>
            <a:noAutofit/>
          </a:bodyPr>
          <a:lstStyle/>
          <a:p>
            <a:r>
              <a:rPr lang="en-GB" sz="2800" b="1" dirty="0">
                <a:solidFill>
                  <a:schemeClr val="bg1"/>
                </a:solidFill>
                <a:latin typeface="+mn-lt"/>
              </a:rPr>
              <a:t>III. General Overview of EU Renewable Energy Law and Policy Framework</a:t>
            </a:r>
          </a:p>
        </p:txBody>
      </p:sp>
      <p:sp>
        <p:nvSpPr>
          <p:cNvPr id="3" name="Content Placeholder 2">
            <a:extLst>
              <a:ext uri="{FF2B5EF4-FFF2-40B4-BE49-F238E27FC236}">
                <a16:creationId xmlns:a16="http://schemas.microsoft.com/office/drawing/2014/main" id="{10BC10BC-B856-D229-50EA-90600D678105}"/>
              </a:ext>
            </a:extLst>
          </p:cNvPr>
          <p:cNvSpPr>
            <a:spLocks noGrp="1"/>
          </p:cNvSpPr>
          <p:nvPr>
            <p:ph idx="1"/>
          </p:nvPr>
        </p:nvSpPr>
        <p:spPr>
          <a:xfrm>
            <a:off x="0" y="762944"/>
            <a:ext cx="11986846" cy="5922360"/>
          </a:xfrm>
        </p:spPr>
        <p:txBody>
          <a:bodyPr>
            <a:normAutofit lnSpcReduction="10000"/>
          </a:bodyPr>
          <a:lstStyle/>
          <a:p>
            <a:pPr marL="0" indent="0" algn="just">
              <a:buNone/>
            </a:pPr>
            <a:endParaRPr lang="en-GB" dirty="0"/>
          </a:p>
          <a:p>
            <a:pPr algn="just">
              <a:buFont typeface="Wingdings" pitchFamily="2" charset="2"/>
              <a:buChar char="Ø"/>
            </a:pPr>
            <a:r>
              <a:rPr lang="en-GB" sz="3000" b="1" dirty="0"/>
              <a:t> Legislative Milestones:</a:t>
            </a:r>
          </a:p>
          <a:p>
            <a:pPr algn="just">
              <a:buFont typeface="Wingdings" pitchFamily="2" charset="2"/>
              <a:buChar char="Ø"/>
            </a:pPr>
            <a:endParaRPr lang="en-GB" sz="3000" b="1" dirty="0"/>
          </a:p>
          <a:p>
            <a:pPr lvl="1" algn="just">
              <a:buFont typeface="Wingdings" pitchFamily="2" charset="2"/>
              <a:buChar char="v"/>
            </a:pPr>
            <a:r>
              <a:rPr lang="en-GB" b="1" dirty="0"/>
              <a:t>Renewable Energy Directive (RED I): towards 2020</a:t>
            </a:r>
          </a:p>
          <a:p>
            <a:pPr lvl="2" algn="just"/>
            <a:r>
              <a:rPr lang="en-GB" dirty="0">
                <a:solidFill>
                  <a:schemeClr val="tx1">
                    <a:lumMod val="75000"/>
                    <a:lumOff val="25000"/>
                  </a:schemeClr>
                </a:solidFill>
              </a:rPr>
              <a:t>Mandated a 20% share from renewable sources in EU energy consumption by 2020, with specific targets and mechanisms for member states​​.</a:t>
            </a:r>
          </a:p>
          <a:p>
            <a:pPr lvl="2" algn="just"/>
            <a:r>
              <a:rPr lang="en-GB" dirty="0">
                <a:solidFill>
                  <a:schemeClr val="tx1">
                    <a:lumMod val="75000"/>
                    <a:lumOff val="25000"/>
                  </a:schemeClr>
                </a:solidFill>
              </a:rPr>
              <a:t>Revised Renewable Energy Directive (EU 2018/2001): Increased the binding target to 32% by 2030 and promoted further integration of renewable energy into various sectors​​.</a:t>
            </a:r>
          </a:p>
          <a:p>
            <a:pPr lvl="2" algn="just"/>
            <a:endParaRPr lang="en-GB" dirty="0"/>
          </a:p>
          <a:p>
            <a:pPr lvl="1" algn="just">
              <a:buFont typeface="Wingdings" pitchFamily="2" charset="2"/>
              <a:buChar char="v"/>
            </a:pPr>
            <a:r>
              <a:rPr lang="en-GB" b="1" dirty="0"/>
              <a:t>Renewable Energy Directive (RED II/III/IV): towards 2030</a:t>
            </a:r>
          </a:p>
          <a:p>
            <a:pPr lvl="2" algn="just"/>
            <a:r>
              <a:rPr lang="en-GB" sz="1800" dirty="0">
                <a:solidFill>
                  <a:schemeClr val="tx1">
                    <a:lumMod val="75000"/>
                    <a:lumOff val="25000"/>
                  </a:schemeClr>
                </a:solidFill>
              </a:rPr>
              <a:t>In July 2021, as part of the ‘Fit for 55’ package, the Commission proposed an amendment (RED II) to the Renewable Energy Directive to align its renewable energy targets with its new climate ambition.</a:t>
            </a:r>
          </a:p>
          <a:p>
            <a:pPr lvl="2" algn="just"/>
            <a:r>
              <a:rPr lang="en-GB" sz="1800" dirty="0">
                <a:solidFill>
                  <a:schemeClr val="tx1">
                    <a:lumMod val="75000"/>
                    <a:lumOff val="25000"/>
                  </a:schemeClr>
                </a:solidFill>
              </a:rPr>
              <a:t>In May 2022, as part of its REPowerEU plan, the Commission proposed a first amendment (RED III) to accelerate the clean energy transition in line with the phase-out of Russian fossil fuel dependence.</a:t>
            </a:r>
          </a:p>
          <a:p>
            <a:pPr lvl="2" algn="just"/>
            <a:r>
              <a:rPr lang="en-GB" sz="1800" dirty="0">
                <a:solidFill>
                  <a:schemeClr val="tx1">
                    <a:lumMod val="75000"/>
                    <a:lumOff val="25000"/>
                  </a:schemeClr>
                </a:solidFill>
              </a:rPr>
              <a:t>On 9 November 2022, the Commission proposed a second amendment (RED IV) for a Council Regulation to accelerate the deployment of renewable energy.</a:t>
            </a:r>
          </a:p>
          <a:p>
            <a:pPr lvl="2" algn="just"/>
            <a:r>
              <a:rPr lang="en-GB" sz="1800" dirty="0">
                <a:solidFill>
                  <a:schemeClr val="tx1">
                    <a:lumMod val="75000"/>
                    <a:lumOff val="25000"/>
                  </a:schemeClr>
                </a:solidFill>
              </a:rPr>
              <a:t>In March 2023, Parliament and the Council informally agreed to raise the 2030 renewable energy sources target to 42.5% by 2030, with Member States striving to achieve 45%.</a:t>
            </a:r>
          </a:p>
          <a:p>
            <a:pPr algn="just">
              <a:buFont typeface="Wingdings" pitchFamily="2" charset="2"/>
              <a:buChar char="Ø"/>
            </a:pPr>
            <a:endParaRPr lang="en-GB" dirty="0"/>
          </a:p>
        </p:txBody>
      </p:sp>
      <p:sp>
        <p:nvSpPr>
          <p:cNvPr id="6" name="Slide Number Placeholder 5">
            <a:extLst>
              <a:ext uri="{FF2B5EF4-FFF2-40B4-BE49-F238E27FC236}">
                <a16:creationId xmlns:a16="http://schemas.microsoft.com/office/drawing/2014/main" id="{33FD60AC-1BFD-94D6-2187-E149AFA40D45}"/>
              </a:ext>
            </a:extLst>
          </p:cNvPr>
          <p:cNvSpPr>
            <a:spLocks noGrp="1"/>
          </p:cNvSpPr>
          <p:nvPr>
            <p:ph type="sldNum" sz="quarter" idx="12"/>
          </p:nvPr>
        </p:nvSpPr>
        <p:spPr/>
        <p:txBody>
          <a:bodyPr/>
          <a:lstStyle/>
          <a:p>
            <a:fld id="{0F1C5020-A1EA-1544-B176-FF4BEB079769}" type="slidenum">
              <a:rPr lang="en-GB" smtClean="0"/>
              <a:t>16</a:t>
            </a:fld>
            <a:endParaRPr lang="en-GB"/>
          </a:p>
        </p:txBody>
      </p:sp>
    </p:spTree>
    <p:extLst>
      <p:ext uri="{BB962C8B-B14F-4D97-AF65-F5344CB8AC3E}">
        <p14:creationId xmlns:p14="http://schemas.microsoft.com/office/powerpoint/2010/main" val="40493658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06E61D0-F828-9B39-E23C-706F8355F5DD}"/>
              </a:ext>
            </a:extLst>
          </p:cNvPr>
          <p:cNvPicPr>
            <a:picLocks noChangeAspect="1"/>
          </p:cNvPicPr>
          <p:nvPr/>
        </p:nvPicPr>
        <p:blipFill>
          <a:blip r:embed="rId2"/>
          <a:stretch>
            <a:fillRect/>
          </a:stretch>
        </p:blipFill>
        <p:spPr>
          <a:xfrm>
            <a:off x="0" y="-19731"/>
            <a:ext cx="12192000" cy="1036439"/>
          </a:xfrm>
          <a:prstGeom prst="rect">
            <a:avLst/>
          </a:prstGeom>
        </p:spPr>
      </p:pic>
      <p:sp>
        <p:nvSpPr>
          <p:cNvPr id="2" name="Title 1">
            <a:extLst>
              <a:ext uri="{FF2B5EF4-FFF2-40B4-BE49-F238E27FC236}">
                <a16:creationId xmlns:a16="http://schemas.microsoft.com/office/drawing/2014/main" id="{37860559-04EA-8C2B-7D34-54E9AE3A881C}"/>
              </a:ext>
            </a:extLst>
          </p:cNvPr>
          <p:cNvSpPr>
            <a:spLocks noGrp="1"/>
          </p:cNvSpPr>
          <p:nvPr>
            <p:ph type="title"/>
          </p:nvPr>
        </p:nvSpPr>
        <p:spPr>
          <a:xfrm>
            <a:off x="205154" y="172696"/>
            <a:ext cx="11529646" cy="651583"/>
          </a:xfrm>
        </p:spPr>
        <p:txBody>
          <a:bodyPr>
            <a:noAutofit/>
          </a:bodyPr>
          <a:lstStyle/>
          <a:p>
            <a:r>
              <a:rPr lang="en-GB" sz="2800" b="1" dirty="0">
                <a:solidFill>
                  <a:schemeClr val="bg1"/>
                </a:solidFill>
                <a:latin typeface="+mn-lt"/>
              </a:rPr>
              <a:t>III. General Overview of EU Renewable Energy Law and Policy Framework</a:t>
            </a:r>
          </a:p>
        </p:txBody>
      </p:sp>
      <p:sp>
        <p:nvSpPr>
          <p:cNvPr id="3" name="Content Placeholder 2">
            <a:extLst>
              <a:ext uri="{FF2B5EF4-FFF2-40B4-BE49-F238E27FC236}">
                <a16:creationId xmlns:a16="http://schemas.microsoft.com/office/drawing/2014/main" id="{10BC10BC-B856-D229-50EA-90600D678105}"/>
              </a:ext>
            </a:extLst>
          </p:cNvPr>
          <p:cNvSpPr>
            <a:spLocks noGrp="1"/>
          </p:cNvSpPr>
          <p:nvPr>
            <p:ph idx="1"/>
          </p:nvPr>
        </p:nvSpPr>
        <p:spPr>
          <a:xfrm>
            <a:off x="205154" y="1217431"/>
            <a:ext cx="11734800" cy="6837756"/>
          </a:xfrm>
        </p:spPr>
        <p:txBody>
          <a:bodyPr>
            <a:normAutofit fontScale="70000" lnSpcReduction="20000"/>
          </a:bodyPr>
          <a:lstStyle/>
          <a:p>
            <a:pPr algn="just">
              <a:buFont typeface="Wingdings" pitchFamily="2" charset="2"/>
              <a:buChar char="Ø"/>
            </a:pPr>
            <a:r>
              <a:rPr lang="en-US" sz="3200" b="1" dirty="0">
                <a:effectLst/>
              </a:rPr>
              <a:t>Renewable Energy – Directive, Targets and </a:t>
            </a:r>
            <a:r>
              <a:rPr lang="en-US" sz="3200" b="1" dirty="0"/>
              <a:t>Cooperation Mechanisms</a:t>
            </a:r>
            <a:endParaRPr lang="en-US" sz="3200" b="1" dirty="0">
              <a:effectLst/>
            </a:endParaRPr>
          </a:p>
          <a:p>
            <a:pPr lvl="1" algn="just"/>
            <a:r>
              <a:rPr lang="en-US" sz="2600" dirty="0">
                <a:solidFill>
                  <a:srgbClr val="404040"/>
                </a:solidFill>
                <a:effectLst/>
              </a:rPr>
              <a:t>The Renewable Energy Directive establishes </a:t>
            </a:r>
            <a:r>
              <a:rPr lang="en-US" sz="2600" b="1" dirty="0">
                <a:solidFill>
                  <a:srgbClr val="404040"/>
                </a:solidFill>
                <a:effectLst/>
              </a:rPr>
              <a:t>common rules </a:t>
            </a:r>
            <a:r>
              <a:rPr lang="en-US" sz="2600" dirty="0">
                <a:solidFill>
                  <a:srgbClr val="404040"/>
                </a:solidFill>
                <a:effectLst/>
              </a:rPr>
              <a:t>and </a:t>
            </a:r>
            <a:r>
              <a:rPr lang="en-US" sz="2600" b="1" dirty="0">
                <a:solidFill>
                  <a:srgbClr val="404040"/>
                </a:solidFill>
                <a:effectLst/>
              </a:rPr>
              <a:t>targets</a:t>
            </a:r>
            <a:r>
              <a:rPr lang="en-US" sz="2600" dirty="0">
                <a:solidFill>
                  <a:srgbClr val="404040"/>
                </a:solidFill>
                <a:effectLst/>
              </a:rPr>
              <a:t> for the development of renewable energy across all sectors of the economy.</a:t>
            </a:r>
          </a:p>
          <a:p>
            <a:pPr algn="just">
              <a:buFont typeface="Wingdings" pitchFamily="2" charset="2"/>
              <a:buChar char="v"/>
            </a:pPr>
            <a:r>
              <a:rPr lang="en-US" sz="2600" b="1" dirty="0">
                <a:effectLst/>
              </a:rPr>
              <a:t> Renewable Energy </a:t>
            </a:r>
            <a:r>
              <a:rPr lang="en-US" sz="2600" b="1" dirty="0">
                <a:effectLst/>
                <a:highlight>
                  <a:srgbClr val="FFFF00"/>
                </a:highlight>
              </a:rPr>
              <a:t>Directive</a:t>
            </a:r>
          </a:p>
          <a:p>
            <a:pPr lvl="1" algn="just"/>
            <a:r>
              <a:rPr lang="en-US" sz="2900" dirty="0">
                <a:solidFill>
                  <a:schemeClr val="tx1">
                    <a:lumMod val="75000"/>
                    <a:lumOff val="25000"/>
                  </a:schemeClr>
                </a:solidFill>
                <a:effectLst/>
              </a:rPr>
              <a:t>The Renewable Energy Directive is the legal framework for the development of </a:t>
            </a:r>
            <a:r>
              <a:rPr lang="en-US" sz="2900" b="1" dirty="0">
                <a:solidFill>
                  <a:schemeClr val="tx1">
                    <a:lumMod val="75000"/>
                    <a:lumOff val="25000"/>
                  </a:schemeClr>
                </a:solidFill>
                <a:effectLst/>
              </a:rPr>
              <a:t>clean energy </a:t>
            </a:r>
            <a:r>
              <a:rPr lang="en-US" sz="2900" dirty="0">
                <a:solidFill>
                  <a:schemeClr val="tx1">
                    <a:lumMod val="75000"/>
                    <a:lumOff val="25000"/>
                  </a:schemeClr>
                </a:solidFill>
                <a:effectLst/>
              </a:rPr>
              <a:t>across all sectors of the EU economy, </a:t>
            </a:r>
            <a:r>
              <a:rPr lang="en-US" sz="2900" b="1" dirty="0">
                <a:solidFill>
                  <a:schemeClr val="tx1">
                    <a:lumMod val="75000"/>
                    <a:lumOff val="25000"/>
                  </a:schemeClr>
                </a:solidFill>
                <a:effectLst/>
              </a:rPr>
              <a:t>supporting cooperation </a:t>
            </a:r>
            <a:r>
              <a:rPr lang="en-US" sz="2900" dirty="0">
                <a:solidFill>
                  <a:schemeClr val="tx1">
                    <a:lumMod val="75000"/>
                    <a:lumOff val="25000"/>
                  </a:schemeClr>
                </a:solidFill>
                <a:effectLst/>
              </a:rPr>
              <a:t>between EU countries towards this </a:t>
            </a:r>
            <a:r>
              <a:rPr lang="en-US" sz="2900" b="1" dirty="0">
                <a:solidFill>
                  <a:schemeClr val="tx1">
                    <a:lumMod val="75000"/>
                    <a:lumOff val="25000"/>
                  </a:schemeClr>
                </a:solidFill>
                <a:effectLst/>
                <a:highlight>
                  <a:srgbClr val="FFFF00"/>
                </a:highlight>
              </a:rPr>
              <a:t>goal</a:t>
            </a:r>
            <a:r>
              <a:rPr lang="en-US" sz="2900" dirty="0">
                <a:solidFill>
                  <a:schemeClr val="tx1">
                    <a:lumMod val="75000"/>
                    <a:lumOff val="25000"/>
                  </a:schemeClr>
                </a:solidFill>
                <a:effectLst/>
              </a:rPr>
              <a:t>.</a:t>
            </a:r>
          </a:p>
          <a:p>
            <a:pPr lvl="1" algn="just"/>
            <a:r>
              <a:rPr lang="en-US" sz="2900" dirty="0">
                <a:solidFill>
                  <a:schemeClr val="tx1">
                    <a:lumMod val="75000"/>
                    <a:lumOff val="25000"/>
                  </a:schemeClr>
                </a:solidFill>
                <a:effectLst/>
              </a:rPr>
              <a:t>Since the introduction of the Renewable Energy Directive (2009/28/EC), the </a:t>
            </a:r>
            <a:r>
              <a:rPr lang="en-US" sz="2900" b="1" dirty="0">
                <a:solidFill>
                  <a:schemeClr val="tx1">
                    <a:lumMod val="75000"/>
                    <a:lumOff val="25000"/>
                  </a:schemeClr>
                </a:solidFill>
                <a:effectLst/>
              </a:rPr>
              <a:t>share of renewable energy </a:t>
            </a:r>
            <a:r>
              <a:rPr lang="en-US" sz="2900" dirty="0">
                <a:solidFill>
                  <a:schemeClr val="tx1">
                    <a:lumMod val="75000"/>
                    <a:lumOff val="25000"/>
                  </a:schemeClr>
                </a:solidFill>
                <a:effectLst/>
              </a:rPr>
              <a:t>sources in EU energy consumption has increased from </a:t>
            </a:r>
            <a:r>
              <a:rPr lang="en-US" sz="2900" b="1" dirty="0">
                <a:solidFill>
                  <a:schemeClr val="tx1">
                    <a:lumMod val="75000"/>
                    <a:lumOff val="25000"/>
                  </a:schemeClr>
                </a:solidFill>
                <a:effectLst/>
              </a:rPr>
              <a:t>12.5% </a:t>
            </a:r>
            <a:r>
              <a:rPr lang="en-US" sz="2900" dirty="0">
                <a:solidFill>
                  <a:schemeClr val="tx1">
                    <a:lumMod val="75000"/>
                    <a:lumOff val="25000"/>
                  </a:schemeClr>
                </a:solidFill>
                <a:effectLst/>
              </a:rPr>
              <a:t>in 2010 to </a:t>
            </a:r>
            <a:r>
              <a:rPr lang="en-US" sz="2900" b="1" dirty="0">
                <a:solidFill>
                  <a:schemeClr val="tx1">
                    <a:lumMod val="75000"/>
                    <a:lumOff val="25000"/>
                  </a:schemeClr>
                </a:solidFill>
                <a:effectLst/>
              </a:rPr>
              <a:t>21.8% </a:t>
            </a:r>
            <a:r>
              <a:rPr lang="en-US" sz="2900" dirty="0">
                <a:solidFill>
                  <a:schemeClr val="tx1">
                    <a:lumMod val="75000"/>
                    <a:lumOff val="25000"/>
                  </a:schemeClr>
                </a:solidFill>
                <a:effectLst/>
              </a:rPr>
              <a:t>in 2021.</a:t>
            </a:r>
          </a:p>
          <a:p>
            <a:pPr lvl="1" algn="just"/>
            <a:r>
              <a:rPr lang="en-US" sz="2900" dirty="0">
                <a:solidFill>
                  <a:schemeClr val="tx1">
                    <a:lumMod val="75000"/>
                    <a:lumOff val="25000"/>
                  </a:schemeClr>
                </a:solidFill>
                <a:effectLst/>
              </a:rPr>
              <a:t>Given the </a:t>
            </a:r>
            <a:r>
              <a:rPr lang="en-US" sz="2900" b="1" dirty="0">
                <a:solidFill>
                  <a:schemeClr val="tx1">
                    <a:lumMod val="75000"/>
                    <a:lumOff val="25000"/>
                  </a:schemeClr>
                </a:solidFill>
                <a:effectLst/>
              </a:rPr>
              <a:t>need to speed up </a:t>
            </a:r>
            <a:r>
              <a:rPr lang="en-US" sz="2900" dirty="0">
                <a:solidFill>
                  <a:schemeClr val="tx1">
                    <a:lumMod val="75000"/>
                    <a:lumOff val="25000"/>
                  </a:schemeClr>
                </a:solidFill>
                <a:effectLst/>
              </a:rPr>
              <a:t>the EU’s clean energy transition, the Renewable Energy Directive EU/2018/2001 was </a:t>
            </a:r>
            <a:r>
              <a:rPr lang="en-US" sz="2900" b="1" dirty="0">
                <a:solidFill>
                  <a:schemeClr val="tx1">
                    <a:lumMod val="75000"/>
                    <a:lumOff val="25000"/>
                  </a:schemeClr>
                </a:solidFill>
                <a:effectLst/>
              </a:rPr>
              <a:t>revised in 2023</a:t>
            </a:r>
            <a:r>
              <a:rPr lang="en-US" sz="2900" dirty="0">
                <a:solidFill>
                  <a:schemeClr val="tx1">
                    <a:lumMod val="75000"/>
                    <a:lumOff val="25000"/>
                  </a:schemeClr>
                </a:solidFill>
                <a:effectLst/>
              </a:rPr>
              <a:t>. The revised Directive EU/2023/2413 entered into force on 20 November 2023. There will be an 18-month period to transpose most of the directive's provisions into national law, with a shorter deadline of July 2024 for some provisions related to permitting for renewables. It sets an overall renewable energy </a:t>
            </a:r>
            <a:r>
              <a:rPr lang="en-US" sz="2900" b="1" dirty="0">
                <a:solidFill>
                  <a:schemeClr val="tx1">
                    <a:lumMod val="75000"/>
                    <a:lumOff val="25000"/>
                  </a:schemeClr>
                </a:solidFill>
                <a:effectLst/>
              </a:rPr>
              <a:t>target </a:t>
            </a:r>
            <a:r>
              <a:rPr lang="en-US" sz="2900" dirty="0">
                <a:solidFill>
                  <a:schemeClr val="tx1">
                    <a:lumMod val="75000"/>
                    <a:lumOff val="25000"/>
                  </a:schemeClr>
                </a:solidFill>
                <a:effectLst/>
              </a:rPr>
              <a:t>of at </a:t>
            </a:r>
            <a:r>
              <a:rPr lang="en-US" sz="2900" b="1" dirty="0">
                <a:solidFill>
                  <a:schemeClr val="tx1">
                    <a:lumMod val="75000"/>
                    <a:lumOff val="25000"/>
                  </a:schemeClr>
                </a:solidFill>
                <a:effectLst/>
              </a:rPr>
              <a:t>least 42.5% </a:t>
            </a:r>
            <a:r>
              <a:rPr lang="en-US" sz="2900" dirty="0">
                <a:solidFill>
                  <a:schemeClr val="tx1">
                    <a:lumMod val="75000"/>
                    <a:lumOff val="25000"/>
                  </a:schemeClr>
                </a:solidFill>
                <a:effectLst/>
              </a:rPr>
              <a:t>binding at EU level by 2030 - but aiming for 45%.  </a:t>
            </a:r>
          </a:p>
          <a:p>
            <a:pPr lvl="1" algn="just"/>
            <a:r>
              <a:rPr lang="en-US" sz="2900" b="1" dirty="0">
                <a:solidFill>
                  <a:schemeClr val="tx1">
                    <a:lumMod val="75000"/>
                    <a:lumOff val="25000"/>
                  </a:schemeClr>
                </a:solidFill>
                <a:effectLst/>
              </a:rPr>
              <a:t>New measures </a:t>
            </a:r>
            <a:r>
              <a:rPr lang="en-US" sz="2900" dirty="0">
                <a:solidFill>
                  <a:schemeClr val="tx1">
                    <a:lumMod val="75000"/>
                    <a:lumOff val="25000"/>
                  </a:schemeClr>
                </a:solidFill>
                <a:effectLst/>
              </a:rPr>
              <a:t>for further uptake of renewables: The revised directive builds on its 2009 and 2018 predecessors to implement stronger measures, ensuring comprehensive development and utilization of renewable energy, which is essential for meeting the EU's 2050 climate neutrality goal and bolstering energy security. It sets an ambitious </a:t>
            </a:r>
            <a:r>
              <a:rPr lang="en-US" sz="2900" b="1" dirty="0">
                <a:solidFill>
                  <a:schemeClr val="tx1">
                    <a:lumMod val="75000"/>
                    <a:lumOff val="25000"/>
                  </a:schemeClr>
                </a:solidFill>
                <a:effectLst/>
              </a:rPr>
              <a:t>new target </a:t>
            </a:r>
            <a:r>
              <a:rPr lang="en-US" sz="2900" dirty="0">
                <a:solidFill>
                  <a:schemeClr val="tx1">
                    <a:lumMod val="75000"/>
                    <a:lumOff val="25000"/>
                  </a:schemeClr>
                </a:solidFill>
                <a:effectLst/>
              </a:rPr>
              <a:t>to double renewable energy use and introduces </a:t>
            </a:r>
            <a:r>
              <a:rPr lang="en-US" sz="2900" b="1" dirty="0">
                <a:solidFill>
                  <a:schemeClr val="tx1">
                    <a:lumMod val="75000"/>
                    <a:lumOff val="25000"/>
                  </a:schemeClr>
                </a:solidFill>
                <a:effectLst/>
              </a:rPr>
              <a:t>specific goals across sectors</a:t>
            </a:r>
            <a:r>
              <a:rPr lang="en-US" sz="2900" dirty="0">
                <a:solidFill>
                  <a:schemeClr val="tx1">
                    <a:lumMod val="75000"/>
                    <a:lumOff val="25000"/>
                  </a:schemeClr>
                </a:solidFill>
                <a:effectLst/>
              </a:rPr>
              <a:t>, including heating, cooling, transport, and industry, while supporting the integration of electric vehicles and smart charging solutions. The directive incorporates </a:t>
            </a:r>
            <a:r>
              <a:rPr lang="en-US" sz="2900" b="1" dirty="0">
                <a:solidFill>
                  <a:schemeClr val="tx1">
                    <a:lumMod val="75000"/>
                    <a:lumOff val="25000"/>
                  </a:schemeClr>
                </a:solidFill>
                <a:effectLst/>
              </a:rPr>
              <a:t>principles</a:t>
            </a:r>
            <a:r>
              <a:rPr lang="en-US" sz="2900" dirty="0">
                <a:solidFill>
                  <a:schemeClr val="tx1">
                    <a:lumMod val="75000"/>
                    <a:lumOff val="25000"/>
                  </a:schemeClr>
                </a:solidFill>
                <a:effectLst/>
              </a:rPr>
              <a:t> from the energy system integration and hydrogen strategies to foster an efficient and renewable-powered system, setting binding targets for </a:t>
            </a:r>
            <a:r>
              <a:rPr lang="en-US" sz="2900" b="1" dirty="0">
                <a:solidFill>
                  <a:schemeClr val="tx1">
                    <a:lumMod val="75000"/>
                    <a:lumOff val="25000"/>
                  </a:schemeClr>
                </a:solidFill>
                <a:effectLst/>
              </a:rPr>
              <a:t>renewable fuels </a:t>
            </a:r>
            <a:r>
              <a:rPr lang="en-US" sz="2900" dirty="0">
                <a:solidFill>
                  <a:schemeClr val="tx1">
                    <a:lumMod val="75000"/>
                    <a:lumOff val="25000"/>
                  </a:schemeClr>
                </a:solidFill>
                <a:effectLst/>
              </a:rPr>
              <a:t>in sectors less suited to electrification. Streamlining </a:t>
            </a:r>
            <a:r>
              <a:rPr lang="en-US" sz="2900" b="1" dirty="0">
                <a:solidFill>
                  <a:schemeClr val="tx1">
                    <a:lumMod val="75000"/>
                    <a:lumOff val="25000"/>
                  </a:schemeClr>
                </a:solidFill>
                <a:effectLst/>
              </a:rPr>
              <a:t>permitting procedures</a:t>
            </a:r>
            <a:r>
              <a:rPr lang="en-US" sz="2900" dirty="0">
                <a:solidFill>
                  <a:schemeClr val="tx1">
                    <a:lumMod val="75000"/>
                    <a:lumOff val="25000"/>
                  </a:schemeClr>
                </a:solidFill>
                <a:effectLst/>
              </a:rPr>
              <a:t> and enhancing sustainability criteria for bioenergy, the directive accelerates renewable energy deployment and infrastructure development.</a:t>
            </a:r>
          </a:p>
          <a:p>
            <a:pPr lvl="1" algn="just"/>
            <a:endParaRPr lang="en-US" dirty="0">
              <a:effectLst/>
            </a:endParaRPr>
          </a:p>
          <a:p>
            <a:pPr lvl="1" algn="just"/>
            <a:endParaRPr lang="en-US" dirty="0">
              <a:effectLst/>
            </a:endParaRPr>
          </a:p>
          <a:p>
            <a:pPr marL="457200" lvl="1" indent="0" algn="just">
              <a:buNone/>
            </a:pPr>
            <a:br>
              <a:rPr lang="en-US" dirty="0">
                <a:effectLst/>
              </a:rPr>
            </a:br>
            <a:endParaRPr lang="en-US" dirty="0">
              <a:effectLst/>
            </a:endParaRPr>
          </a:p>
          <a:p>
            <a:pPr lvl="2" algn="just"/>
            <a:endParaRPr lang="en-US" dirty="0">
              <a:effectLst/>
            </a:endParaRPr>
          </a:p>
          <a:p>
            <a:pPr algn="just">
              <a:buFont typeface="Wingdings" pitchFamily="2" charset="2"/>
              <a:buChar char="Ø"/>
            </a:pPr>
            <a:endParaRPr lang="en-US" dirty="0">
              <a:effectLst/>
            </a:endParaRPr>
          </a:p>
          <a:p>
            <a:pPr algn="just">
              <a:buFont typeface="Wingdings" pitchFamily="2" charset="2"/>
              <a:buChar char="Ø"/>
            </a:pPr>
            <a:endParaRPr lang="en-GB" dirty="0"/>
          </a:p>
        </p:txBody>
      </p:sp>
      <p:sp>
        <p:nvSpPr>
          <p:cNvPr id="6" name="TextBox 5">
            <a:extLst>
              <a:ext uri="{FF2B5EF4-FFF2-40B4-BE49-F238E27FC236}">
                <a16:creationId xmlns:a16="http://schemas.microsoft.com/office/drawing/2014/main" id="{45E6BC1A-9938-F0E9-D5C5-8B5A4AE32D3D}"/>
              </a:ext>
            </a:extLst>
          </p:cNvPr>
          <p:cNvSpPr txBox="1"/>
          <p:nvPr/>
        </p:nvSpPr>
        <p:spPr>
          <a:xfrm>
            <a:off x="0" y="938057"/>
            <a:ext cx="786364" cy="400110"/>
          </a:xfrm>
          <a:prstGeom prst="rect">
            <a:avLst/>
          </a:prstGeom>
          <a:noFill/>
        </p:spPr>
        <p:txBody>
          <a:bodyPr wrap="square" rtlCol="0">
            <a:spAutoFit/>
          </a:bodyPr>
          <a:lstStyle/>
          <a:p>
            <a:r>
              <a:rPr lang="en-GB" sz="2000" b="1" dirty="0"/>
              <a:t>III.3</a:t>
            </a:r>
          </a:p>
        </p:txBody>
      </p:sp>
      <p:sp>
        <p:nvSpPr>
          <p:cNvPr id="7" name="Slide Number Placeholder 6">
            <a:extLst>
              <a:ext uri="{FF2B5EF4-FFF2-40B4-BE49-F238E27FC236}">
                <a16:creationId xmlns:a16="http://schemas.microsoft.com/office/drawing/2014/main" id="{1DFC967E-D597-D66E-3006-DDAA3770518A}"/>
              </a:ext>
            </a:extLst>
          </p:cNvPr>
          <p:cNvSpPr>
            <a:spLocks noGrp="1"/>
          </p:cNvSpPr>
          <p:nvPr>
            <p:ph type="sldNum" sz="quarter" idx="12"/>
          </p:nvPr>
        </p:nvSpPr>
        <p:spPr/>
        <p:txBody>
          <a:bodyPr/>
          <a:lstStyle/>
          <a:p>
            <a:fld id="{0F1C5020-A1EA-1544-B176-FF4BEB079769}" type="slidenum">
              <a:rPr lang="en-GB" smtClean="0"/>
              <a:t>17</a:t>
            </a:fld>
            <a:endParaRPr lang="en-GB"/>
          </a:p>
        </p:txBody>
      </p:sp>
    </p:spTree>
    <p:extLst>
      <p:ext uri="{BB962C8B-B14F-4D97-AF65-F5344CB8AC3E}">
        <p14:creationId xmlns:p14="http://schemas.microsoft.com/office/powerpoint/2010/main" val="37681395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06E61D0-F828-9B39-E23C-706F8355F5DD}"/>
              </a:ext>
            </a:extLst>
          </p:cNvPr>
          <p:cNvPicPr>
            <a:picLocks noChangeAspect="1"/>
          </p:cNvPicPr>
          <p:nvPr/>
        </p:nvPicPr>
        <p:blipFill>
          <a:blip r:embed="rId2"/>
          <a:stretch>
            <a:fillRect/>
          </a:stretch>
        </p:blipFill>
        <p:spPr>
          <a:xfrm>
            <a:off x="0" y="-19731"/>
            <a:ext cx="12192000" cy="1036439"/>
          </a:xfrm>
          <a:prstGeom prst="rect">
            <a:avLst/>
          </a:prstGeom>
        </p:spPr>
      </p:pic>
      <p:sp>
        <p:nvSpPr>
          <p:cNvPr id="2" name="Title 1">
            <a:extLst>
              <a:ext uri="{FF2B5EF4-FFF2-40B4-BE49-F238E27FC236}">
                <a16:creationId xmlns:a16="http://schemas.microsoft.com/office/drawing/2014/main" id="{37860559-04EA-8C2B-7D34-54E9AE3A881C}"/>
              </a:ext>
            </a:extLst>
          </p:cNvPr>
          <p:cNvSpPr>
            <a:spLocks noGrp="1"/>
          </p:cNvSpPr>
          <p:nvPr>
            <p:ph type="title"/>
          </p:nvPr>
        </p:nvSpPr>
        <p:spPr>
          <a:xfrm>
            <a:off x="205154" y="172696"/>
            <a:ext cx="11529646" cy="651583"/>
          </a:xfrm>
        </p:spPr>
        <p:txBody>
          <a:bodyPr>
            <a:noAutofit/>
          </a:bodyPr>
          <a:lstStyle/>
          <a:p>
            <a:r>
              <a:rPr lang="en-GB" sz="2800" b="1" dirty="0">
                <a:solidFill>
                  <a:schemeClr val="bg1"/>
                </a:solidFill>
                <a:latin typeface="+mn-lt"/>
              </a:rPr>
              <a:t>III. General Overview of EU Renewable Energy Law and Policy Framework</a:t>
            </a:r>
          </a:p>
        </p:txBody>
      </p:sp>
      <p:sp>
        <p:nvSpPr>
          <p:cNvPr id="3" name="Content Placeholder 2">
            <a:extLst>
              <a:ext uri="{FF2B5EF4-FFF2-40B4-BE49-F238E27FC236}">
                <a16:creationId xmlns:a16="http://schemas.microsoft.com/office/drawing/2014/main" id="{10BC10BC-B856-D229-50EA-90600D678105}"/>
              </a:ext>
            </a:extLst>
          </p:cNvPr>
          <p:cNvSpPr>
            <a:spLocks noGrp="1"/>
          </p:cNvSpPr>
          <p:nvPr>
            <p:ph idx="1"/>
          </p:nvPr>
        </p:nvSpPr>
        <p:spPr>
          <a:xfrm>
            <a:off x="46892" y="1642889"/>
            <a:ext cx="11863754" cy="5871603"/>
          </a:xfrm>
        </p:spPr>
        <p:txBody>
          <a:bodyPr>
            <a:normAutofit lnSpcReduction="10000"/>
          </a:bodyPr>
          <a:lstStyle/>
          <a:p>
            <a:pPr algn="just">
              <a:buFont typeface="Wingdings" pitchFamily="2" charset="2"/>
              <a:buChar char="Ø"/>
            </a:pPr>
            <a:r>
              <a:rPr lang="en-US" sz="2600" b="1" dirty="0">
                <a:effectLst/>
              </a:rPr>
              <a:t>Renewable Energy – Directive, Targets and Cooperation Mechanisms</a:t>
            </a:r>
            <a:endParaRPr lang="en-US" sz="2200" b="1" dirty="0"/>
          </a:p>
          <a:p>
            <a:pPr algn="just">
              <a:buFont typeface="Wingdings" pitchFamily="2" charset="2"/>
              <a:buChar char="v"/>
            </a:pPr>
            <a:r>
              <a:rPr lang="en-US" b="1" dirty="0">
                <a:effectLst/>
              </a:rPr>
              <a:t>Renewable Energy </a:t>
            </a:r>
            <a:r>
              <a:rPr lang="en-US" b="1" dirty="0">
                <a:highlight>
                  <a:srgbClr val="FFFF00"/>
                </a:highlight>
              </a:rPr>
              <a:t>Targets</a:t>
            </a:r>
            <a:endParaRPr lang="en-US" b="1" dirty="0">
              <a:effectLst/>
              <a:highlight>
                <a:srgbClr val="FFFF00"/>
              </a:highlight>
            </a:endParaRPr>
          </a:p>
          <a:p>
            <a:pPr lvl="1" algn="just"/>
            <a:r>
              <a:rPr lang="en-US" sz="2400" b="0" i="0" dirty="0">
                <a:solidFill>
                  <a:srgbClr val="404040"/>
                </a:solidFill>
                <a:effectLst/>
              </a:rPr>
              <a:t>EU wants to accelerate the take-up of renewables to contribute and reach the</a:t>
            </a:r>
            <a:r>
              <a:rPr lang="en-US" sz="2400" b="1" i="0" dirty="0">
                <a:solidFill>
                  <a:srgbClr val="404040"/>
                </a:solidFill>
                <a:effectLst/>
              </a:rPr>
              <a:t> goal </a:t>
            </a:r>
            <a:r>
              <a:rPr lang="en-US" sz="2400" b="0" i="0" dirty="0">
                <a:solidFill>
                  <a:srgbClr val="404040"/>
                </a:solidFill>
                <a:effectLst/>
              </a:rPr>
              <a:t>of reducing net </a:t>
            </a:r>
            <a:r>
              <a:rPr lang="en-US" sz="2400" b="1" i="0" dirty="0">
                <a:solidFill>
                  <a:srgbClr val="404040"/>
                </a:solidFill>
                <a:effectLst/>
              </a:rPr>
              <a:t>greenhouse gas emissions </a:t>
            </a:r>
            <a:r>
              <a:rPr lang="en-US" sz="2400" b="0" i="0" dirty="0">
                <a:solidFill>
                  <a:srgbClr val="404040"/>
                </a:solidFill>
                <a:effectLst/>
              </a:rPr>
              <a:t>by at least </a:t>
            </a:r>
            <a:r>
              <a:rPr lang="en-US" sz="2400" b="1" i="0" dirty="0">
                <a:solidFill>
                  <a:srgbClr val="404040"/>
                </a:solidFill>
                <a:effectLst/>
              </a:rPr>
              <a:t>55% </a:t>
            </a:r>
            <a:r>
              <a:rPr lang="en-US" sz="2400" b="0" i="0" dirty="0">
                <a:solidFill>
                  <a:srgbClr val="404040"/>
                </a:solidFill>
                <a:effectLst/>
              </a:rPr>
              <a:t>by 2030: </a:t>
            </a:r>
            <a:r>
              <a:rPr lang="en-US" b="0" i="0" dirty="0">
                <a:solidFill>
                  <a:srgbClr val="374151"/>
                </a:solidFill>
                <a:effectLst/>
              </a:rPr>
              <a:t>the energy sector being a primary focus due to its high contribution to EU emissions. </a:t>
            </a:r>
          </a:p>
          <a:p>
            <a:pPr lvl="1" algn="just"/>
            <a:r>
              <a:rPr lang="en-US" b="0" i="0" dirty="0">
                <a:solidFill>
                  <a:srgbClr val="374151"/>
                </a:solidFill>
                <a:effectLst/>
              </a:rPr>
              <a:t>The recast Renewable Energy Directive 2018/2001/EU introduced a binding target of at least </a:t>
            </a:r>
            <a:r>
              <a:rPr lang="en-US" b="1" i="0" dirty="0">
                <a:solidFill>
                  <a:srgbClr val="374151"/>
                </a:solidFill>
                <a:effectLst/>
              </a:rPr>
              <a:t>32% renewable energy </a:t>
            </a:r>
            <a:r>
              <a:rPr lang="en-US" b="0" i="0" dirty="0">
                <a:solidFill>
                  <a:srgbClr val="374151"/>
                </a:solidFill>
                <a:effectLst/>
              </a:rPr>
              <a:t>by 2030, which was later proposed to increase to </a:t>
            </a:r>
            <a:r>
              <a:rPr lang="en-US" b="1" i="0" dirty="0">
                <a:solidFill>
                  <a:srgbClr val="374151"/>
                </a:solidFill>
                <a:effectLst/>
              </a:rPr>
              <a:t>40% </a:t>
            </a:r>
            <a:r>
              <a:rPr lang="en-US" b="0" i="0" dirty="0">
                <a:solidFill>
                  <a:srgbClr val="374151"/>
                </a:solidFill>
                <a:effectLst/>
              </a:rPr>
              <a:t>under the European Green Deal, and further to </a:t>
            </a:r>
            <a:r>
              <a:rPr lang="en-US" b="1" i="0" dirty="0">
                <a:solidFill>
                  <a:srgbClr val="374151"/>
                </a:solidFill>
                <a:effectLst/>
              </a:rPr>
              <a:t>45% </a:t>
            </a:r>
            <a:r>
              <a:rPr lang="en-US" b="0" i="0" dirty="0">
                <a:solidFill>
                  <a:srgbClr val="374151"/>
                </a:solidFill>
                <a:effectLst/>
              </a:rPr>
              <a:t>as part of the </a:t>
            </a:r>
            <a:r>
              <a:rPr lang="en-US" b="0" i="0" dirty="0" err="1">
                <a:solidFill>
                  <a:srgbClr val="374151"/>
                </a:solidFill>
                <a:effectLst/>
              </a:rPr>
              <a:t>REPowerEU</a:t>
            </a:r>
            <a:r>
              <a:rPr lang="en-US" b="0" i="0" dirty="0">
                <a:solidFill>
                  <a:srgbClr val="374151"/>
                </a:solidFill>
                <a:effectLst/>
              </a:rPr>
              <a:t> plan.</a:t>
            </a:r>
          </a:p>
          <a:p>
            <a:pPr lvl="1" algn="just"/>
            <a:endParaRPr lang="en-US" b="0" i="0" dirty="0">
              <a:solidFill>
                <a:srgbClr val="374151"/>
              </a:solidFill>
              <a:effectLst/>
            </a:endParaRPr>
          </a:p>
          <a:p>
            <a:pPr lvl="1" algn="just"/>
            <a:r>
              <a:rPr lang="en-US" b="1" i="0" dirty="0">
                <a:effectLst/>
              </a:rPr>
              <a:t>Comparison of The 2030 Target and The 2020 Target: </a:t>
            </a:r>
            <a:r>
              <a:rPr lang="en-US" b="0" i="0" dirty="0">
                <a:effectLst/>
              </a:rPr>
              <a:t>While the 2020 target aimed for a 20% share of </a:t>
            </a:r>
            <a:r>
              <a:rPr lang="en-US" b="1" i="0" dirty="0">
                <a:effectLst/>
              </a:rPr>
              <a:t>renewable energy</a:t>
            </a:r>
            <a:r>
              <a:rPr lang="en-US" b="0" i="0" dirty="0">
                <a:effectLst/>
              </a:rPr>
              <a:t>, successfully overachieved at 22.1%, the revised target for 2030 aspires to nearly double this share to 42.5%, with an ambition to reach 45%, reflecting a significant escalation in the EU's renewable energy and climate goals.</a:t>
            </a:r>
          </a:p>
          <a:p>
            <a:pPr lvl="1" algn="just"/>
            <a:endParaRPr lang="en-US" dirty="0">
              <a:effectLst/>
            </a:endParaRPr>
          </a:p>
          <a:p>
            <a:pPr marL="457200" lvl="1" indent="0" algn="just">
              <a:buNone/>
            </a:pPr>
            <a:br>
              <a:rPr lang="en-US" dirty="0">
                <a:effectLst/>
              </a:rPr>
            </a:br>
            <a:endParaRPr lang="en-US" dirty="0">
              <a:effectLst/>
            </a:endParaRPr>
          </a:p>
          <a:p>
            <a:pPr lvl="2" algn="just"/>
            <a:endParaRPr lang="en-US" dirty="0">
              <a:effectLst/>
            </a:endParaRPr>
          </a:p>
          <a:p>
            <a:pPr algn="just">
              <a:buFont typeface="Wingdings" pitchFamily="2" charset="2"/>
              <a:buChar char="Ø"/>
            </a:pPr>
            <a:endParaRPr lang="en-US" dirty="0">
              <a:effectLst/>
            </a:endParaRPr>
          </a:p>
          <a:p>
            <a:pPr algn="just">
              <a:buFont typeface="Wingdings" pitchFamily="2" charset="2"/>
              <a:buChar char="Ø"/>
            </a:pPr>
            <a:endParaRPr lang="en-GB" dirty="0"/>
          </a:p>
        </p:txBody>
      </p:sp>
      <p:pic>
        <p:nvPicPr>
          <p:cNvPr id="7" name="Picture 2" descr="''&quot;">
            <a:extLst>
              <a:ext uri="{FF2B5EF4-FFF2-40B4-BE49-F238E27FC236}">
                <a16:creationId xmlns:a16="http://schemas.microsoft.com/office/drawing/2014/main" id="{D1E4BD6D-AE45-A0D1-3937-2C1E18C084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06354" y="1082844"/>
            <a:ext cx="2338754" cy="1170595"/>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A9D10D97-CF4F-9CB2-B712-1A487A680C43}"/>
              </a:ext>
            </a:extLst>
          </p:cNvPr>
          <p:cNvSpPr>
            <a:spLocks noGrp="1"/>
          </p:cNvSpPr>
          <p:nvPr>
            <p:ph type="sldNum" sz="quarter" idx="12"/>
          </p:nvPr>
        </p:nvSpPr>
        <p:spPr/>
        <p:txBody>
          <a:bodyPr/>
          <a:lstStyle/>
          <a:p>
            <a:fld id="{0F1C5020-A1EA-1544-B176-FF4BEB079769}" type="slidenum">
              <a:rPr lang="en-GB" smtClean="0"/>
              <a:t>18</a:t>
            </a:fld>
            <a:endParaRPr lang="en-GB"/>
          </a:p>
        </p:txBody>
      </p:sp>
    </p:spTree>
    <p:extLst>
      <p:ext uri="{BB962C8B-B14F-4D97-AF65-F5344CB8AC3E}">
        <p14:creationId xmlns:p14="http://schemas.microsoft.com/office/powerpoint/2010/main" val="40773608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06E61D0-F828-9B39-E23C-706F8355F5DD}"/>
              </a:ext>
            </a:extLst>
          </p:cNvPr>
          <p:cNvPicPr>
            <a:picLocks noChangeAspect="1"/>
          </p:cNvPicPr>
          <p:nvPr/>
        </p:nvPicPr>
        <p:blipFill>
          <a:blip r:embed="rId2"/>
          <a:stretch>
            <a:fillRect/>
          </a:stretch>
        </p:blipFill>
        <p:spPr>
          <a:xfrm>
            <a:off x="0" y="-19731"/>
            <a:ext cx="12192000" cy="1036439"/>
          </a:xfrm>
          <a:prstGeom prst="rect">
            <a:avLst/>
          </a:prstGeom>
        </p:spPr>
      </p:pic>
      <p:sp>
        <p:nvSpPr>
          <p:cNvPr id="2" name="Title 1">
            <a:extLst>
              <a:ext uri="{FF2B5EF4-FFF2-40B4-BE49-F238E27FC236}">
                <a16:creationId xmlns:a16="http://schemas.microsoft.com/office/drawing/2014/main" id="{37860559-04EA-8C2B-7D34-54E9AE3A881C}"/>
              </a:ext>
            </a:extLst>
          </p:cNvPr>
          <p:cNvSpPr>
            <a:spLocks noGrp="1"/>
          </p:cNvSpPr>
          <p:nvPr>
            <p:ph type="title"/>
          </p:nvPr>
        </p:nvSpPr>
        <p:spPr>
          <a:xfrm>
            <a:off x="205154" y="172696"/>
            <a:ext cx="11529646" cy="651583"/>
          </a:xfrm>
        </p:spPr>
        <p:txBody>
          <a:bodyPr>
            <a:noAutofit/>
          </a:bodyPr>
          <a:lstStyle/>
          <a:p>
            <a:r>
              <a:rPr lang="en-GB" sz="2800" b="1" dirty="0">
                <a:solidFill>
                  <a:schemeClr val="bg1"/>
                </a:solidFill>
                <a:latin typeface="+mn-lt"/>
              </a:rPr>
              <a:t>III. General Overview of EU Renewable Energy Law and Policy Framework</a:t>
            </a:r>
          </a:p>
        </p:txBody>
      </p:sp>
      <p:sp>
        <p:nvSpPr>
          <p:cNvPr id="3" name="Content Placeholder 2">
            <a:extLst>
              <a:ext uri="{FF2B5EF4-FFF2-40B4-BE49-F238E27FC236}">
                <a16:creationId xmlns:a16="http://schemas.microsoft.com/office/drawing/2014/main" id="{10BC10BC-B856-D229-50EA-90600D678105}"/>
              </a:ext>
            </a:extLst>
          </p:cNvPr>
          <p:cNvSpPr>
            <a:spLocks noGrp="1"/>
          </p:cNvSpPr>
          <p:nvPr>
            <p:ph idx="1"/>
          </p:nvPr>
        </p:nvSpPr>
        <p:spPr>
          <a:xfrm>
            <a:off x="0" y="1234239"/>
            <a:ext cx="11887199" cy="7206376"/>
          </a:xfrm>
        </p:spPr>
        <p:txBody>
          <a:bodyPr>
            <a:normAutofit fontScale="92500" lnSpcReduction="20000"/>
          </a:bodyPr>
          <a:lstStyle/>
          <a:p>
            <a:pPr algn="just">
              <a:buFont typeface="Wingdings" pitchFamily="2" charset="2"/>
              <a:buChar char="Ø"/>
            </a:pPr>
            <a:r>
              <a:rPr lang="en-US" sz="3200" b="1" dirty="0">
                <a:effectLst/>
              </a:rPr>
              <a:t>Renewable Energy – Directive, Targets and </a:t>
            </a:r>
            <a:r>
              <a:rPr lang="en-US" sz="3200" b="1" dirty="0"/>
              <a:t>Cooperation Mechanisms</a:t>
            </a:r>
            <a:endParaRPr lang="en-US" sz="3200" b="1" dirty="0">
              <a:effectLst/>
            </a:endParaRPr>
          </a:p>
          <a:p>
            <a:pPr algn="just">
              <a:buFont typeface="Wingdings" pitchFamily="2" charset="2"/>
              <a:buChar char="v"/>
            </a:pPr>
            <a:r>
              <a:rPr lang="en-US" sz="3000" b="1" dirty="0">
                <a:effectLst/>
              </a:rPr>
              <a:t> </a:t>
            </a:r>
            <a:r>
              <a:rPr lang="en-US" b="1" dirty="0">
                <a:effectLst/>
              </a:rPr>
              <a:t>Renewable Energy Cooperation Mechanisms</a:t>
            </a:r>
          </a:p>
          <a:p>
            <a:pPr lvl="1" algn="just"/>
            <a:r>
              <a:rPr lang="en-US" b="0" i="0" dirty="0">
                <a:solidFill>
                  <a:srgbClr val="404040"/>
                </a:solidFill>
                <a:effectLst/>
              </a:rPr>
              <a:t>Enabling EU countries to collaborate towards achieving their national renewable energy targets.</a:t>
            </a:r>
          </a:p>
          <a:p>
            <a:pPr lvl="1" algn="just"/>
            <a:r>
              <a:rPr lang="en-US" dirty="0">
                <a:solidFill>
                  <a:schemeClr val="tx1">
                    <a:lumMod val="75000"/>
                    <a:lumOff val="25000"/>
                  </a:schemeClr>
                </a:solidFill>
                <a:effectLst/>
              </a:rPr>
              <a:t>Europe's internal energy market creates the opportunity for countries to work together to exploit these renewable resources and meet their national renewable energy targets. </a:t>
            </a:r>
          </a:p>
          <a:p>
            <a:pPr lvl="1" algn="just"/>
            <a:r>
              <a:rPr lang="en-US" b="1" dirty="0"/>
              <a:t>Three</a:t>
            </a:r>
            <a:r>
              <a:rPr lang="en-US" b="1" dirty="0">
                <a:effectLst/>
              </a:rPr>
              <a:t> cooperation mechanisms </a:t>
            </a:r>
            <a:r>
              <a:rPr lang="en-US" dirty="0">
                <a:effectLst/>
              </a:rPr>
              <a:t>set up under the Renewable Energy Directive (EC/2018/2001) support this collaboration: </a:t>
            </a:r>
          </a:p>
          <a:p>
            <a:pPr lvl="2" algn="just"/>
            <a:r>
              <a:rPr lang="en-US" sz="2300" b="1" dirty="0"/>
              <a:t>S</a:t>
            </a:r>
            <a:r>
              <a:rPr lang="en-US" sz="2300" b="1" dirty="0">
                <a:effectLst/>
              </a:rPr>
              <a:t>tatistical Transfers: </a:t>
            </a:r>
            <a:r>
              <a:rPr lang="en-US" sz="2300" dirty="0">
                <a:effectLst/>
              </a:rPr>
              <a:t>This mechanism allows for the accounting of renewable energy amounts from one EU country to be attributed to another's progress toward their target without the physical exchange of energy, providing a financial incentive for countries to exceed their renewable goals and enabling others to meet targets cost-effectively.</a:t>
            </a:r>
          </a:p>
          <a:p>
            <a:pPr lvl="2" algn="just"/>
            <a:r>
              <a:rPr lang="en-US" sz="2300" b="1" dirty="0"/>
              <a:t>J</a:t>
            </a:r>
            <a:r>
              <a:rPr lang="en-US" sz="2300" b="1" dirty="0">
                <a:effectLst/>
              </a:rPr>
              <a:t>oint Projects </a:t>
            </a:r>
            <a:r>
              <a:rPr lang="en-US" sz="2300" dirty="0">
                <a:effectLst/>
              </a:rPr>
              <a:t>between EU countries or EU countries and non-EU countries: EU countries can collaborate on renewable energy projects, sharing the resulting energy to meet their respective targets. These projects may include cross-border energy transfer and can extend to joint ventures with non-EU countries, provided the energy contributes to the EU's consumption.</a:t>
            </a:r>
          </a:p>
          <a:p>
            <a:pPr lvl="2" algn="just"/>
            <a:r>
              <a:rPr lang="en-US" sz="2300" b="1" dirty="0">
                <a:effectLst/>
              </a:rPr>
              <a:t>Joint Support Schemes: </a:t>
            </a:r>
            <a:r>
              <a:rPr lang="en-US" sz="2300" dirty="0">
                <a:effectLst/>
              </a:rPr>
              <a:t>EU countries can establish joint funding schemes to promote renewable energy production within their territories, utilizing common support measures like tariffs or trading regimes. Additionally, EU countries can open their national support schemes to producers in other member states, fostering broader cooperation in renewable energy production and support.</a:t>
            </a:r>
          </a:p>
          <a:p>
            <a:pPr marL="457200" lvl="1" indent="0" algn="just">
              <a:buNone/>
            </a:pPr>
            <a:br>
              <a:rPr lang="en-US" b="1" dirty="0">
                <a:effectLst/>
              </a:rPr>
            </a:br>
            <a:endParaRPr lang="en-US" b="1" dirty="0">
              <a:effectLst/>
            </a:endParaRPr>
          </a:p>
          <a:p>
            <a:pPr algn="just">
              <a:buFont typeface="Wingdings" pitchFamily="2" charset="2"/>
              <a:buChar char="v"/>
            </a:pPr>
            <a:endParaRPr lang="en-US" dirty="0">
              <a:effectLst/>
            </a:endParaRPr>
          </a:p>
          <a:p>
            <a:pPr marL="457200" lvl="1" indent="0" algn="just">
              <a:buNone/>
            </a:pPr>
            <a:br>
              <a:rPr lang="en-US" dirty="0">
                <a:effectLst/>
              </a:rPr>
            </a:br>
            <a:endParaRPr lang="en-US" dirty="0">
              <a:effectLst/>
            </a:endParaRPr>
          </a:p>
          <a:p>
            <a:pPr lvl="2" algn="just"/>
            <a:endParaRPr lang="en-US" dirty="0">
              <a:effectLst/>
            </a:endParaRPr>
          </a:p>
          <a:p>
            <a:pPr algn="just">
              <a:buFont typeface="Wingdings" pitchFamily="2" charset="2"/>
              <a:buChar char="Ø"/>
            </a:pPr>
            <a:endParaRPr lang="en-US" dirty="0">
              <a:effectLst/>
            </a:endParaRPr>
          </a:p>
          <a:p>
            <a:pPr algn="just">
              <a:buFont typeface="Wingdings" pitchFamily="2" charset="2"/>
              <a:buChar char="Ø"/>
            </a:pPr>
            <a:endParaRPr lang="en-GB" dirty="0"/>
          </a:p>
        </p:txBody>
      </p:sp>
      <p:sp>
        <p:nvSpPr>
          <p:cNvPr id="6" name="Slide Number Placeholder 5">
            <a:extLst>
              <a:ext uri="{FF2B5EF4-FFF2-40B4-BE49-F238E27FC236}">
                <a16:creationId xmlns:a16="http://schemas.microsoft.com/office/drawing/2014/main" id="{93AC24D1-764F-C8A8-5DF5-DAF104F5818E}"/>
              </a:ext>
            </a:extLst>
          </p:cNvPr>
          <p:cNvSpPr>
            <a:spLocks noGrp="1"/>
          </p:cNvSpPr>
          <p:nvPr>
            <p:ph type="sldNum" sz="quarter" idx="12"/>
          </p:nvPr>
        </p:nvSpPr>
        <p:spPr/>
        <p:txBody>
          <a:bodyPr/>
          <a:lstStyle/>
          <a:p>
            <a:fld id="{0F1C5020-A1EA-1544-B176-FF4BEB079769}" type="slidenum">
              <a:rPr lang="en-GB" smtClean="0"/>
              <a:t>19</a:t>
            </a:fld>
            <a:endParaRPr lang="en-GB"/>
          </a:p>
        </p:txBody>
      </p:sp>
    </p:spTree>
    <p:extLst>
      <p:ext uri="{BB962C8B-B14F-4D97-AF65-F5344CB8AC3E}">
        <p14:creationId xmlns:p14="http://schemas.microsoft.com/office/powerpoint/2010/main" val="38780405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732853E-6162-5126-8EF4-B645A393A26E}"/>
              </a:ext>
            </a:extLst>
          </p:cNvPr>
          <p:cNvPicPr>
            <a:picLocks noChangeAspect="1"/>
          </p:cNvPicPr>
          <p:nvPr/>
        </p:nvPicPr>
        <p:blipFill>
          <a:blip r:embed="rId2"/>
          <a:stretch>
            <a:fillRect/>
          </a:stretch>
        </p:blipFill>
        <p:spPr>
          <a:xfrm>
            <a:off x="0" y="-8533"/>
            <a:ext cx="12192000" cy="1036439"/>
          </a:xfrm>
          <a:prstGeom prst="rect">
            <a:avLst/>
          </a:prstGeom>
        </p:spPr>
      </p:pic>
      <p:sp>
        <p:nvSpPr>
          <p:cNvPr id="2" name="Title 1">
            <a:extLst>
              <a:ext uri="{FF2B5EF4-FFF2-40B4-BE49-F238E27FC236}">
                <a16:creationId xmlns:a16="http://schemas.microsoft.com/office/drawing/2014/main" id="{35CFB6D5-ACD2-4946-EFBE-72C607FF6C80}"/>
              </a:ext>
            </a:extLst>
          </p:cNvPr>
          <p:cNvSpPr>
            <a:spLocks noGrp="1"/>
          </p:cNvSpPr>
          <p:nvPr>
            <p:ph type="title"/>
          </p:nvPr>
        </p:nvSpPr>
        <p:spPr>
          <a:xfrm>
            <a:off x="304800" y="170107"/>
            <a:ext cx="10515600" cy="712634"/>
          </a:xfrm>
        </p:spPr>
        <p:txBody>
          <a:bodyPr>
            <a:normAutofit/>
          </a:bodyPr>
          <a:lstStyle/>
          <a:p>
            <a:r>
              <a:rPr lang="en-GB" sz="3200" b="1" dirty="0">
                <a:solidFill>
                  <a:schemeClr val="bg1"/>
                </a:solidFill>
                <a:latin typeface="+mn-lt"/>
              </a:rPr>
              <a:t>V. Conclusion</a:t>
            </a:r>
          </a:p>
        </p:txBody>
      </p:sp>
      <p:sp>
        <p:nvSpPr>
          <p:cNvPr id="3" name="Content Placeholder 2">
            <a:extLst>
              <a:ext uri="{FF2B5EF4-FFF2-40B4-BE49-F238E27FC236}">
                <a16:creationId xmlns:a16="http://schemas.microsoft.com/office/drawing/2014/main" id="{1F71E8F3-D116-C30F-5B20-DCE64611A577}"/>
              </a:ext>
            </a:extLst>
          </p:cNvPr>
          <p:cNvSpPr>
            <a:spLocks noGrp="1"/>
          </p:cNvSpPr>
          <p:nvPr>
            <p:ph idx="1"/>
          </p:nvPr>
        </p:nvSpPr>
        <p:spPr>
          <a:xfrm>
            <a:off x="304800" y="1450210"/>
            <a:ext cx="11582400" cy="4903697"/>
          </a:xfrm>
        </p:spPr>
        <p:txBody>
          <a:bodyPr>
            <a:normAutofit/>
          </a:bodyPr>
          <a:lstStyle/>
          <a:p>
            <a:pPr algn="just">
              <a:buFont typeface="Wingdings" pitchFamily="2" charset="2"/>
              <a:buChar char="Ø"/>
            </a:pPr>
            <a:r>
              <a:rPr lang="en-US" b="0" i="0" dirty="0">
                <a:solidFill>
                  <a:srgbClr val="0F0F0F"/>
                </a:solidFill>
                <a:effectLst/>
              </a:rPr>
              <a:t> The </a:t>
            </a:r>
            <a:r>
              <a:rPr lang="en-US" b="1" i="0" dirty="0">
                <a:solidFill>
                  <a:srgbClr val="0F0F0F"/>
                </a:solidFill>
                <a:effectLst/>
              </a:rPr>
              <a:t>progression</a:t>
            </a:r>
            <a:r>
              <a:rPr lang="en-US" b="0" i="0" dirty="0">
                <a:solidFill>
                  <a:srgbClr val="0F0F0F"/>
                </a:solidFill>
                <a:effectLst/>
              </a:rPr>
              <a:t> of Europe </a:t>
            </a:r>
            <a:r>
              <a:rPr lang="en-US" b="1" i="0" dirty="0">
                <a:solidFill>
                  <a:srgbClr val="0F0F0F"/>
                </a:solidFill>
                <a:effectLst/>
              </a:rPr>
              <a:t>towards a low-carbon society</a:t>
            </a:r>
            <a:r>
              <a:rPr lang="en-US" b="0" i="0" dirty="0">
                <a:solidFill>
                  <a:srgbClr val="0F0F0F"/>
                </a:solidFill>
                <a:effectLst/>
              </a:rPr>
              <a:t>, transitioning from a fossil fuel-based economy, has been significant in recent years. </a:t>
            </a:r>
          </a:p>
          <a:p>
            <a:pPr algn="just">
              <a:buFont typeface="Wingdings" pitchFamily="2" charset="2"/>
              <a:buChar char="Ø"/>
            </a:pPr>
            <a:r>
              <a:rPr lang="en-US" b="0" i="0" dirty="0">
                <a:solidFill>
                  <a:srgbClr val="0F0F0F"/>
                </a:solidFill>
                <a:effectLst/>
              </a:rPr>
              <a:t>This shift is steadily bringing the European Commission's concept of an </a:t>
            </a:r>
            <a:r>
              <a:rPr lang="en-US" b="1" i="0" dirty="0">
                <a:solidFill>
                  <a:srgbClr val="0F0F0F"/>
                </a:solidFill>
                <a:effectLst/>
              </a:rPr>
              <a:t>Energy Union </a:t>
            </a:r>
            <a:r>
              <a:rPr lang="en-US" b="0" i="0" dirty="0">
                <a:solidFill>
                  <a:srgbClr val="0F0F0F"/>
                </a:solidFill>
                <a:effectLst/>
              </a:rPr>
              <a:t>closer to fruition. Policies that were once theoretical are increasingly being realized in tangible ways. </a:t>
            </a:r>
          </a:p>
          <a:p>
            <a:pPr algn="just">
              <a:buFont typeface="Wingdings" pitchFamily="2" charset="2"/>
              <a:buChar char="Ø"/>
            </a:pPr>
            <a:r>
              <a:rPr lang="en-US" b="0" i="0" dirty="0">
                <a:solidFill>
                  <a:srgbClr val="0F0F0F"/>
                </a:solidFill>
                <a:effectLst/>
              </a:rPr>
              <a:t>The adoption of </a:t>
            </a:r>
            <a:r>
              <a:rPr lang="en-US" b="1" i="0" dirty="0">
                <a:solidFill>
                  <a:srgbClr val="0F0F0F"/>
                </a:solidFill>
                <a:effectLst/>
              </a:rPr>
              <a:t>new legislative measures </a:t>
            </a:r>
            <a:r>
              <a:rPr lang="en-US" b="0" i="0" dirty="0">
                <a:solidFill>
                  <a:srgbClr val="0F0F0F"/>
                </a:solidFill>
                <a:effectLst/>
              </a:rPr>
              <a:t>and the introduction of various non-legislative initiatives are key steps in achieving the </a:t>
            </a:r>
            <a:r>
              <a:rPr lang="en-US" b="1" i="0" dirty="0">
                <a:solidFill>
                  <a:srgbClr val="0F0F0F"/>
                </a:solidFill>
                <a:effectLst/>
              </a:rPr>
              <a:t>goal</a:t>
            </a:r>
            <a:r>
              <a:rPr lang="en-US" b="0" i="0" dirty="0">
                <a:solidFill>
                  <a:srgbClr val="0F0F0F"/>
                </a:solidFill>
                <a:effectLst/>
              </a:rPr>
              <a:t> of securing </a:t>
            </a:r>
            <a:r>
              <a:rPr lang="en-US" b="1" i="0" dirty="0">
                <a:solidFill>
                  <a:srgbClr val="0F0F0F"/>
                </a:solidFill>
                <a:effectLst/>
              </a:rPr>
              <a:t>clean energy</a:t>
            </a:r>
            <a:r>
              <a:rPr lang="en-US" b="0" i="0" dirty="0">
                <a:solidFill>
                  <a:srgbClr val="0F0F0F"/>
                </a:solidFill>
                <a:effectLst/>
              </a:rPr>
              <a:t> across Europe.</a:t>
            </a:r>
            <a:endParaRPr lang="en-GB" dirty="0">
              <a:highlight>
                <a:srgbClr val="FFFF00"/>
              </a:highlight>
            </a:endParaRPr>
          </a:p>
        </p:txBody>
      </p:sp>
      <p:sp>
        <p:nvSpPr>
          <p:cNvPr id="6" name="Slide Number Placeholder 5">
            <a:extLst>
              <a:ext uri="{FF2B5EF4-FFF2-40B4-BE49-F238E27FC236}">
                <a16:creationId xmlns:a16="http://schemas.microsoft.com/office/drawing/2014/main" id="{6631E26F-494E-9756-A1B9-02DE62DDDFC8}"/>
              </a:ext>
            </a:extLst>
          </p:cNvPr>
          <p:cNvSpPr>
            <a:spLocks noGrp="1"/>
          </p:cNvSpPr>
          <p:nvPr>
            <p:ph type="sldNum" sz="quarter" idx="12"/>
          </p:nvPr>
        </p:nvSpPr>
        <p:spPr/>
        <p:txBody>
          <a:bodyPr/>
          <a:lstStyle/>
          <a:p>
            <a:fld id="{0F1C5020-A1EA-1544-B176-FF4BEB079769}" type="slidenum">
              <a:rPr lang="en-GB" smtClean="0"/>
              <a:t>20</a:t>
            </a:fld>
            <a:endParaRPr lang="en-GB"/>
          </a:p>
        </p:txBody>
      </p:sp>
    </p:spTree>
    <p:extLst>
      <p:ext uri="{BB962C8B-B14F-4D97-AF65-F5344CB8AC3E}">
        <p14:creationId xmlns:p14="http://schemas.microsoft.com/office/powerpoint/2010/main" val="22353726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1429</TotalTime>
  <Words>4070</Words>
  <Application>Microsoft Macintosh PowerPoint</Application>
  <PresentationFormat>Widescreen</PresentationFormat>
  <Paragraphs>294</Paragraphs>
  <Slides>20</Slides>
  <Notes>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Arial</vt:lpstr>
      <vt:lpstr>Calibri</vt:lpstr>
      <vt:lpstr>Calibri Light</vt:lpstr>
      <vt:lpstr>Google Sans</vt:lpstr>
      <vt:lpstr>Roboto</vt:lpstr>
      <vt:lpstr>Söhne</vt:lpstr>
      <vt:lpstr>Symbol</vt:lpstr>
      <vt:lpstr>Wingdings</vt:lpstr>
      <vt:lpstr>Office Theme</vt:lpstr>
      <vt:lpstr>Evolution of EU Energy Law:  From Humble Beginnings to the REPowerEU Plan</vt:lpstr>
      <vt:lpstr>PowerPoint Presentation</vt:lpstr>
      <vt:lpstr>I.1 Origins of Energy Policy in the EU's Foundational Phase</vt:lpstr>
      <vt:lpstr>I.2 Contemporary EU Energy Law and Regulatory Landscape </vt:lpstr>
      <vt:lpstr>I.2 Contemporary EU Energy Law and Regulatory Landscape </vt:lpstr>
      <vt:lpstr>II. General Overview of EU Energy Law and Policy Framework</vt:lpstr>
      <vt:lpstr>II. General Overview of EU Energy Law and Policy Framework</vt:lpstr>
      <vt:lpstr>II. General Overview of EU Energy Law and Policy Framework</vt:lpstr>
      <vt:lpstr>II. General Overview of EU Energy Law and Policy Framework</vt:lpstr>
      <vt:lpstr>PowerPoint Presentation</vt:lpstr>
      <vt:lpstr>II. General Overview of EU Energy Law and Policy Framework</vt:lpstr>
      <vt:lpstr>II. General Overview of EU Energy Law and Policy Framework</vt:lpstr>
      <vt:lpstr>II. General Overview of EU Energy Law and Policy Framework</vt:lpstr>
      <vt:lpstr>III. General Overview of EU Renewable Energy Law and Policy Framework</vt:lpstr>
      <vt:lpstr>III. General Overview of EU Renewable Energy Law and Policy Framework</vt:lpstr>
      <vt:lpstr>III. General Overview of EU Renewable Energy Law and Policy Framework</vt:lpstr>
      <vt:lpstr>III. General Overview of EU Renewable Energy Law and Policy Framework</vt:lpstr>
      <vt:lpstr>III. General Overview of EU Renewable Energy Law and Policy Framework</vt:lpstr>
      <vt:lpstr>III. General Overview of EU Renewable Energy Law and Policy Framework</vt:lpstr>
      <vt:lpstr>V. 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Jacqueline, Wang Kunjie</dc:creator>
  <cp:lastModifiedBy>pcanelas</cp:lastModifiedBy>
  <cp:revision>102</cp:revision>
  <dcterms:created xsi:type="dcterms:W3CDTF">2023-12-02T13:06:53Z</dcterms:created>
  <dcterms:modified xsi:type="dcterms:W3CDTF">2023-12-10T21:16:07Z</dcterms:modified>
</cp:coreProperties>
</file>