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9" r:id="rId7"/>
    <p:sldId id="261" r:id="rId8"/>
    <p:sldId id="258" r:id="rId9"/>
    <p:sldId id="262" r:id="rId10"/>
    <p:sldId id="263" r:id="rId11"/>
    <p:sldId id="264" r:id="rId12"/>
    <p:sldId id="265" r:id="rId13"/>
    <p:sldId id="266" r:id="rId14"/>
    <p:sldId id="267" r:id="rId15"/>
    <p:sldId id="268" r:id="rId16"/>
    <p:sldId id="269" r:id="rId17"/>
    <p:sldId id="270" r:id="rId18"/>
    <p:sldId id="272" r:id="rId19"/>
    <p:sldId id="273" r:id="rId20"/>
    <p:sldId id="277" r:id="rId21"/>
    <p:sldId id="275" r:id="rId22"/>
    <p:sldId id="276" r:id="rId23"/>
    <p:sldId id="278" r:id="rId24"/>
    <p:sldId id="271" r:id="rId25"/>
    <p:sldId id="279" r:id="rId26"/>
    <p:sldId id="280"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61" d="100"/>
          <a:sy n="61" d="100"/>
        </p:scale>
        <p:origin x="8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372E02-FE89-D286-B758-7F1EC50FA70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9F46E87-B27D-08BC-80D9-884AE192D1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8F6A496-6FF6-F55B-0C14-503FC833E343}"/>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5" name="页脚占位符 4">
            <a:extLst>
              <a:ext uri="{FF2B5EF4-FFF2-40B4-BE49-F238E27FC236}">
                <a16:creationId xmlns:a16="http://schemas.microsoft.com/office/drawing/2014/main" id="{9AAA47D4-E258-F192-5304-5CAEB20DE9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48C27B7-8C8B-F396-130E-DF36CAF5407F}"/>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2723986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F3855C-CF76-62ED-8C01-6EFBA6B0F0A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05AF82B-179B-10E2-2446-2E848F16D93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ED1D25E-2E05-54E2-0C73-642212EECA0E}"/>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5" name="页脚占位符 4">
            <a:extLst>
              <a:ext uri="{FF2B5EF4-FFF2-40B4-BE49-F238E27FC236}">
                <a16:creationId xmlns:a16="http://schemas.microsoft.com/office/drawing/2014/main" id="{419A10E1-D690-E135-A557-B20E6F95542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A9B8836-313D-B240-DEF9-28A20548B50F}"/>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136949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472739-8E47-DAF9-8662-94DFD09D6C2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F014F38-3E4B-FD4A-3D2D-F35689C032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39EDD2DA-6348-3D7E-DF9D-6F9A9EDFBC96}"/>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5" name="页脚占位符 4">
            <a:extLst>
              <a:ext uri="{FF2B5EF4-FFF2-40B4-BE49-F238E27FC236}">
                <a16:creationId xmlns:a16="http://schemas.microsoft.com/office/drawing/2014/main" id="{04211986-D587-0C0A-70E1-E0CA2B663DE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2E07C88-99F5-6B3E-61C1-BE51C9551019}"/>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2125414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B9BC8D-4D4F-4BC4-E070-5DCE1F6E9D9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77F2B2B-9ADF-C235-B215-859A144F7917}"/>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B884740-B324-5A14-5C06-D4860863A0E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121D03D-547C-7938-72CF-33A072A1E16E}"/>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6" name="页脚占位符 5">
            <a:extLst>
              <a:ext uri="{FF2B5EF4-FFF2-40B4-BE49-F238E27FC236}">
                <a16:creationId xmlns:a16="http://schemas.microsoft.com/office/drawing/2014/main" id="{14A06222-E609-58B5-A2A4-3A2FE1DBDE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D5F214F-2E3F-EB4B-5B78-C03E1D8ECACB}"/>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3327239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5A10EE-2B7B-E2A6-93C8-FB6F6212627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5A88F10-9F56-D162-FD8D-F836CA3165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770AB4B7-3F36-6A69-1B8A-4D32E0D65FFA}"/>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427B546D-2224-38AB-DA4C-0CC8529718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6BD2BA6-9501-508C-92FD-CFEA127E950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DE6E67EC-2E77-6847-A975-FCD3C2366B36}"/>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8" name="页脚占位符 7">
            <a:extLst>
              <a:ext uri="{FF2B5EF4-FFF2-40B4-BE49-F238E27FC236}">
                <a16:creationId xmlns:a16="http://schemas.microsoft.com/office/drawing/2014/main" id="{3B8EFC32-27A3-F8E5-59DC-D88E2612274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375BD00-B196-2852-C582-B0213612C876}"/>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4126911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490BAA-9889-9ED9-D60F-F0D31583A65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5EA0BA2-49EB-07FE-C360-D3A6D8321E2B}"/>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4" name="页脚占位符 3">
            <a:extLst>
              <a:ext uri="{FF2B5EF4-FFF2-40B4-BE49-F238E27FC236}">
                <a16:creationId xmlns:a16="http://schemas.microsoft.com/office/drawing/2014/main" id="{6AD61DC2-84E0-B385-8722-96FE0954322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2469573-51EA-3DC1-08DC-1B45BC310765}"/>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2518392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ABF014C-1DC8-362B-F9C7-7EAF6D480E7D}"/>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3" name="页脚占位符 2">
            <a:extLst>
              <a:ext uri="{FF2B5EF4-FFF2-40B4-BE49-F238E27FC236}">
                <a16:creationId xmlns:a16="http://schemas.microsoft.com/office/drawing/2014/main" id="{44E3668A-8E8E-1837-1E9D-3D9679BAB76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1E84A86-8F6C-C8E7-6D13-463133999E98}"/>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287385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B9136F-39D3-9655-A4AE-5F1A06E25B8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0ED31BD-5048-660B-5609-93F9B8E0C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A9433B7-0188-24DC-0B07-F4B026DCEC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74250E5-390E-0BD5-8858-3473687B4622}"/>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6" name="页脚占位符 5">
            <a:extLst>
              <a:ext uri="{FF2B5EF4-FFF2-40B4-BE49-F238E27FC236}">
                <a16:creationId xmlns:a16="http://schemas.microsoft.com/office/drawing/2014/main" id="{50002F0A-5936-44C3-315D-015E674B930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F015D57-E425-C72F-6BF6-53045AC5A5D1}"/>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118406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DCF440-2B94-077C-D741-B246E93E786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7D77729-9217-0FD2-7428-C01F354C41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CD742E9-E7F8-B40C-44E9-3BC90C5572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5D5D33B-ADE8-6DE5-03FC-77301C7731F4}"/>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6" name="页脚占位符 5">
            <a:extLst>
              <a:ext uri="{FF2B5EF4-FFF2-40B4-BE49-F238E27FC236}">
                <a16:creationId xmlns:a16="http://schemas.microsoft.com/office/drawing/2014/main" id="{2C91068E-0962-BA2A-869D-323DE09F597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188110B-3D6A-B1DE-CF2A-0FDEA97937AD}"/>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4178047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E2FC7D-B67B-AA77-7747-E2FD1215A4C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B5A5DAD-F6F0-4889-1637-30B806E42A6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157B7D7-23E1-5518-2DFE-C88968834D51}"/>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5" name="页脚占位符 4">
            <a:extLst>
              <a:ext uri="{FF2B5EF4-FFF2-40B4-BE49-F238E27FC236}">
                <a16:creationId xmlns:a16="http://schemas.microsoft.com/office/drawing/2014/main" id="{CB32026C-A41B-CD0D-4969-DD04AC9E64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82091CC-447B-E991-257C-85B2CD40DEA3}"/>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2418262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EDF5F23-E186-EB7A-EAC5-EDC57ADE55F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C621508-DB33-E2B4-1635-C2909234FA0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DDAED98-DCE9-72E0-18D2-2CBB602459DF}"/>
              </a:ext>
            </a:extLst>
          </p:cNvPr>
          <p:cNvSpPr>
            <a:spLocks noGrp="1"/>
          </p:cNvSpPr>
          <p:nvPr>
            <p:ph type="dt" sz="half" idx="10"/>
          </p:nvPr>
        </p:nvSpPr>
        <p:spPr/>
        <p:txBody>
          <a:bodyPr/>
          <a:lstStyle/>
          <a:p>
            <a:fld id="{66D0F472-4ED2-4B3E-874E-49CE64E89FE9}" type="datetimeFigureOut">
              <a:rPr lang="zh-CN" altLang="en-US" smtClean="0"/>
              <a:t>2024/4/13</a:t>
            </a:fld>
            <a:endParaRPr lang="zh-CN" altLang="en-US"/>
          </a:p>
        </p:txBody>
      </p:sp>
      <p:sp>
        <p:nvSpPr>
          <p:cNvPr id="5" name="页脚占位符 4">
            <a:extLst>
              <a:ext uri="{FF2B5EF4-FFF2-40B4-BE49-F238E27FC236}">
                <a16:creationId xmlns:a16="http://schemas.microsoft.com/office/drawing/2014/main" id="{38AAE853-C013-0AE7-B114-C856F80A03A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C54AF12-B326-01C1-6DD2-94E96A4727B5}"/>
              </a:ext>
            </a:extLst>
          </p:cNvPr>
          <p:cNvSpPr>
            <a:spLocks noGrp="1"/>
          </p:cNvSpPr>
          <p:nvPr>
            <p:ph type="sldNum" sz="quarter" idx="12"/>
          </p:nvPr>
        </p:nvSpPr>
        <p:spPr/>
        <p:txBody>
          <a:body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2402479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319980D-6B0B-3DA4-11AC-39D4BBF4F7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EBE6BB2-1B84-F387-51B8-DE6674D08D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21A1783-9B34-947F-E3ED-412F2825A2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D0F472-4ED2-4B3E-874E-49CE64E89FE9}" type="datetimeFigureOut">
              <a:rPr lang="zh-CN" altLang="en-US" smtClean="0"/>
              <a:t>2024/4/13</a:t>
            </a:fld>
            <a:endParaRPr lang="zh-CN" altLang="en-US"/>
          </a:p>
        </p:txBody>
      </p:sp>
      <p:sp>
        <p:nvSpPr>
          <p:cNvPr id="5" name="页脚占位符 4">
            <a:extLst>
              <a:ext uri="{FF2B5EF4-FFF2-40B4-BE49-F238E27FC236}">
                <a16:creationId xmlns:a16="http://schemas.microsoft.com/office/drawing/2014/main" id="{1C40BC00-D041-4680-A459-8795AE55D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563477BE-A547-4482-A471-2B5FACB919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A64383-E0CA-44D9-8730-6503821DD6B6}" type="slidenum">
              <a:rPr lang="zh-CN" altLang="en-US" smtClean="0"/>
              <a:t>‹#›</a:t>
            </a:fld>
            <a:endParaRPr lang="zh-CN" altLang="en-US"/>
          </a:p>
        </p:txBody>
      </p:sp>
    </p:spTree>
    <p:extLst>
      <p:ext uri="{BB962C8B-B14F-4D97-AF65-F5344CB8AC3E}">
        <p14:creationId xmlns:p14="http://schemas.microsoft.com/office/powerpoint/2010/main" val="4234730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0F3828-478B-8B99-1668-82751349D071}"/>
              </a:ext>
            </a:extLst>
          </p:cNvPr>
          <p:cNvSpPr>
            <a:spLocks noGrp="1"/>
          </p:cNvSpPr>
          <p:nvPr>
            <p:ph type="ctrTitle"/>
          </p:nvPr>
        </p:nvSpPr>
        <p:spPr/>
        <p:txBody>
          <a:bodyPr>
            <a:normAutofit fontScale="90000"/>
          </a:bodyPr>
          <a:lstStyle/>
          <a:p>
            <a:r>
              <a:rPr lang="zh-CN" altLang="en-US" dirty="0"/>
              <a:t>横琴粤澳深度合作区琴澳法律服务融合发展的几个问题</a:t>
            </a:r>
          </a:p>
        </p:txBody>
      </p:sp>
      <p:sp>
        <p:nvSpPr>
          <p:cNvPr id="3" name="副标题 2">
            <a:extLst>
              <a:ext uri="{FF2B5EF4-FFF2-40B4-BE49-F238E27FC236}">
                <a16:creationId xmlns:a16="http://schemas.microsoft.com/office/drawing/2014/main" id="{356252AB-EFDE-5465-74A6-E628A1C74585}"/>
              </a:ext>
            </a:extLst>
          </p:cNvPr>
          <p:cNvSpPr>
            <a:spLocks noGrp="1"/>
          </p:cNvSpPr>
          <p:nvPr>
            <p:ph type="subTitle" idx="1"/>
          </p:nvPr>
        </p:nvSpPr>
        <p:spPr/>
        <p:txBody>
          <a:bodyPr/>
          <a:lstStyle/>
          <a:p>
            <a:r>
              <a:rPr lang="zh-CN" altLang="en-US" dirty="0"/>
              <a:t>蒋朝阳</a:t>
            </a:r>
            <a:endParaRPr lang="en-US" altLang="zh-CN" dirty="0"/>
          </a:p>
          <a:p>
            <a:r>
              <a:rPr lang="zh-CN" altLang="en-US" dirty="0"/>
              <a:t>澳门大学法学院</a:t>
            </a:r>
            <a:endParaRPr lang="en-US" altLang="zh-CN" dirty="0"/>
          </a:p>
          <a:p>
            <a:r>
              <a:rPr lang="en-US" altLang="zh-CN" dirty="0"/>
              <a:t>2024.04.13</a:t>
            </a:r>
            <a:endParaRPr lang="zh-CN" altLang="en-US" dirty="0"/>
          </a:p>
        </p:txBody>
      </p:sp>
    </p:spTree>
    <p:extLst>
      <p:ext uri="{BB962C8B-B14F-4D97-AF65-F5344CB8AC3E}">
        <p14:creationId xmlns:p14="http://schemas.microsoft.com/office/powerpoint/2010/main" val="870897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1E8085-5382-DCF5-A89E-E1816E92CA23}"/>
              </a:ext>
            </a:extLst>
          </p:cNvPr>
          <p:cNvSpPr>
            <a:spLocks noGrp="1"/>
          </p:cNvSpPr>
          <p:nvPr>
            <p:ph type="title"/>
          </p:nvPr>
        </p:nvSpPr>
        <p:spPr/>
        <p:txBody>
          <a:bodyPr/>
          <a:lstStyle/>
          <a:p>
            <a:r>
              <a:rPr lang="zh-CN" altLang="en-US" dirty="0"/>
              <a:t>目次</a:t>
            </a:r>
          </a:p>
        </p:txBody>
      </p:sp>
      <p:sp>
        <p:nvSpPr>
          <p:cNvPr id="3" name="内容占位符 2">
            <a:extLst>
              <a:ext uri="{FF2B5EF4-FFF2-40B4-BE49-F238E27FC236}">
                <a16:creationId xmlns:a16="http://schemas.microsoft.com/office/drawing/2014/main" id="{68CBF27C-742B-C932-B115-05858D79764E}"/>
              </a:ext>
            </a:extLst>
          </p:cNvPr>
          <p:cNvSpPr>
            <a:spLocks noGrp="1"/>
          </p:cNvSpPr>
          <p:nvPr>
            <p:ph idx="1"/>
          </p:nvPr>
        </p:nvSpPr>
        <p:spPr/>
        <p:txBody>
          <a:bodyPr/>
          <a:lstStyle/>
          <a:p>
            <a:endParaRPr lang="en-US" altLang="zh-CN" dirty="0"/>
          </a:p>
          <a:p>
            <a:r>
              <a:rPr lang="zh-CN" altLang="en-US" dirty="0"/>
              <a:t>横琴封关</a:t>
            </a:r>
            <a:endParaRPr lang="en-US" altLang="zh-CN" dirty="0"/>
          </a:p>
          <a:p>
            <a:r>
              <a:rPr lang="zh-CN" altLang="en-US" dirty="0"/>
              <a:t>政策分析</a:t>
            </a:r>
            <a:endParaRPr lang="en-US" altLang="zh-CN" dirty="0"/>
          </a:p>
          <a:p>
            <a:r>
              <a:rPr lang="zh-CN" altLang="en-US" dirty="0"/>
              <a:t>现状与问题</a:t>
            </a:r>
            <a:endParaRPr lang="en-US" altLang="zh-CN" dirty="0"/>
          </a:p>
          <a:p>
            <a:r>
              <a:rPr lang="zh-CN" altLang="en-US" dirty="0"/>
              <a:t>融合展望</a:t>
            </a:r>
          </a:p>
        </p:txBody>
      </p:sp>
    </p:spTree>
    <p:extLst>
      <p:ext uri="{BB962C8B-B14F-4D97-AF65-F5344CB8AC3E}">
        <p14:creationId xmlns:p14="http://schemas.microsoft.com/office/powerpoint/2010/main" val="2925908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429084-FB26-0E25-5215-5F12E4794422}"/>
              </a:ext>
            </a:extLst>
          </p:cNvPr>
          <p:cNvSpPr>
            <a:spLocks noGrp="1"/>
          </p:cNvSpPr>
          <p:nvPr>
            <p:ph type="title"/>
          </p:nvPr>
        </p:nvSpPr>
        <p:spPr/>
        <p:txBody>
          <a:bodyPr/>
          <a:lstStyle/>
          <a:p>
            <a:r>
              <a:rPr lang="zh-CN" altLang="en-US" dirty="0"/>
              <a:t>一、横琴“封关” 与法律服务</a:t>
            </a:r>
          </a:p>
        </p:txBody>
      </p:sp>
      <p:sp>
        <p:nvSpPr>
          <p:cNvPr id="3" name="内容占位符 2">
            <a:extLst>
              <a:ext uri="{FF2B5EF4-FFF2-40B4-BE49-F238E27FC236}">
                <a16:creationId xmlns:a16="http://schemas.microsoft.com/office/drawing/2014/main" id="{277C6100-C794-854B-71A9-DDD27B38EE90}"/>
              </a:ext>
            </a:extLst>
          </p:cNvPr>
          <p:cNvSpPr>
            <a:spLocks noGrp="1"/>
          </p:cNvSpPr>
          <p:nvPr>
            <p:ph idx="1"/>
          </p:nvPr>
        </p:nvSpPr>
        <p:spPr>
          <a:xfrm>
            <a:off x="1307690" y="2015612"/>
            <a:ext cx="10632427" cy="4473677"/>
          </a:xfrm>
        </p:spPr>
        <p:txBody>
          <a:bodyPr/>
          <a:lstStyle/>
          <a:p>
            <a:r>
              <a:rPr lang="zh-CN" altLang="en-US" sz="2400" dirty="0">
                <a:latin typeface="华文楷体" panose="02010600040101010101" pitchFamily="2" charset="-122"/>
                <a:ea typeface="华文楷体" panose="02010600040101010101" pitchFamily="2" charset="-122"/>
              </a:rPr>
              <a:t>“封关”</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海关术语，指的是在特定区域内实施特殊的海关监管政策</a:t>
            </a:r>
            <a:endParaRPr lang="en-US" altLang="zh-CN" sz="2000" dirty="0"/>
          </a:p>
          <a:p>
            <a:r>
              <a:rPr lang="zh-CN" altLang="en-US" sz="2400" dirty="0">
                <a:latin typeface="华文楷体" panose="02010600040101010101" pitchFamily="2" charset="-122"/>
                <a:ea typeface="华文楷体" panose="02010600040101010101" pitchFamily="2" charset="-122"/>
              </a:rPr>
              <a:t>“一线”、“二线”</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横琴岛“一线”和“二线”之间的海关监管区域，总面积约</a:t>
            </a:r>
            <a:r>
              <a:rPr lang="en-US" altLang="zh-CN" sz="2000" dirty="0"/>
              <a:t>106</a:t>
            </a:r>
            <a:r>
              <a:rPr lang="zh-CN" altLang="en-US" sz="2000" dirty="0"/>
              <a:t>平方公里。“一线”是指横琴与澳门特别行政区之间；“二线”是指横琴与中华人民共和国关境内其他地区之间</a:t>
            </a:r>
            <a:endParaRPr lang="en-US" altLang="zh-CN" sz="2000" dirty="0"/>
          </a:p>
          <a:p>
            <a:r>
              <a:rPr lang="zh-CN" altLang="en-US" sz="2400" dirty="0">
                <a:latin typeface="华文楷体" panose="02010600040101010101" pitchFamily="2" charset="-122"/>
                <a:ea typeface="华文楷体" panose="02010600040101010101" pitchFamily="2" charset="-122"/>
              </a:rPr>
              <a:t>“分线管理”</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目的：“一线”放开、“二线”管住，人员进出高度便利，在跨境金融、市场准入、数据跨境流动等领域提升开放水平</a:t>
            </a:r>
          </a:p>
          <a:p>
            <a:pPr lvl="1"/>
            <a:r>
              <a:rPr lang="zh-CN" altLang="en-US" sz="2000" dirty="0"/>
              <a:t>海关措施：经“一线”从澳门进入合作区的货物可予以免税或保税，自用及合理数量的物品可予以免税，其中，免（保）税货物在合作区内符合条件的主体之间自由流转，经“二线”从合作区进入内地其他地区视同进口，按进口货物有关规定办理海关手续</a:t>
            </a:r>
          </a:p>
          <a:p>
            <a:endParaRPr lang="en-US" altLang="zh-CN" sz="2400" dirty="0"/>
          </a:p>
          <a:p>
            <a:endParaRPr lang="zh-CN" altLang="en-US" sz="2400" dirty="0"/>
          </a:p>
          <a:p>
            <a:endParaRPr lang="en-US" altLang="zh-CN" dirty="0"/>
          </a:p>
          <a:p>
            <a:endParaRPr lang="zh-CN" altLang="en-US" dirty="0"/>
          </a:p>
          <a:p>
            <a:endParaRPr lang="zh-CN" altLang="en-US" dirty="0"/>
          </a:p>
        </p:txBody>
      </p:sp>
    </p:spTree>
    <p:extLst>
      <p:ext uri="{BB962C8B-B14F-4D97-AF65-F5344CB8AC3E}">
        <p14:creationId xmlns:p14="http://schemas.microsoft.com/office/powerpoint/2010/main" val="1963130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2CC01-CDEF-5CA6-CD22-F26D8D4107F2}"/>
              </a:ext>
            </a:extLst>
          </p:cNvPr>
          <p:cNvSpPr>
            <a:spLocks noGrp="1"/>
          </p:cNvSpPr>
          <p:nvPr>
            <p:ph type="title"/>
          </p:nvPr>
        </p:nvSpPr>
        <p:spPr/>
        <p:txBody>
          <a:bodyPr>
            <a:normAutofit/>
          </a:bodyPr>
          <a:lstStyle/>
          <a:p>
            <a:r>
              <a:rPr lang="zh-CN" altLang="en-US"/>
              <a:t>“封关”与琴</a:t>
            </a:r>
            <a:r>
              <a:rPr lang="zh-CN" altLang="en-US" dirty="0"/>
              <a:t>澳法律事务</a:t>
            </a:r>
            <a:r>
              <a:rPr lang="zh-CN" altLang="en-US"/>
              <a:t>融合发展</a:t>
            </a:r>
            <a:endParaRPr lang="zh-CN" altLang="en-US" dirty="0"/>
          </a:p>
        </p:txBody>
      </p:sp>
      <p:sp>
        <p:nvSpPr>
          <p:cNvPr id="3" name="内容占位符 2">
            <a:extLst>
              <a:ext uri="{FF2B5EF4-FFF2-40B4-BE49-F238E27FC236}">
                <a16:creationId xmlns:a16="http://schemas.microsoft.com/office/drawing/2014/main" id="{5B85341A-88F8-915E-16CD-BEAC72AF689D}"/>
              </a:ext>
            </a:extLst>
          </p:cNvPr>
          <p:cNvSpPr>
            <a:spLocks noGrp="1"/>
          </p:cNvSpPr>
          <p:nvPr>
            <p:ph idx="1"/>
          </p:nvPr>
        </p:nvSpPr>
        <p:spPr>
          <a:xfrm>
            <a:off x="1052052" y="2017712"/>
            <a:ext cx="10888065" cy="4245435"/>
          </a:xfrm>
        </p:spPr>
        <p:txBody>
          <a:bodyPr>
            <a:normAutofit/>
          </a:bodyPr>
          <a:lstStyle/>
          <a:p>
            <a:r>
              <a:rPr lang="zh-CN" altLang="en-US" sz="2400" dirty="0"/>
              <a:t>封何“关”？</a:t>
            </a:r>
            <a:endParaRPr lang="en-US" altLang="zh-CN" sz="2400" dirty="0"/>
          </a:p>
          <a:p>
            <a:pPr lvl="1"/>
            <a:r>
              <a:rPr lang="zh-CN" altLang="en-US" sz="2000" dirty="0"/>
              <a:t>横琴与内地之间，“二线”关</a:t>
            </a:r>
            <a:endParaRPr lang="en-US" altLang="zh-CN" sz="2000" dirty="0"/>
          </a:p>
          <a:p>
            <a:r>
              <a:rPr lang="zh-CN" altLang="en-US" sz="2400" dirty="0"/>
              <a:t>琴澳法律服务融合发展</a:t>
            </a:r>
            <a:endParaRPr lang="en-US" altLang="zh-CN" sz="2400" dirty="0"/>
          </a:p>
          <a:p>
            <a:pPr lvl="1"/>
            <a:r>
              <a:rPr lang="zh-CN" altLang="en-US" sz="2000" dirty="0"/>
              <a:t>实体性区域，区别其他地区</a:t>
            </a:r>
            <a:r>
              <a:rPr lang="zh-CN" altLang="en-US" sz="2000"/>
              <a:t>：广东其他自</a:t>
            </a:r>
            <a:r>
              <a:rPr lang="zh-CN" altLang="en-US" sz="2000" dirty="0"/>
              <a:t>贸区、浦东、海南等</a:t>
            </a:r>
            <a:endParaRPr lang="en-US" altLang="zh-CN" sz="2000" dirty="0"/>
          </a:p>
          <a:p>
            <a:pPr lvl="2"/>
            <a:r>
              <a:rPr lang="zh-CN" altLang="en-US" sz="1600" dirty="0"/>
              <a:t>为塑造琴澳一体化总体发展新格局提供法律服务</a:t>
            </a:r>
            <a:endParaRPr lang="en-US" altLang="zh-CN" sz="1600" dirty="0"/>
          </a:p>
          <a:p>
            <a:pPr lvl="3"/>
            <a:r>
              <a:rPr lang="zh-CN" altLang="en-US" sz="1400" dirty="0"/>
              <a:t>延续一衣带水的历史脉络，构建“十字轴带、三大片区”总体发展格局，从“琴澳同源”走向“琴澳一体化”</a:t>
            </a:r>
            <a:endParaRPr lang="en-US" altLang="zh-CN" sz="1400" dirty="0"/>
          </a:p>
          <a:p>
            <a:pPr lvl="3"/>
            <a:r>
              <a:rPr lang="zh-CN" altLang="en-US" sz="1400" dirty="0"/>
              <a:t>构建与澳门一体化高水平开放新体系</a:t>
            </a:r>
            <a:endParaRPr lang="en-US" altLang="zh-CN" sz="1400" dirty="0"/>
          </a:p>
          <a:p>
            <a:pPr lvl="3"/>
            <a:r>
              <a:rPr lang="zh-CN" altLang="en-US" sz="1400" dirty="0"/>
              <a:t>国际一流的营商环境</a:t>
            </a:r>
            <a:endParaRPr lang="en-US" altLang="zh-CN" sz="1400" dirty="0"/>
          </a:p>
          <a:p>
            <a:pPr lvl="3"/>
            <a:r>
              <a:rPr lang="zh-CN" altLang="en-US" sz="1400" dirty="0"/>
              <a:t>粤澳“四共”新体制</a:t>
            </a:r>
            <a:endParaRPr lang="en-US" altLang="zh-CN" sz="1400" dirty="0"/>
          </a:p>
          <a:p>
            <a:pPr lvl="2"/>
            <a:r>
              <a:rPr lang="zh-CN" altLang="en-US" sz="1600" dirty="0"/>
              <a:t>为丰富澳门“一国两制”新实践提供法律服务</a:t>
            </a:r>
            <a:endParaRPr lang="en-US" altLang="zh-CN" sz="1600" dirty="0"/>
          </a:p>
          <a:p>
            <a:pPr lvl="3"/>
            <a:r>
              <a:rPr lang="zh-CN" altLang="en-US" sz="1400" dirty="0"/>
              <a:t>促进澳门经济适度多元</a:t>
            </a:r>
            <a:endParaRPr lang="en-US" altLang="zh-CN" sz="1400" dirty="0"/>
          </a:p>
          <a:p>
            <a:pPr lvl="3"/>
            <a:r>
              <a:rPr lang="zh-CN" altLang="en-US" sz="1400" dirty="0"/>
              <a:t>便利澳门居民生活就业</a:t>
            </a:r>
            <a:endParaRPr lang="en-US" altLang="zh-CN" sz="1400" dirty="0"/>
          </a:p>
          <a:p>
            <a:pPr lvl="3"/>
            <a:r>
              <a:rPr lang="zh-CN" altLang="en-US" sz="1400" dirty="0"/>
              <a:t>建设琴澳智慧低碳共生新城市</a:t>
            </a:r>
            <a:endParaRPr lang="en-US" altLang="zh-CN" sz="1400" dirty="0"/>
          </a:p>
          <a:p>
            <a:pPr lvl="3"/>
            <a:r>
              <a:rPr lang="zh-CN" altLang="en-US" sz="1400" dirty="0"/>
              <a:t>区域协同发展</a:t>
            </a:r>
            <a:endParaRPr lang="en-US" altLang="zh-CN" sz="1400" dirty="0"/>
          </a:p>
          <a:p>
            <a:endParaRPr lang="en-US" altLang="zh-CN" sz="2400" dirty="0"/>
          </a:p>
          <a:p>
            <a:endParaRPr lang="zh-CN" altLang="en-US" dirty="0"/>
          </a:p>
        </p:txBody>
      </p:sp>
    </p:spTree>
    <p:extLst>
      <p:ext uri="{BB962C8B-B14F-4D97-AF65-F5344CB8AC3E}">
        <p14:creationId xmlns:p14="http://schemas.microsoft.com/office/powerpoint/2010/main" val="3080666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721DA2-66E8-A0D6-8DE8-8CA53890B1F8}"/>
              </a:ext>
            </a:extLst>
          </p:cNvPr>
          <p:cNvSpPr>
            <a:spLocks noGrp="1"/>
          </p:cNvSpPr>
          <p:nvPr>
            <p:ph type="title"/>
          </p:nvPr>
        </p:nvSpPr>
        <p:spPr/>
        <p:txBody>
          <a:bodyPr>
            <a:normAutofit/>
          </a:bodyPr>
          <a:lstStyle/>
          <a:p>
            <a:r>
              <a:rPr lang="zh-CN" altLang="en-US" dirty="0"/>
              <a:t>二、琴澳法律事务融合发展政策总体框架：（粤港澳大湾区规划纲要</a:t>
            </a:r>
            <a:r>
              <a:rPr lang="en-US" altLang="zh-CN" dirty="0"/>
              <a:t>2019)</a:t>
            </a:r>
            <a:endParaRPr lang="zh-CN" altLang="en-US" dirty="0"/>
          </a:p>
        </p:txBody>
      </p:sp>
      <p:sp>
        <p:nvSpPr>
          <p:cNvPr id="3" name="内容占位符 2">
            <a:extLst>
              <a:ext uri="{FF2B5EF4-FFF2-40B4-BE49-F238E27FC236}">
                <a16:creationId xmlns:a16="http://schemas.microsoft.com/office/drawing/2014/main" id="{F2C72FFE-671D-069A-8714-5740DD3CA704}"/>
              </a:ext>
            </a:extLst>
          </p:cNvPr>
          <p:cNvSpPr>
            <a:spLocks noGrp="1"/>
          </p:cNvSpPr>
          <p:nvPr>
            <p:ph idx="1"/>
          </p:nvPr>
        </p:nvSpPr>
        <p:spPr/>
        <p:txBody>
          <a:bodyPr/>
          <a:lstStyle/>
          <a:p>
            <a:r>
              <a:rPr lang="en-US" altLang="zh-CN" dirty="0"/>
              <a:t>1</a:t>
            </a:r>
            <a:r>
              <a:rPr lang="zh-CN" altLang="en-US" dirty="0"/>
              <a:t>、构建知识产权纠纷的非诉解决</a:t>
            </a:r>
            <a:endParaRPr lang="en-US" altLang="zh-CN" dirty="0"/>
          </a:p>
          <a:p>
            <a:r>
              <a:rPr lang="en-US" altLang="zh-CN" dirty="0"/>
              <a:t>2</a:t>
            </a:r>
            <a:r>
              <a:rPr lang="zh-CN" altLang="en-US" dirty="0"/>
              <a:t>、</a:t>
            </a:r>
            <a:r>
              <a:rPr lang="en-US" altLang="zh-CN" dirty="0"/>
              <a:t>CEPA</a:t>
            </a:r>
            <a:r>
              <a:rPr lang="zh-CN" altLang="en-US" dirty="0"/>
              <a:t>框架下法律服务专业服务机构的建构</a:t>
            </a:r>
            <a:endParaRPr lang="en-US" altLang="zh-CN" dirty="0"/>
          </a:p>
          <a:p>
            <a:r>
              <a:rPr lang="en-US" altLang="zh-CN" dirty="0"/>
              <a:t>3</a:t>
            </a:r>
            <a:r>
              <a:rPr lang="zh-CN" altLang="en-US" dirty="0"/>
              <a:t>、 “一带一路”建设中粤港澳仲裁及调解机构交流合作</a:t>
            </a:r>
            <a:endParaRPr lang="en-US" altLang="zh-CN" dirty="0"/>
          </a:p>
          <a:p>
            <a:r>
              <a:rPr lang="en-US" altLang="zh-CN" dirty="0"/>
              <a:t>4</a:t>
            </a:r>
            <a:r>
              <a:rPr lang="zh-CN" altLang="en-US" dirty="0"/>
              <a:t>、市场一体化建设中对港澳法律及争议解决的特别开放措施</a:t>
            </a:r>
            <a:endParaRPr lang="en-US" altLang="zh-CN" dirty="0"/>
          </a:p>
          <a:p>
            <a:r>
              <a:rPr lang="en-US" altLang="zh-CN" dirty="0"/>
              <a:t>5</a:t>
            </a:r>
            <a:r>
              <a:rPr lang="zh-CN" altLang="en-US" dirty="0"/>
              <a:t>、发挥港澳法律及争议解决的国际化专业服务优势</a:t>
            </a:r>
            <a:endParaRPr lang="en-US" altLang="zh-CN" dirty="0"/>
          </a:p>
          <a:p>
            <a:r>
              <a:rPr lang="en-US" altLang="zh-CN" dirty="0"/>
              <a:t>6</a:t>
            </a:r>
            <a:r>
              <a:rPr lang="zh-CN" altLang="en-US" dirty="0"/>
              <a:t>、共建法律服务合作发展平台</a:t>
            </a:r>
          </a:p>
          <a:p>
            <a:endParaRPr lang="zh-CN" altLang="en-US" dirty="0"/>
          </a:p>
        </p:txBody>
      </p:sp>
    </p:spTree>
    <p:extLst>
      <p:ext uri="{BB962C8B-B14F-4D97-AF65-F5344CB8AC3E}">
        <p14:creationId xmlns:p14="http://schemas.microsoft.com/office/powerpoint/2010/main" val="3020019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B6ECD0-D168-6F89-28E2-1F4E928DE3A3}"/>
              </a:ext>
            </a:extLst>
          </p:cNvPr>
          <p:cNvSpPr>
            <a:spLocks noGrp="1"/>
          </p:cNvSpPr>
          <p:nvPr>
            <p:ph type="title"/>
          </p:nvPr>
        </p:nvSpPr>
        <p:spPr/>
        <p:txBody>
          <a:bodyPr/>
          <a:lstStyle/>
          <a:p>
            <a:r>
              <a:rPr lang="en-US" altLang="zh-CN" dirty="0"/>
              <a:t>1</a:t>
            </a:r>
            <a:r>
              <a:rPr lang="zh-CN" altLang="en-US" dirty="0"/>
              <a:t>、构建知识产权纠纷的非诉解决</a:t>
            </a:r>
          </a:p>
        </p:txBody>
      </p:sp>
      <p:sp>
        <p:nvSpPr>
          <p:cNvPr id="3" name="内容占位符 2">
            <a:extLst>
              <a:ext uri="{FF2B5EF4-FFF2-40B4-BE49-F238E27FC236}">
                <a16:creationId xmlns:a16="http://schemas.microsoft.com/office/drawing/2014/main" id="{CDAE3799-240D-3FFF-6FBD-5498F612B24D}"/>
              </a:ext>
            </a:extLst>
          </p:cNvPr>
          <p:cNvSpPr>
            <a:spLocks noGrp="1"/>
          </p:cNvSpPr>
          <p:nvPr>
            <p:ph idx="1"/>
          </p:nvPr>
        </p:nvSpPr>
        <p:spPr/>
        <p:txBody>
          <a:bodyPr/>
          <a:lstStyle/>
          <a:p>
            <a:r>
              <a:rPr lang="zh-CN" altLang="en-US" dirty="0"/>
              <a:t>第四章中明确，发挥知识产权服务业集聚发展区的辐射作用，促进高端知识产权服务与区域产业融合发展，推动通过非诉讼争议解决方式（包括仲裁、调解、协商等）处理知识产权纠纷</a:t>
            </a:r>
          </a:p>
        </p:txBody>
      </p:sp>
    </p:spTree>
    <p:extLst>
      <p:ext uri="{BB962C8B-B14F-4D97-AF65-F5344CB8AC3E}">
        <p14:creationId xmlns:p14="http://schemas.microsoft.com/office/powerpoint/2010/main" val="3314369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285066-A61A-374C-8178-BAE6BA1D013E}"/>
              </a:ext>
            </a:extLst>
          </p:cNvPr>
          <p:cNvSpPr>
            <a:spLocks noGrp="1"/>
          </p:cNvSpPr>
          <p:nvPr>
            <p:ph type="title"/>
          </p:nvPr>
        </p:nvSpPr>
        <p:spPr/>
        <p:txBody>
          <a:bodyPr>
            <a:normAutofit/>
          </a:bodyPr>
          <a:lstStyle/>
          <a:p>
            <a:r>
              <a:rPr lang="en-US" altLang="zh-CN" dirty="0"/>
              <a:t>2</a:t>
            </a:r>
            <a:r>
              <a:rPr lang="zh-CN" altLang="en-US" dirty="0"/>
              <a:t>、</a:t>
            </a:r>
            <a:r>
              <a:rPr lang="en-US" altLang="zh-CN" dirty="0"/>
              <a:t>CEPA</a:t>
            </a:r>
            <a:r>
              <a:rPr lang="zh-CN" altLang="en-US" dirty="0"/>
              <a:t>框架下法律服务专业服务机构的建构</a:t>
            </a:r>
          </a:p>
        </p:txBody>
      </p:sp>
      <p:sp>
        <p:nvSpPr>
          <p:cNvPr id="3" name="内容占位符 2">
            <a:extLst>
              <a:ext uri="{FF2B5EF4-FFF2-40B4-BE49-F238E27FC236}">
                <a16:creationId xmlns:a16="http://schemas.microsoft.com/office/drawing/2014/main" id="{507E7127-49E5-7D83-5221-1552548B49A9}"/>
              </a:ext>
            </a:extLst>
          </p:cNvPr>
          <p:cNvSpPr>
            <a:spLocks noGrp="1"/>
          </p:cNvSpPr>
          <p:nvPr>
            <p:ph idx="1"/>
          </p:nvPr>
        </p:nvSpPr>
        <p:spPr/>
        <p:txBody>
          <a:bodyPr/>
          <a:lstStyle/>
          <a:p>
            <a:r>
              <a:rPr lang="zh-CN" altLang="en-US" dirty="0"/>
              <a:t>第六章“构建具有国际竞争力的现代产业体系”的第三节“加快发展现代服务业”中明确，深化落实内地与香港、澳门关于建立更紧密经贸关系的安排（</a:t>
            </a:r>
            <a:r>
              <a:rPr lang="en-US" altLang="zh-CN" dirty="0"/>
              <a:t>CEPA</a:t>
            </a:r>
            <a:r>
              <a:rPr lang="zh-CN" altLang="en-US" dirty="0"/>
              <a:t>）对港澳服务业开放措施，鼓励粤港澳共建专业服务机构，促进会计审计、法律及争议解决服务、管理咨询、检验检测认证、知识产权、建筑及相关工程等专业服务发展。</a:t>
            </a:r>
          </a:p>
        </p:txBody>
      </p:sp>
    </p:spTree>
    <p:extLst>
      <p:ext uri="{BB962C8B-B14F-4D97-AF65-F5344CB8AC3E}">
        <p14:creationId xmlns:p14="http://schemas.microsoft.com/office/powerpoint/2010/main" val="1991709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8BB525-8A43-1B41-F873-9CAE856E4008}"/>
              </a:ext>
            </a:extLst>
          </p:cNvPr>
          <p:cNvSpPr>
            <a:spLocks noGrp="1"/>
          </p:cNvSpPr>
          <p:nvPr>
            <p:ph type="title"/>
          </p:nvPr>
        </p:nvSpPr>
        <p:spPr/>
        <p:txBody>
          <a:bodyPr/>
          <a:lstStyle/>
          <a:p>
            <a:r>
              <a:rPr lang="en-US" altLang="zh-CN" dirty="0"/>
              <a:t>3</a:t>
            </a:r>
            <a:r>
              <a:rPr lang="zh-CN" altLang="en-US" dirty="0"/>
              <a:t>、“一带一路”建设中粤港澳仲裁及调解机构交流合作</a:t>
            </a:r>
          </a:p>
        </p:txBody>
      </p:sp>
      <p:sp>
        <p:nvSpPr>
          <p:cNvPr id="3" name="内容占位符 2">
            <a:extLst>
              <a:ext uri="{FF2B5EF4-FFF2-40B4-BE49-F238E27FC236}">
                <a16:creationId xmlns:a16="http://schemas.microsoft.com/office/drawing/2014/main" id="{F23473F4-2F5B-8D85-ED43-8152FFB55744}"/>
              </a:ext>
            </a:extLst>
          </p:cNvPr>
          <p:cNvSpPr>
            <a:spLocks noGrp="1"/>
          </p:cNvSpPr>
          <p:nvPr>
            <p:ph idx="1"/>
          </p:nvPr>
        </p:nvSpPr>
        <p:spPr/>
        <p:txBody>
          <a:bodyPr/>
          <a:lstStyle/>
          <a:p>
            <a:r>
              <a:rPr lang="zh-CN" altLang="en-US" dirty="0"/>
              <a:t>第九章第一节中，把法律服务作为“打造具有全球竞争力的营商环境”重要内容。包括：加强粤港澳司法交流与协作，推动建立共商、共建、共享的多元化纠纷解决机制，为粤港澳大湾区建设提供优质、高效、便捷的司法服务和保障，着力打造法治化营商环境。完善国际商事纠纷解决机制，建设国际仲裁中心，支持粤港澳仲裁及调解机构交流合作，为粤港澳经济贸易提供仲裁及调解服务。</a:t>
            </a:r>
          </a:p>
        </p:txBody>
      </p:sp>
    </p:spTree>
    <p:extLst>
      <p:ext uri="{BB962C8B-B14F-4D97-AF65-F5344CB8AC3E}">
        <p14:creationId xmlns:p14="http://schemas.microsoft.com/office/powerpoint/2010/main" val="1903358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5EB797-1434-6968-5FCE-3DEA11BCDC33}"/>
              </a:ext>
            </a:extLst>
          </p:cNvPr>
          <p:cNvSpPr>
            <a:spLocks noGrp="1"/>
          </p:cNvSpPr>
          <p:nvPr>
            <p:ph type="title"/>
          </p:nvPr>
        </p:nvSpPr>
        <p:spPr/>
        <p:txBody>
          <a:bodyPr>
            <a:normAutofit/>
          </a:bodyPr>
          <a:lstStyle/>
          <a:p>
            <a:r>
              <a:rPr lang="en-US" altLang="zh-CN" dirty="0"/>
              <a:t>4</a:t>
            </a:r>
            <a:r>
              <a:rPr lang="zh-CN" altLang="en-US" dirty="0"/>
              <a:t>、市场一体化建设中对港澳法律及争议解决的特别开放措施</a:t>
            </a:r>
          </a:p>
        </p:txBody>
      </p:sp>
      <p:sp>
        <p:nvSpPr>
          <p:cNvPr id="3" name="内容占位符 2">
            <a:extLst>
              <a:ext uri="{FF2B5EF4-FFF2-40B4-BE49-F238E27FC236}">
                <a16:creationId xmlns:a16="http://schemas.microsoft.com/office/drawing/2014/main" id="{A168EE05-6278-DDC8-9756-064FD2398241}"/>
              </a:ext>
            </a:extLst>
          </p:cNvPr>
          <p:cNvSpPr>
            <a:spLocks noGrp="1"/>
          </p:cNvSpPr>
          <p:nvPr>
            <p:ph idx="1"/>
          </p:nvPr>
        </p:nvSpPr>
        <p:spPr/>
        <p:txBody>
          <a:bodyPr/>
          <a:lstStyle/>
          <a:p>
            <a:r>
              <a:rPr lang="zh-CN" altLang="en-US" dirty="0"/>
              <a:t>第九章第二节把法律服务作为的重要内容。</a:t>
            </a:r>
            <a:endParaRPr lang="en-US" altLang="zh-CN" dirty="0"/>
          </a:p>
          <a:p>
            <a:r>
              <a:rPr lang="zh-CN" altLang="en-US" dirty="0"/>
              <a:t>包括：推进投资便利化。落实内地与香港、澳门</a:t>
            </a:r>
            <a:r>
              <a:rPr lang="en-US" altLang="zh-CN" dirty="0"/>
              <a:t>CEPA</a:t>
            </a:r>
            <a:r>
              <a:rPr lang="zh-CN" altLang="en-US" dirty="0"/>
              <a:t>系列协议，推动对港澳在金融、教育、法律及争议解决、航运、物流、铁路运输、电信、中医药、建筑及相关工程等领域实施特别开放措施，研究进一步取消或放宽对港澳投资者的资质要求、持股比例、行业准入等限制，在广东为港澳投资者和相关从业人员提供一站式服务，更好落实</a:t>
            </a:r>
            <a:r>
              <a:rPr lang="en-US" altLang="zh-CN" dirty="0"/>
              <a:t>CEPA</a:t>
            </a:r>
            <a:r>
              <a:rPr lang="zh-CN" altLang="en-US" dirty="0"/>
              <a:t>框架下对港澳开放措施。</a:t>
            </a:r>
            <a:endParaRPr lang="en-US" altLang="zh-CN" dirty="0"/>
          </a:p>
          <a:p>
            <a:r>
              <a:rPr lang="zh-CN" altLang="en-US" dirty="0"/>
              <a:t>提升投资便利化水平。</a:t>
            </a:r>
            <a:endParaRPr lang="en-US" altLang="zh-CN" dirty="0"/>
          </a:p>
          <a:p>
            <a:r>
              <a:rPr lang="zh-CN" altLang="en-US" dirty="0"/>
              <a:t>在</a:t>
            </a:r>
            <a:r>
              <a:rPr lang="en-US" altLang="zh-CN" dirty="0"/>
              <a:t>CEPA</a:t>
            </a:r>
            <a:r>
              <a:rPr lang="zh-CN" altLang="en-US" dirty="0"/>
              <a:t>框架下研究推出进一步开放措施，使港澳专业人士与企业在内地更多领域从业投资营商享受国民待遇。</a:t>
            </a:r>
          </a:p>
        </p:txBody>
      </p:sp>
    </p:spTree>
    <p:extLst>
      <p:ext uri="{BB962C8B-B14F-4D97-AF65-F5344CB8AC3E}">
        <p14:creationId xmlns:p14="http://schemas.microsoft.com/office/powerpoint/2010/main" val="1027168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443B43-0F23-C24F-62AE-3675CE6178CC}"/>
              </a:ext>
            </a:extLst>
          </p:cNvPr>
          <p:cNvSpPr>
            <a:spLocks noGrp="1"/>
          </p:cNvSpPr>
          <p:nvPr>
            <p:ph type="title"/>
          </p:nvPr>
        </p:nvSpPr>
        <p:spPr/>
        <p:txBody>
          <a:bodyPr>
            <a:normAutofit/>
          </a:bodyPr>
          <a:lstStyle/>
          <a:p>
            <a:r>
              <a:rPr lang="en-US" altLang="zh-CN" dirty="0"/>
              <a:t>5</a:t>
            </a:r>
            <a:r>
              <a:rPr lang="zh-CN" altLang="en-US" dirty="0"/>
              <a:t>、发挥港澳法律及争议解决的国际化专业服务优势</a:t>
            </a:r>
          </a:p>
        </p:txBody>
      </p:sp>
      <p:sp>
        <p:nvSpPr>
          <p:cNvPr id="3" name="内容占位符 2">
            <a:extLst>
              <a:ext uri="{FF2B5EF4-FFF2-40B4-BE49-F238E27FC236}">
                <a16:creationId xmlns:a16="http://schemas.microsoft.com/office/drawing/2014/main" id="{A10683B5-3036-B6D2-4936-20CF437BBA49}"/>
              </a:ext>
            </a:extLst>
          </p:cNvPr>
          <p:cNvSpPr>
            <a:spLocks noGrp="1"/>
          </p:cNvSpPr>
          <p:nvPr>
            <p:ph idx="1"/>
          </p:nvPr>
        </p:nvSpPr>
        <p:spPr/>
        <p:txBody>
          <a:bodyPr/>
          <a:lstStyle/>
          <a:p>
            <a:r>
              <a:rPr lang="zh-CN" altLang="en-US" dirty="0"/>
              <a:t>第九章第三节中把法律服务作为“携手扩大对外开放”的重要内容。包括：发挥港澳在财务、设计、法律及争议解决、管理咨询、项目策划、人才培训、海运服务、建筑及相关工程等方面国际化专业服务优势，扩展和优化国际服务网络，为企业提供咨询和信息支持。 </a:t>
            </a:r>
          </a:p>
        </p:txBody>
      </p:sp>
    </p:spTree>
    <p:extLst>
      <p:ext uri="{BB962C8B-B14F-4D97-AF65-F5344CB8AC3E}">
        <p14:creationId xmlns:p14="http://schemas.microsoft.com/office/powerpoint/2010/main" val="761327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F0A843-4D7D-5642-12E4-6011FF64CFF3}"/>
              </a:ext>
            </a:extLst>
          </p:cNvPr>
          <p:cNvSpPr>
            <a:spLocks noGrp="1"/>
          </p:cNvSpPr>
          <p:nvPr>
            <p:ph type="title"/>
          </p:nvPr>
        </p:nvSpPr>
        <p:spPr/>
        <p:txBody>
          <a:bodyPr/>
          <a:lstStyle/>
          <a:p>
            <a:r>
              <a:rPr lang="en-US" altLang="zh-CN" dirty="0"/>
              <a:t>6</a:t>
            </a:r>
            <a:r>
              <a:rPr lang="zh-CN" altLang="en-US" dirty="0"/>
              <a:t>、共建法律服务粤港澳合作发展平台</a:t>
            </a:r>
            <a:br>
              <a:rPr lang="zh-CN" altLang="en-US" dirty="0"/>
            </a:br>
            <a:endParaRPr lang="zh-CN" altLang="en-US" dirty="0"/>
          </a:p>
        </p:txBody>
      </p:sp>
      <p:sp>
        <p:nvSpPr>
          <p:cNvPr id="3" name="内容占位符 2">
            <a:extLst>
              <a:ext uri="{FF2B5EF4-FFF2-40B4-BE49-F238E27FC236}">
                <a16:creationId xmlns:a16="http://schemas.microsoft.com/office/drawing/2014/main" id="{2DCF010C-7A08-9B6F-928B-1951D80DE9F0}"/>
              </a:ext>
            </a:extLst>
          </p:cNvPr>
          <p:cNvSpPr>
            <a:spLocks noGrp="1"/>
          </p:cNvSpPr>
          <p:nvPr>
            <p:ph idx="1"/>
          </p:nvPr>
        </p:nvSpPr>
        <p:spPr/>
        <p:txBody>
          <a:bodyPr/>
          <a:lstStyle/>
          <a:p>
            <a:r>
              <a:rPr lang="zh-CN" altLang="en-US" dirty="0"/>
              <a:t>加快法律服务业发展，鼓励支持法律服务机构为“一带一路”建设和内地企业走出去提供服务，</a:t>
            </a:r>
            <a:endParaRPr lang="en-US" altLang="zh-CN" dirty="0"/>
          </a:p>
          <a:p>
            <a:r>
              <a:rPr lang="zh-CN" altLang="en-US" dirty="0"/>
              <a:t>深化粤港澳合伙联营律师事务所试点，研究港澳律师在珠三角九市执业资质和业务范围问题，</a:t>
            </a:r>
            <a:endParaRPr lang="en-US" altLang="zh-CN" dirty="0"/>
          </a:p>
          <a:p>
            <a:r>
              <a:rPr lang="zh-CN" altLang="en-US" dirty="0"/>
              <a:t>构建多元化争议解决机制，联动香港打造国际法律服务中心和国际商事争议解决中心。</a:t>
            </a:r>
          </a:p>
          <a:p>
            <a:endParaRPr lang="zh-CN" altLang="en-US" dirty="0"/>
          </a:p>
        </p:txBody>
      </p:sp>
    </p:spTree>
    <p:extLst>
      <p:ext uri="{BB962C8B-B14F-4D97-AF65-F5344CB8AC3E}">
        <p14:creationId xmlns:p14="http://schemas.microsoft.com/office/powerpoint/2010/main" val="3544604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748743-4034-0291-2CF5-F05D4E231244}"/>
              </a:ext>
            </a:extLst>
          </p:cNvPr>
          <p:cNvSpPr>
            <a:spLocks noGrp="1"/>
          </p:cNvSpPr>
          <p:nvPr>
            <p:ph type="title"/>
          </p:nvPr>
        </p:nvSpPr>
        <p:spPr/>
        <p:txBody>
          <a:bodyPr/>
          <a:lstStyle/>
          <a:p>
            <a:r>
              <a:rPr lang="zh-CN" altLang="en-US" dirty="0"/>
              <a:t>三、横琴粤澳深度合作区总体方案（</a:t>
            </a:r>
            <a:r>
              <a:rPr lang="en-US" altLang="zh-CN" dirty="0"/>
              <a:t>2021</a:t>
            </a:r>
            <a:r>
              <a:rPr lang="zh-CN" altLang="en-US" dirty="0"/>
              <a:t>）关于琴澳法律服务融合发展的政策</a:t>
            </a:r>
          </a:p>
        </p:txBody>
      </p:sp>
      <p:sp>
        <p:nvSpPr>
          <p:cNvPr id="3" name="内容占位符 2">
            <a:extLst>
              <a:ext uri="{FF2B5EF4-FFF2-40B4-BE49-F238E27FC236}">
                <a16:creationId xmlns:a16="http://schemas.microsoft.com/office/drawing/2014/main" id="{4CFF9AC9-99C7-68C1-4FAA-93B5EE459E9C}"/>
              </a:ext>
            </a:extLst>
          </p:cNvPr>
          <p:cNvSpPr>
            <a:spLocks noGrp="1"/>
          </p:cNvSpPr>
          <p:nvPr>
            <p:ph idx="1"/>
          </p:nvPr>
        </p:nvSpPr>
        <p:spPr/>
        <p:txBody>
          <a:bodyPr>
            <a:normAutofit lnSpcReduction="10000"/>
          </a:bodyPr>
          <a:lstStyle/>
          <a:p>
            <a:r>
              <a:rPr lang="zh-CN" altLang="en-US" dirty="0"/>
              <a:t>制度构建（第</a:t>
            </a:r>
            <a:r>
              <a:rPr lang="en-US" altLang="zh-CN" dirty="0"/>
              <a:t>26</a:t>
            </a:r>
            <a:r>
              <a:rPr lang="zh-CN" altLang="en-US" dirty="0"/>
              <a:t>部分）</a:t>
            </a:r>
            <a:endParaRPr lang="en-US" altLang="zh-CN" dirty="0"/>
          </a:p>
          <a:p>
            <a:pPr lvl="1"/>
            <a:r>
              <a:rPr lang="en-US" altLang="zh-CN" dirty="0"/>
              <a:t>1</a:t>
            </a:r>
            <a:r>
              <a:rPr lang="zh-CN" altLang="en-US" dirty="0"/>
              <a:t>、充分发挥“一国两制”制度优势，在遵循宪法和澳门特别行政区基本法前提下，逐步构建民商事规则衔接澳门、接轨国际的制度体系。</a:t>
            </a:r>
            <a:endParaRPr lang="en-US" altLang="zh-CN" dirty="0"/>
          </a:p>
          <a:p>
            <a:pPr lvl="1"/>
            <a:r>
              <a:rPr lang="en-US" altLang="zh-CN" dirty="0"/>
              <a:t>2</a:t>
            </a:r>
            <a:r>
              <a:rPr lang="zh-CN" altLang="en-US" dirty="0"/>
              <a:t>、研究制定合作区条例，为合作区长远发展提供制度保障。</a:t>
            </a:r>
            <a:endParaRPr lang="en-US" altLang="zh-CN" dirty="0"/>
          </a:p>
          <a:p>
            <a:pPr lvl="1"/>
            <a:r>
              <a:rPr lang="en-US" altLang="zh-CN" dirty="0"/>
              <a:t>3</a:t>
            </a:r>
            <a:r>
              <a:rPr lang="zh-CN" altLang="en-US" dirty="0"/>
              <a:t>、用足用好珠海经济特区立法权，允许珠海立足合作区改革创新实践需要，根据授权对法律、行政法规、地方性法规作变通规定。</a:t>
            </a:r>
            <a:endParaRPr lang="en-US" altLang="zh-CN" dirty="0"/>
          </a:p>
          <a:p>
            <a:r>
              <a:rPr lang="zh-CN" altLang="en-US" dirty="0"/>
              <a:t>粤澳司法交流协作（加强粤澳司法交流协作，建立完善国际商事审判、仲裁、调解等多元化商事纠纷解决机制。研究强化拓展横琴新区法院职能和作用，为合作区建设提供高效便捷的司法服务和保障）</a:t>
            </a:r>
            <a:endParaRPr lang="en-US" altLang="zh-CN" dirty="0"/>
          </a:p>
          <a:p>
            <a:r>
              <a:rPr lang="zh-CN" altLang="en-US" dirty="0"/>
              <a:t>建立完善国际商事审判、仲裁、调解等多元化商事纠纷解决机制</a:t>
            </a:r>
          </a:p>
        </p:txBody>
      </p:sp>
    </p:spTree>
    <p:extLst>
      <p:ext uri="{BB962C8B-B14F-4D97-AF65-F5344CB8AC3E}">
        <p14:creationId xmlns:p14="http://schemas.microsoft.com/office/powerpoint/2010/main" val="2136802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6001BC-78A3-017B-5F36-1B83A2238054}"/>
              </a:ext>
            </a:extLst>
          </p:cNvPr>
          <p:cNvSpPr>
            <a:spLocks noGrp="1"/>
          </p:cNvSpPr>
          <p:nvPr>
            <p:ph type="title"/>
          </p:nvPr>
        </p:nvSpPr>
        <p:spPr/>
        <p:txBody>
          <a:bodyPr>
            <a:normAutofit fontScale="90000"/>
          </a:bodyPr>
          <a:lstStyle/>
          <a:p>
            <a:r>
              <a:rPr lang="zh-CN" altLang="en-US" sz="3600" dirty="0"/>
              <a:t>四、横琴粤澳深度合作区发展促进条例（</a:t>
            </a:r>
            <a:r>
              <a:rPr lang="en-US" altLang="zh-CN" sz="3600" dirty="0"/>
              <a:t>2023</a:t>
            </a:r>
            <a:r>
              <a:rPr lang="zh-CN" altLang="en-US" sz="3600" dirty="0"/>
              <a:t>）</a:t>
            </a:r>
            <a:br>
              <a:rPr lang="en-US" altLang="zh-CN" sz="3600" dirty="0"/>
            </a:br>
            <a:br>
              <a:rPr lang="en-US" altLang="zh-CN" sz="3600" dirty="0"/>
            </a:br>
            <a:endParaRPr lang="zh-CN" altLang="en-US" sz="3600" dirty="0"/>
          </a:p>
        </p:txBody>
      </p:sp>
      <p:sp>
        <p:nvSpPr>
          <p:cNvPr id="3" name="内容占位符 2">
            <a:extLst>
              <a:ext uri="{FF2B5EF4-FFF2-40B4-BE49-F238E27FC236}">
                <a16:creationId xmlns:a16="http://schemas.microsoft.com/office/drawing/2014/main" id="{1F1937C0-E0D8-7BB4-9154-B3EB14B13F5F}"/>
              </a:ext>
            </a:extLst>
          </p:cNvPr>
          <p:cNvSpPr>
            <a:spLocks noGrp="1"/>
          </p:cNvSpPr>
          <p:nvPr>
            <p:ph idx="1"/>
          </p:nvPr>
        </p:nvSpPr>
        <p:spPr>
          <a:xfrm>
            <a:off x="838200" y="998482"/>
            <a:ext cx="10515600" cy="6148551"/>
          </a:xfrm>
        </p:spPr>
        <p:txBody>
          <a:bodyPr>
            <a:normAutofit/>
          </a:bodyPr>
          <a:lstStyle/>
          <a:p>
            <a:endParaRPr lang="en-US" altLang="zh-CN" dirty="0"/>
          </a:p>
          <a:p>
            <a:r>
              <a:rPr lang="zh-CN" altLang="en-US" dirty="0"/>
              <a:t>法律服务融合发展的具体政策</a:t>
            </a:r>
            <a:endParaRPr lang="en-US" altLang="zh-CN" dirty="0"/>
          </a:p>
          <a:p>
            <a:endParaRPr lang="en-US" altLang="zh-CN" dirty="0"/>
          </a:p>
          <a:p>
            <a:pPr lvl="1"/>
            <a:r>
              <a:rPr lang="zh-CN" altLang="en-US" dirty="0"/>
              <a:t>建立完善国际商事审判、仲裁、调解等多元化商事纠纷解决机制（第</a:t>
            </a:r>
            <a:r>
              <a:rPr lang="en-US" altLang="zh-CN" dirty="0"/>
              <a:t>61</a:t>
            </a:r>
            <a:r>
              <a:rPr lang="zh-CN" altLang="en-US" dirty="0"/>
              <a:t>条）</a:t>
            </a:r>
            <a:endParaRPr lang="en-US" altLang="zh-CN" dirty="0"/>
          </a:p>
          <a:p>
            <a:pPr lvl="1"/>
            <a:endParaRPr lang="en-US" altLang="zh-CN" dirty="0"/>
          </a:p>
          <a:p>
            <a:pPr lvl="1"/>
            <a:r>
              <a:rPr lang="zh-CN" altLang="en-US" dirty="0"/>
              <a:t>鼓励合作区仲裁机构借鉴国际商事仲裁机构先进的管理体制和管理模式，建立国际通行商事仲裁机制，搭建琴澳仲裁合作平台</a:t>
            </a:r>
            <a:endParaRPr lang="en-US" altLang="zh-CN" dirty="0"/>
          </a:p>
          <a:p>
            <a:pPr lvl="1"/>
            <a:endParaRPr lang="en-US" altLang="zh-CN" dirty="0"/>
          </a:p>
          <a:p>
            <a:pPr lvl="1"/>
            <a:r>
              <a:rPr lang="zh-CN" altLang="en-US" dirty="0"/>
              <a:t>鼓励在合作区依法开展国际商事调解。当事人达成的、具有给付内容的商事调解协议，经公证依法赋予强制执行效力或者经人民法院司法确认，可以向人民法院申请强制执行</a:t>
            </a:r>
            <a:endParaRPr lang="en-US" altLang="zh-CN" dirty="0"/>
          </a:p>
          <a:p>
            <a:endParaRPr lang="zh-CN" altLang="en-US" dirty="0"/>
          </a:p>
        </p:txBody>
      </p:sp>
    </p:spTree>
    <p:extLst>
      <p:ext uri="{BB962C8B-B14F-4D97-AF65-F5344CB8AC3E}">
        <p14:creationId xmlns:p14="http://schemas.microsoft.com/office/powerpoint/2010/main" val="3773970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EAD458-7F33-8B4E-D711-A779052322C6}"/>
              </a:ext>
            </a:extLst>
          </p:cNvPr>
          <p:cNvSpPr>
            <a:spLocks noGrp="1"/>
          </p:cNvSpPr>
          <p:nvPr>
            <p:ph type="title"/>
          </p:nvPr>
        </p:nvSpPr>
        <p:spPr/>
        <p:txBody>
          <a:bodyPr/>
          <a:lstStyle/>
          <a:p>
            <a:r>
              <a:rPr lang="zh-CN" altLang="en-US" dirty="0"/>
              <a:t>推动粤澳两地的律师、公证、法律援助等法律服务业务融合发展（第</a:t>
            </a:r>
            <a:r>
              <a:rPr lang="en-US" altLang="zh-CN" dirty="0"/>
              <a:t>62</a:t>
            </a:r>
            <a:r>
              <a:rPr lang="zh-CN" altLang="en-US" dirty="0"/>
              <a:t>条）</a:t>
            </a:r>
          </a:p>
        </p:txBody>
      </p:sp>
      <p:sp>
        <p:nvSpPr>
          <p:cNvPr id="3" name="内容占位符 2">
            <a:extLst>
              <a:ext uri="{FF2B5EF4-FFF2-40B4-BE49-F238E27FC236}">
                <a16:creationId xmlns:a16="http://schemas.microsoft.com/office/drawing/2014/main" id="{3905A517-6A47-80B8-39E8-CCACD3AFF939}"/>
              </a:ext>
            </a:extLst>
          </p:cNvPr>
          <p:cNvSpPr>
            <a:spLocks noGrp="1"/>
          </p:cNvSpPr>
          <p:nvPr>
            <p:ph idx="1"/>
          </p:nvPr>
        </p:nvSpPr>
        <p:spPr/>
        <p:txBody>
          <a:bodyPr>
            <a:normAutofit fontScale="92500" lnSpcReduction="10000"/>
          </a:bodyPr>
          <a:lstStyle/>
          <a:p>
            <a:r>
              <a:rPr lang="en-US" altLang="zh-CN" dirty="0"/>
              <a:t>1</a:t>
            </a:r>
            <a:r>
              <a:rPr lang="zh-CN" altLang="en-US" dirty="0"/>
              <a:t>、	加快建设琴澳国际法务集聚区，优化涉外法律服务。</a:t>
            </a:r>
          </a:p>
          <a:p>
            <a:r>
              <a:rPr lang="en-US" altLang="zh-CN" dirty="0"/>
              <a:t>2</a:t>
            </a:r>
            <a:r>
              <a:rPr lang="zh-CN" altLang="en-US" dirty="0"/>
              <a:t>、	支持在合作区成立律师协会，加强律师行业管理。</a:t>
            </a:r>
          </a:p>
          <a:p>
            <a:r>
              <a:rPr lang="en-US" altLang="zh-CN" dirty="0"/>
              <a:t>3</a:t>
            </a:r>
            <a:r>
              <a:rPr lang="zh-CN" altLang="en-US" dirty="0"/>
              <a:t>、取得律师执业证书（粤港澳大湾区）的人员，按照国家规定在合作区内办理适用内地法律的部分民商事法律事务（含诉讼业务和非诉讼业务）。</a:t>
            </a:r>
          </a:p>
          <a:p>
            <a:r>
              <a:rPr lang="en-US" altLang="zh-CN" dirty="0"/>
              <a:t>4</a:t>
            </a:r>
            <a:r>
              <a:rPr lang="zh-CN" altLang="en-US" dirty="0"/>
              <a:t>、澳门公证机构出具或者中国委托公证人（澳门）出具的民商事领域的公证文书，可以按照国家规定在合作区内使用。</a:t>
            </a:r>
          </a:p>
          <a:p>
            <a:r>
              <a:rPr lang="en-US" altLang="zh-CN" dirty="0"/>
              <a:t>5</a:t>
            </a:r>
            <a:r>
              <a:rPr lang="zh-CN" altLang="en-US" dirty="0"/>
              <a:t>、澳门居民在合作区申请法律援助的，法律援助机构可以按照澳门有关司法援助的条件、范围等规定核查申请人的经济状况等。</a:t>
            </a:r>
          </a:p>
          <a:p>
            <a:r>
              <a:rPr lang="en-US" altLang="zh-CN" dirty="0"/>
              <a:t>6</a:t>
            </a:r>
            <a:r>
              <a:rPr lang="zh-CN" altLang="en-US" dirty="0"/>
              <a:t>、支持在合作区依法设立域外法查明服务机构，提供包括澳门、葡语系国家（地区）在内的域外法查明服务（第</a:t>
            </a:r>
            <a:r>
              <a:rPr lang="en-US" altLang="zh-CN" dirty="0"/>
              <a:t>63</a:t>
            </a:r>
            <a:r>
              <a:rPr lang="zh-CN" altLang="en-US" dirty="0"/>
              <a:t>条）。</a:t>
            </a:r>
          </a:p>
          <a:p>
            <a:endParaRPr lang="zh-CN" altLang="en-US" dirty="0"/>
          </a:p>
          <a:p>
            <a:endParaRPr lang="zh-CN" altLang="en-US" dirty="0"/>
          </a:p>
        </p:txBody>
      </p:sp>
    </p:spTree>
    <p:extLst>
      <p:ext uri="{BB962C8B-B14F-4D97-AF65-F5344CB8AC3E}">
        <p14:creationId xmlns:p14="http://schemas.microsoft.com/office/powerpoint/2010/main" val="2504163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D5E184-F2FB-080C-563E-7989B3174D38}"/>
              </a:ext>
            </a:extLst>
          </p:cNvPr>
          <p:cNvSpPr>
            <a:spLocks noGrp="1"/>
          </p:cNvSpPr>
          <p:nvPr>
            <p:ph type="title"/>
          </p:nvPr>
        </p:nvSpPr>
        <p:spPr/>
        <p:txBody>
          <a:bodyPr>
            <a:normAutofit/>
          </a:bodyPr>
          <a:lstStyle/>
          <a:p>
            <a:r>
              <a:rPr lang="zh-CN" altLang="en-US" dirty="0"/>
              <a:t>五、横琴粤澳深度合作区总体规划（</a:t>
            </a:r>
            <a:r>
              <a:rPr lang="en-US" altLang="zh-CN" dirty="0"/>
              <a:t>2024</a:t>
            </a:r>
            <a:r>
              <a:rPr lang="zh-CN" altLang="en-US" dirty="0"/>
              <a:t>）</a:t>
            </a:r>
            <a:br>
              <a:rPr lang="en-US" altLang="zh-CN" dirty="0"/>
            </a:br>
            <a:endParaRPr lang="zh-CN" altLang="en-US" dirty="0"/>
          </a:p>
        </p:txBody>
      </p:sp>
      <p:sp>
        <p:nvSpPr>
          <p:cNvPr id="3" name="内容占位符 2">
            <a:extLst>
              <a:ext uri="{FF2B5EF4-FFF2-40B4-BE49-F238E27FC236}">
                <a16:creationId xmlns:a16="http://schemas.microsoft.com/office/drawing/2014/main" id="{AF3D6C5D-9692-7909-9085-72D2BAA30582}"/>
              </a:ext>
            </a:extLst>
          </p:cNvPr>
          <p:cNvSpPr>
            <a:spLocks noGrp="1"/>
          </p:cNvSpPr>
          <p:nvPr>
            <p:ph idx="1"/>
          </p:nvPr>
        </p:nvSpPr>
        <p:spPr/>
        <p:txBody>
          <a:bodyPr/>
          <a:lstStyle/>
          <a:p>
            <a:r>
              <a:rPr lang="zh-CN" altLang="en-US" dirty="0"/>
              <a:t>第六章“构建与澳门一体化高水平开放”第二节“提升法律事务对外开放水平”中，提出构建优质法律服务体系。主要包括：</a:t>
            </a:r>
            <a:endParaRPr lang="en-US" altLang="zh-CN" dirty="0"/>
          </a:p>
          <a:p>
            <a:endParaRPr lang="en-US" altLang="zh-CN" dirty="0"/>
          </a:p>
          <a:p>
            <a:pPr lvl="1"/>
            <a:r>
              <a:rPr lang="zh-CN" altLang="en-US" dirty="0"/>
              <a:t>设立以查明澳门及葡语国家法律为主的特色域外法查明机构，吸引境内外相关法律专家精准提供法律查明协助。</a:t>
            </a:r>
            <a:endParaRPr lang="en-US" altLang="zh-CN" dirty="0"/>
          </a:p>
          <a:p>
            <a:pPr lvl="1"/>
            <a:r>
              <a:rPr lang="zh-CN" altLang="en-US" dirty="0"/>
              <a:t>充分发挥粤港澳法律部门联席会议机制作用，推动三地法律服务优势资源在合作区优先布局，加快粤港澳金融争议国际调解中心、工程争议国际调解中心等建设，联合港澳搭建“商事调解</a:t>
            </a:r>
            <a:r>
              <a:rPr lang="en-US" altLang="zh-CN" dirty="0"/>
              <a:t>+</a:t>
            </a:r>
            <a:r>
              <a:rPr lang="zh-CN" altLang="en-US" dirty="0"/>
              <a:t>国际仲裁”一站式国际法律服务平台，打造跨境争议解决高地。</a:t>
            </a:r>
          </a:p>
          <a:p>
            <a:endParaRPr lang="zh-CN" altLang="en-US" dirty="0"/>
          </a:p>
        </p:txBody>
      </p:sp>
    </p:spTree>
    <p:extLst>
      <p:ext uri="{BB962C8B-B14F-4D97-AF65-F5344CB8AC3E}">
        <p14:creationId xmlns:p14="http://schemas.microsoft.com/office/powerpoint/2010/main" val="3603052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1E5F7A-66E1-28D4-473C-E75A13ACF460}"/>
              </a:ext>
            </a:extLst>
          </p:cNvPr>
          <p:cNvSpPr>
            <a:spLocks noGrp="1"/>
          </p:cNvSpPr>
          <p:nvPr>
            <p:ph type="title"/>
          </p:nvPr>
        </p:nvSpPr>
        <p:spPr/>
        <p:txBody>
          <a:bodyPr/>
          <a:lstStyle/>
          <a:p>
            <a:r>
              <a:rPr lang="zh-CN" altLang="en-US" dirty="0"/>
              <a:t>六、粤澳法律服务融合发展</a:t>
            </a:r>
          </a:p>
        </p:txBody>
      </p:sp>
      <p:sp>
        <p:nvSpPr>
          <p:cNvPr id="3" name="内容占位符 2">
            <a:extLst>
              <a:ext uri="{FF2B5EF4-FFF2-40B4-BE49-F238E27FC236}">
                <a16:creationId xmlns:a16="http://schemas.microsoft.com/office/drawing/2014/main" id="{98761628-18B5-F893-A101-9A2109BB6C14}"/>
              </a:ext>
            </a:extLst>
          </p:cNvPr>
          <p:cNvSpPr>
            <a:spLocks noGrp="1"/>
          </p:cNvSpPr>
          <p:nvPr>
            <p:ph idx="1"/>
          </p:nvPr>
        </p:nvSpPr>
        <p:spPr/>
        <p:txBody>
          <a:bodyPr/>
          <a:lstStyle/>
          <a:p>
            <a:r>
              <a:rPr lang="en-US" altLang="zh-CN" dirty="0"/>
              <a:t>1</a:t>
            </a:r>
            <a:r>
              <a:rPr lang="zh-CN" altLang="en-US" dirty="0"/>
              <a:t>、粤港澳大湾区法律部门联席会议</a:t>
            </a:r>
            <a:endParaRPr lang="en-US" altLang="zh-CN" dirty="0"/>
          </a:p>
          <a:p>
            <a:r>
              <a:rPr lang="en-US" altLang="zh-CN" dirty="0"/>
              <a:t>2</a:t>
            </a:r>
            <a:r>
              <a:rPr lang="zh-CN" altLang="en-US" dirty="0"/>
              <a:t>、粤港澳三地法律服务规则“软联通”</a:t>
            </a:r>
            <a:endParaRPr lang="en-US" altLang="zh-CN" dirty="0"/>
          </a:p>
          <a:p>
            <a:r>
              <a:rPr lang="en-US" altLang="zh-CN" dirty="0"/>
              <a:t>3</a:t>
            </a:r>
            <a:r>
              <a:rPr lang="zh-CN" altLang="en-US" dirty="0"/>
              <a:t>、推进港澳律师在大湾区内地九市执业</a:t>
            </a:r>
            <a:endParaRPr lang="en-US" altLang="zh-CN" dirty="0"/>
          </a:p>
          <a:p>
            <a:r>
              <a:rPr lang="en-US" altLang="zh-CN" dirty="0"/>
              <a:t>4</a:t>
            </a:r>
            <a:r>
              <a:rPr lang="zh-CN" altLang="en-US" dirty="0"/>
              <a:t>、便利大湾区律师执业的措施</a:t>
            </a:r>
          </a:p>
        </p:txBody>
      </p:sp>
    </p:spTree>
    <p:extLst>
      <p:ext uri="{BB962C8B-B14F-4D97-AF65-F5344CB8AC3E}">
        <p14:creationId xmlns:p14="http://schemas.microsoft.com/office/powerpoint/2010/main" val="747031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9D6879-58D4-274D-093E-0F69FAE22417}"/>
              </a:ext>
            </a:extLst>
          </p:cNvPr>
          <p:cNvSpPr>
            <a:spLocks noGrp="1"/>
          </p:cNvSpPr>
          <p:nvPr>
            <p:ph type="title"/>
          </p:nvPr>
        </p:nvSpPr>
        <p:spPr/>
        <p:txBody>
          <a:bodyPr/>
          <a:lstStyle/>
          <a:p>
            <a:r>
              <a:rPr lang="en-US" altLang="zh-CN" dirty="0"/>
              <a:t>1</a:t>
            </a:r>
            <a:r>
              <a:rPr lang="zh-CN" altLang="en-US" dirty="0"/>
              <a:t>、粤港澳大湾区法律部门联席会议</a:t>
            </a:r>
            <a:br>
              <a:rPr lang="zh-CN" altLang="en-US" dirty="0"/>
            </a:br>
            <a:endParaRPr lang="zh-CN" altLang="en-US" dirty="0"/>
          </a:p>
        </p:txBody>
      </p:sp>
      <p:sp>
        <p:nvSpPr>
          <p:cNvPr id="3" name="内容占位符 2">
            <a:extLst>
              <a:ext uri="{FF2B5EF4-FFF2-40B4-BE49-F238E27FC236}">
                <a16:creationId xmlns:a16="http://schemas.microsoft.com/office/drawing/2014/main" id="{98695C5D-A382-CA64-8CA1-040B34BF3B4B}"/>
              </a:ext>
            </a:extLst>
          </p:cNvPr>
          <p:cNvSpPr>
            <a:spLocks noGrp="1"/>
          </p:cNvSpPr>
          <p:nvPr>
            <p:ph idx="1"/>
          </p:nvPr>
        </p:nvSpPr>
        <p:spPr/>
        <p:txBody>
          <a:bodyPr/>
          <a:lstStyle/>
          <a:p>
            <a:r>
              <a:rPr lang="en-US" altLang="zh-CN" dirty="0"/>
              <a:t>2019</a:t>
            </a:r>
            <a:r>
              <a:rPr lang="zh-CN" altLang="en-US" dirty="0"/>
              <a:t>年</a:t>
            </a:r>
            <a:r>
              <a:rPr lang="en-US" altLang="zh-CN" dirty="0"/>
              <a:t>9</a:t>
            </a:r>
            <a:r>
              <a:rPr lang="zh-CN" altLang="en-US" dirty="0"/>
              <a:t>月</a:t>
            </a:r>
            <a:r>
              <a:rPr lang="en-US" altLang="zh-CN" dirty="0"/>
              <a:t>12</a:t>
            </a:r>
            <a:r>
              <a:rPr lang="zh-CN" altLang="en-US" dirty="0"/>
              <a:t>日，香港特区政府律政司、广东省司法厅及澳门特区政府行政法务司在香港召开粤港澳大湾区法律部门第一次联席会议。</a:t>
            </a:r>
            <a:endParaRPr lang="en-US" altLang="zh-CN" dirty="0"/>
          </a:p>
          <a:p>
            <a:r>
              <a:rPr lang="zh-CN" altLang="en-US" dirty="0"/>
              <a:t>在第一次联席会议上，三地法律部门就建立联席会议机制达成一致共识，并通过了有关工作规则。 </a:t>
            </a:r>
            <a:endParaRPr lang="en-US" altLang="zh-CN" dirty="0"/>
          </a:p>
          <a:p>
            <a:r>
              <a:rPr lang="zh-CN" altLang="en-US" dirty="0"/>
              <a:t>截止</a:t>
            </a:r>
            <a:r>
              <a:rPr lang="en-US" altLang="zh-CN" dirty="0"/>
              <a:t>2023</a:t>
            </a:r>
            <a:r>
              <a:rPr lang="zh-CN" altLang="en-US" dirty="0"/>
              <a:t>年</a:t>
            </a:r>
            <a:r>
              <a:rPr lang="en-US" altLang="zh-CN" dirty="0"/>
              <a:t>12</a:t>
            </a:r>
            <a:r>
              <a:rPr lang="zh-CN" altLang="en-US" dirty="0"/>
              <a:t>月</a:t>
            </a:r>
            <a:r>
              <a:rPr lang="en-US" altLang="zh-CN" dirty="0"/>
              <a:t>7</a:t>
            </a:r>
            <a:r>
              <a:rPr lang="zh-CN" altLang="en-US" dirty="0"/>
              <a:t>日，粤港澳大湾区法律部门联席会议已举办五次。在推动粤港澳三地法律服务规则衔接、机制对接，以“小切口”撬动涉外法治工作取得新突破。</a:t>
            </a:r>
          </a:p>
        </p:txBody>
      </p:sp>
    </p:spTree>
    <p:extLst>
      <p:ext uri="{BB962C8B-B14F-4D97-AF65-F5344CB8AC3E}">
        <p14:creationId xmlns:p14="http://schemas.microsoft.com/office/powerpoint/2010/main" val="1527324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3B6C5D-D1D4-D597-92D8-CA864A7E3EF8}"/>
              </a:ext>
            </a:extLst>
          </p:cNvPr>
          <p:cNvSpPr>
            <a:spLocks noGrp="1"/>
          </p:cNvSpPr>
          <p:nvPr>
            <p:ph type="title"/>
          </p:nvPr>
        </p:nvSpPr>
        <p:spPr/>
        <p:txBody>
          <a:bodyPr/>
          <a:lstStyle/>
          <a:p>
            <a:r>
              <a:rPr lang="en-US" altLang="zh-CN" dirty="0"/>
              <a:t>2</a:t>
            </a:r>
            <a:r>
              <a:rPr lang="zh-CN" altLang="en-US" dirty="0"/>
              <a:t>、粤港澳三地法律服务规则“软联通”</a:t>
            </a:r>
          </a:p>
        </p:txBody>
      </p:sp>
      <p:sp>
        <p:nvSpPr>
          <p:cNvPr id="3" name="内容占位符 2">
            <a:extLst>
              <a:ext uri="{FF2B5EF4-FFF2-40B4-BE49-F238E27FC236}">
                <a16:creationId xmlns:a16="http://schemas.microsoft.com/office/drawing/2014/main" id="{105FEE52-6C8D-0CF0-5AD1-4B76268DCF1C}"/>
              </a:ext>
            </a:extLst>
          </p:cNvPr>
          <p:cNvSpPr>
            <a:spLocks noGrp="1"/>
          </p:cNvSpPr>
          <p:nvPr>
            <p:ph idx="1"/>
          </p:nvPr>
        </p:nvSpPr>
        <p:spPr/>
        <p:txBody>
          <a:bodyPr>
            <a:normAutofit fontScale="92500" lnSpcReduction="10000"/>
          </a:bodyPr>
          <a:lstStyle/>
          <a:p>
            <a:r>
              <a:rPr lang="zh-CN" altLang="en-US" dirty="0"/>
              <a:t>在调解方面，第二次联席会议通过了</a:t>
            </a:r>
            <a:r>
              <a:rPr lang="en-US" altLang="zh-CN" dirty="0"/>
              <a:t>《</a:t>
            </a:r>
            <a:r>
              <a:rPr lang="zh-CN" altLang="en-US" dirty="0"/>
              <a:t>粤港澳大湾区调解平台建设工作方案</a:t>
            </a:r>
            <a:r>
              <a:rPr lang="en-US" altLang="zh-CN" dirty="0"/>
              <a:t>》</a:t>
            </a:r>
            <a:r>
              <a:rPr lang="zh-CN" altLang="en-US" dirty="0"/>
              <a:t>，并批准设立粤港澳大湾区调解工作委员会；</a:t>
            </a:r>
            <a:r>
              <a:rPr lang="en-US" altLang="zh-CN" dirty="0"/>
              <a:t>2021</a:t>
            </a:r>
            <a:r>
              <a:rPr lang="zh-CN" altLang="en-US" dirty="0"/>
              <a:t>年</a:t>
            </a:r>
            <a:r>
              <a:rPr lang="en-US" altLang="zh-CN" dirty="0"/>
              <a:t>8</a:t>
            </a:r>
            <a:r>
              <a:rPr lang="zh-CN" altLang="en-US" dirty="0"/>
              <a:t>月</a:t>
            </a:r>
            <a:r>
              <a:rPr lang="en-US" altLang="zh-CN" dirty="0"/>
              <a:t>26</a:t>
            </a:r>
            <a:r>
              <a:rPr lang="zh-CN" altLang="en-US" dirty="0"/>
              <a:t>日，粤港澳大湾区调解工作委员会揭牌成立；</a:t>
            </a:r>
            <a:r>
              <a:rPr lang="en-US" altLang="zh-CN" dirty="0"/>
              <a:t>2021</a:t>
            </a:r>
            <a:r>
              <a:rPr lang="zh-CN" altLang="en-US" dirty="0"/>
              <a:t>、</a:t>
            </a:r>
            <a:r>
              <a:rPr lang="en-US" altLang="zh-CN" dirty="0"/>
              <a:t>2022</a:t>
            </a:r>
            <a:r>
              <a:rPr lang="zh-CN" altLang="en-US" dirty="0"/>
              <a:t>年举行的联席会议先后审议通过了</a:t>
            </a:r>
            <a:r>
              <a:rPr lang="en-US" altLang="zh-CN" dirty="0"/>
              <a:t>《</a:t>
            </a:r>
            <a:r>
              <a:rPr lang="zh-CN" altLang="en-US" dirty="0"/>
              <a:t>粤港澳大湾区调解员资格资历评审标准</a:t>
            </a:r>
            <a:r>
              <a:rPr lang="en-US" altLang="zh-CN" dirty="0"/>
              <a:t>》《</a:t>
            </a:r>
            <a:r>
              <a:rPr lang="zh-CN" altLang="en-US" dirty="0"/>
              <a:t>粤港澳大湾区调解员专业操守最佳准则</a:t>
            </a:r>
            <a:r>
              <a:rPr lang="en-US" altLang="zh-CN" dirty="0"/>
              <a:t>》《</a:t>
            </a:r>
            <a:r>
              <a:rPr lang="zh-CN" altLang="en-US" dirty="0"/>
              <a:t>粤港澳大湾区跨境争议调解示范规则</a:t>
            </a:r>
            <a:r>
              <a:rPr lang="en-US" altLang="zh-CN" dirty="0"/>
              <a:t>》</a:t>
            </a:r>
            <a:r>
              <a:rPr lang="zh-CN" altLang="en-US" dirty="0"/>
              <a:t>（以下简称“三项制度”），有力推动三地调解规则衔接、调解员资格互认、标准对接。</a:t>
            </a:r>
            <a:endParaRPr lang="en-US" altLang="zh-CN" dirty="0"/>
          </a:p>
          <a:p>
            <a:r>
              <a:rPr lang="zh-CN" altLang="en-US" dirty="0"/>
              <a:t>在第五次会议上，三方就各自制定的</a:t>
            </a:r>
            <a:r>
              <a:rPr lang="en-US" altLang="zh-CN" dirty="0"/>
              <a:t>《</a:t>
            </a:r>
            <a:r>
              <a:rPr lang="zh-CN" altLang="en-US" dirty="0"/>
              <a:t>粤港澳大湾区调解员资格资历评审细则</a:t>
            </a:r>
            <a:r>
              <a:rPr lang="en-US" altLang="zh-CN" dirty="0"/>
              <a:t>》</a:t>
            </a:r>
            <a:r>
              <a:rPr lang="zh-CN" altLang="en-US" dirty="0"/>
              <a:t>达成了共识，通过了联席会议认可的调解员课程，并就</a:t>
            </a:r>
            <a:r>
              <a:rPr lang="en-US" altLang="zh-CN" dirty="0"/>
              <a:t>《</a:t>
            </a:r>
            <a:r>
              <a:rPr lang="zh-CN" altLang="en-US" dirty="0"/>
              <a:t>评审细则</a:t>
            </a:r>
            <a:r>
              <a:rPr lang="en-US" altLang="zh-CN" dirty="0"/>
              <a:t>》</a:t>
            </a:r>
            <a:r>
              <a:rPr lang="zh-CN" altLang="en-US" dirty="0"/>
              <a:t>的实施安排达成共识。同时，也就三地和解（调解）协议的相互承认和执行、建立粤港澳大湾区仲裁员推荐名册、大湾区律师试点工作以及共同开展法律培训等议题进行深入讨论。 截至</a:t>
            </a:r>
            <a:r>
              <a:rPr lang="en-US" altLang="zh-CN" dirty="0"/>
              <a:t>2023</a:t>
            </a:r>
            <a:r>
              <a:rPr lang="zh-CN" altLang="en-US" dirty="0"/>
              <a:t>年</a:t>
            </a:r>
            <a:r>
              <a:rPr lang="en-US" altLang="zh-CN" dirty="0"/>
              <a:t>11</a:t>
            </a:r>
            <a:r>
              <a:rPr lang="zh-CN" altLang="en-US" dirty="0"/>
              <a:t>月，</a:t>
            </a:r>
            <a:r>
              <a:rPr lang="en-US" altLang="zh-CN" dirty="0"/>
              <a:t>82</a:t>
            </a:r>
            <a:r>
              <a:rPr lang="zh-CN" altLang="en-US" dirty="0"/>
              <a:t>名大湾区律师、港澳居民律师获聘请作为特邀调解员。 </a:t>
            </a:r>
          </a:p>
        </p:txBody>
      </p:sp>
    </p:spTree>
    <p:extLst>
      <p:ext uri="{BB962C8B-B14F-4D97-AF65-F5344CB8AC3E}">
        <p14:creationId xmlns:p14="http://schemas.microsoft.com/office/powerpoint/2010/main" val="1159914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61A77B-A66E-454E-B23C-4B45B3638DBC}"/>
              </a:ext>
            </a:extLst>
          </p:cNvPr>
          <p:cNvSpPr>
            <a:spLocks noGrp="1"/>
          </p:cNvSpPr>
          <p:nvPr>
            <p:ph type="title"/>
          </p:nvPr>
        </p:nvSpPr>
        <p:spPr/>
        <p:txBody>
          <a:bodyPr/>
          <a:lstStyle/>
          <a:p>
            <a:r>
              <a:rPr lang="en-US" altLang="zh-CN" dirty="0"/>
              <a:t>3</a:t>
            </a:r>
            <a:r>
              <a:rPr lang="zh-CN" altLang="en-US" dirty="0"/>
              <a:t>、推进港澳律师在大湾区内地九市执业</a:t>
            </a:r>
            <a:br>
              <a:rPr lang="zh-CN" altLang="en-US" dirty="0"/>
            </a:br>
            <a:endParaRPr lang="zh-CN" altLang="en-US" dirty="0"/>
          </a:p>
        </p:txBody>
      </p:sp>
      <p:sp>
        <p:nvSpPr>
          <p:cNvPr id="3" name="内容占位符 2">
            <a:extLst>
              <a:ext uri="{FF2B5EF4-FFF2-40B4-BE49-F238E27FC236}">
                <a16:creationId xmlns:a16="http://schemas.microsoft.com/office/drawing/2014/main" id="{F0A65E4B-D8DB-D830-B173-9082850239B5}"/>
              </a:ext>
            </a:extLst>
          </p:cNvPr>
          <p:cNvSpPr>
            <a:spLocks noGrp="1"/>
          </p:cNvSpPr>
          <p:nvPr>
            <p:ph idx="1"/>
          </p:nvPr>
        </p:nvSpPr>
        <p:spPr/>
        <p:txBody>
          <a:bodyPr/>
          <a:lstStyle/>
          <a:p>
            <a:r>
              <a:rPr lang="en-US" altLang="zh-CN" dirty="0"/>
              <a:t>2020</a:t>
            </a:r>
            <a:r>
              <a:rPr lang="zh-CN" altLang="en-US" dirty="0"/>
              <a:t>年，全国人大常委会授权国务院在大湾区内地九市开展港澳律师执业试点工作。</a:t>
            </a:r>
            <a:r>
              <a:rPr lang="en-US" altLang="zh-CN" dirty="0"/>
              <a:t>2021</a:t>
            </a:r>
            <a:r>
              <a:rPr lang="zh-CN" altLang="en-US" dirty="0"/>
              <a:t>年</a:t>
            </a:r>
            <a:r>
              <a:rPr lang="en-US" altLang="zh-CN" dirty="0"/>
              <a:t>7</a:t>
            </a:r>
            <a:r>
              <a:rPr lang="zh-CN" altLang="en-US" dirty="0"/>
              <a:t>月</a:t>
            </a:r>
            <a:r>
              <a:rPr lang="en-US" altLang="zh-CN" dirty="0"/>
              <a:t>31</a:t>
            </a:r>
            <a:r>
              <a:rPr lang="zh-CN" altLang="en-US" dirty="0"/>
              <a:t>日，首次粤港澳大湾区律师执业考试开考；</a:t>
            </a:r>
            <a:r>
              <a:rPr lang="en-US" altLang="zh-CN" dirty="0"/>
              <a:t>2021</a:t>
            </a:r>
            <a:r>
              <a:rPr lang="zh-CN" altLang="en-US" dirty="0"/>
              <a:t>年</a:t>
            </a:r>
            <a:r>
              <a:rPr lang="en-US" altLang="zh-CN" dirty="0"/>
              <a:t>12</a:t>
            </a:r>
            <a:r>
              <a:rPr lang="zh-CN" altLang="en-US" dirty="0"/>
              <a:t>月</a:t>
            </a:r>
            <a:r>
              <a:rPr lang="en-US" altLang="zh-CN" dirty="0"/>
              <a:t>15</a:t>
            </a:r>
            <a:r>
              <a:rPr lang="zh-CN" altLang="en-US" dirty="0"/>
              <a:t>日，广东省司法厅出台</a:t>
            </a:r>
            <a:r>
              <a:rPr lang="en-US" altLang="zh-CN" dirty="0"/>
              <a:t>《</a:t>
            </a:r>
            <a:r>
              <a:rPr lang="zh-CN" altLang="en-US" dirty="0"/>
              <a:t>关于香港法律执业者和澳门执业律师在粤港澳大湾区内地九市执业管理试行办法</a:t>
            </a:r>
            <a:r>
              <a:rPr lang="en-US" altLang="zh-CN" dirty="0"/>
              <a:t>》</a:t>
            </a:r>
            <a:r>
              <a:rPr lang="zh-CN" altLang="en-US" dirty="0"/>
              <a:t>。截止</a:t>
            </a:r>
            <a:r>
              <a:rPr lang="en-US" altLang="zh-CN" dirty="0"/>
              <a:t>2023</a:t>
            </a:r>
            <a:r>
              <a:rPr lang="zh-CN" altLang="en-US" dirty="0"/>
              <a:t>年底，司法部已顺利举办</a:t>
            </a:r>
            <a:r>
              <a:rPr lang="en-US" altLang="zh-CN" dirty="0"/>
              <a:t>3</a:t>
            </a:r>
            <a:r>
              <a:rPr lang="zh-CN" altLang="en-US" dirty="0"/>
              <a:t>次粤港澳大湾区律师执业考试，</a:t>
            </a:r>
            <a:r>
              <a:rPr lang="en-US" altLang="zh-CN" dirty="0"/>
              <a:t>1500</a:t>
            </a:r>
            <a:r>
              <a:rPr lang="zh-CN" altLang="en-US" dirty="0"/>
              <a:t>多名港澳律师报名参加考试，其中</a:t>
            </a:r>
            <a:r>
              <a:rPr lang="en-US" altLang="zh-CN" dirty="0"/>
              <a:t>372</a:t>
            </a:r>
            <a:r>
              <a:rPr lang="zh-CN" altLang="en-US" dirty="0"/>
              <a:t>名港澳律师领取了大湾区律师执业证书。</a:t>
            </a:r>
          </a:p>
        </p:txBody>
      </p:sp>
    </p:spTree>
    <p:extLst>
      <p:ext uri="{BB962C8B-B14F-4D97-AF65-F5344CB8AC3E}">
        <p14:creationId xmlns:p14="http://schemas.microsoft.com/office/powerpoint/2010/main" val="2651044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465CE5-C638-7F0E-12E6-ACF7F1D28D80}"/>
              </a:ext>
            </a:extLst>
          </p:cNvPr>
          <p:cNvSpPr>
            <a:spLocks noGrp="1"/>
          </p:cNvSpPr>
          <p:nvPr>
            <p:ph type="title"/>
          </p:nvPr>
        </p:nvSpPr>
        <p:spPr/>
        <p:txBody>
          <a:bodyPr/>
          <a:lstStyle/>
          <a:p>
            <a:r>
              <a:rPr lang="en-US" altLang="zh-CN" dirty="0"/>
              <a:t>4</a:t>
            </a:r>
            <a:r>
              <a:rPr lang="zh-CN" altLang="en-US" dirty="0"/>
              <a:t>、便利大湾区律师执业的措施</a:t>
            </a:r>
            <a:br>
              <a:rPr lang="zh-CN" altLang="en-US" dirty="0"/>
            </a:br>
            <a:endParaRPr lang="zh-CN" altLang="en-US" dirty="0"/>
          </a:p>
        </p:txBody>
      </p:sp>
      <p:sp>
        <p:nvSpPr>
          <p:cNvPr id="3" name="内容占位符 2">
            <a:extLst>
              <a:ext uri="{FF2B5EF4-FFF2-40B4-BE49-F238E27FC236}">
                <a16:creationId xmlns:a16="http://schemas.microsoft.com/office/drawing/2014/main" id="{9D618337-8CDF-E2AE-FE6C-06C724A746EE}"/>
              </a:ext>
            </a:extLst>
          </p:cNvPr>
          <p:cNvSpPr>
            <a:spLocks noGrp="1"/>
          </p:cNvSpPr>
          <p:nvPr>
            <p:ph idx="1"/>
          </p:nvPr>
        </p:nvSpPr>
        <p:spPr/>
        <p:txBody>
          <a:bodyPr/>
          <a:lstStyle/>
          <a:p>
            <a:r>
              <a:rPr lang="zh-CN" altLang="en-US" dirty="0"/>
              <a:t>广东省司法厅指导广州、深圳、珠海等地出台措施，便利大湾区律师执业，如广州出台</a:t>
            </a:r>
            <a:r>
              <a:rPr lang="en-US" altLang="zh-CN" dirty="0"/>
              <a:t>《</a:t>
            </a:r>
            <a:r>
              <a:rPr lang="zh-CN" altLang="en-US" dirty="0"/>
              <a:t>关于支持南沙深化面向世界的粤港澳全面合作法治保障行动方案</a:t>
            </a:r>
            <a:r>
              <a:rPr lang="en-US" altLang="zh-CN" dirty="0"/>
              <a:t>》</a:t>
            </a:r>
            <a:r>
              <a:rPr lang="zh-CN" altLang="en-US" dirty="0"/>
              <a:t>，在南沙成立港澳律师执业孵化站，为大湾区律师等提供全生命周期、全方位服务；深圳市出台</a:t>
            </a:r>
            <a:r>
              <a:rPr lang="en-US" altLang="zh-CN" dirty="0"/>
              <a:t>《</a:t>
            </a:r>
            <a:r>
              <a:rPr lang="zh-CN" altLang="en-US" dirty="0"/>
              <a:t>深圳市律师业高质量发展三年行动计划（</a:t>
            </a:r>
            <a:r>
              <a:rPr lang="en-US" altLang="zh-CN" dirty="0"/>
              <a:t>2023—2025</a:t>
            </a:r>
            <a:r>
              <a:rPr lang="zh-CN" altLang="en-US" dirty="0"/>
              <a:t>年）</a:t>
            </a:r>
            <a:r>
              <a:rPr lang="en-US" altLang="zh-CN" dirty="0"/>
              <a:t>》</a:t>
            </a:r>
            <a:r>
              <a:rPr lang="zh-CN" altLang="en-US" dirty="0"/>
              <a:t>等，专门就大湾区律师等人才引进提供专项扶持政策；</a:t>
            </a:r>
            <a:endParaRPr lang="en-US" altLang="zh-CN" dirty="0"/>
          </a:p>
          <a:p>
            <a:r>
              <a:rPr lang="zh-CN" altLang="en-US" dirty="0"/>
              <a:t>成立粤港澳大湾区工作委员会，为大湾区律师提供会员服务，积极吸收港澳律师加入专业委员会、涉外律师人才库和讲师团。</a:t>
            </a:r>
            <a:endParaRPr lang="en-US" altLang="zh-CN" dirty="0"/>
          </a:p>
          <a:p>
            <a:r>
              <a:rPr lang="zh-CN" altLang="en-US" dirty="0"/>
              <a:t>广东共设立了</a:t>
            </a:r>
            <a:r>
              <a:rPr lang="en-US" altLang="zh-CN" dirty="0"/>
              <a:t>15</a:t>
            </a:r>
            <a:r>
              <a:rPr lang="zh-CN" altLang="en-US" dirty="0"/>
              <a:t>家粤港（澳）合伙联营律师事务所，派驻和受聘了</a:t>
            </a:r>
            <a:r>
              <a:rPr lang="en-US" altLang="zh-CN" dirty="0"/>
              <a:t>67</a:t>
            </a:r>
            <a:r>
              <a:rPr lang="zh-CN" altLang="en-US" dirty="0"/>
              <a:t>名香港律师、</a:t>
            </a:r>
            <a:r>
              <a:rPr lang="en-US" altLang="zh-CN" dirty="0"/>
              <a:t>41</a:t>
            </a:r>
            <a:r>
              <a:rPr lang="zh-CN" altLang="en-US" dirty="0"/>
              <a:t>名澳门律师。</a:t>
            </a:r>
          </a:p>
        </p:txBody>
      </p:sp>
    </p:spTree>
    <p:extLst>
      <p:ext uri="{BB962C8B-B14F-4D97-AF65-F5344CB8AC3E}">
        <p14:creationId xmlns:p14="http://schemas.microsoft.com/office/powerpoint/2010/main" val="2164066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60D2E4-D30E-EA67-D79E-9D98D6D5DE16}"/>
              </a:ext>
            </a:extLst>
          </p:cNvPr>
          <p:cNvSpPr>
            <a:spLocks noGrp="1"/>
          </p:cNvSpPr>
          <p:nvPr>
            <p:ph type="title"/>
          </p:nvPr>
        </p:nvSpPr>
        <p:spPr/>
        <p:txBody>
          <a:bodyPr/>
          <a:lstStyle/>
          <a:p>
            <a:r>
              <a:rPr lang="zh-CN" altLang="en-US" dirty="0"/>
              <a:t>七、琴澳法律服务融合发展</a:t>
            </a:r>
          </a:p>
        </p:txBody>
      </p:sp>
      <p:sp>
        <p:nvSpPr>
          <p:cNvPr id="3" name="内容占位符 2">
            <a:extLst>
              <a:ext uri="{FF2B5EF4-FFF2-40B4-BE49-F238E27FC236}">
                <a16:creationId xmlns:a16="http://schemas.microsoft.com/office/drawing/2014/main" id="{F839B94B-CF35-F1CD-3C8C-29782E3840F8}"/>
              </a:ext>
            </a:extLst>
          </p:cNvPr>
          <p:cNvSpPr>
            <a:spLocks noGrp="1"/>
          </p:cNvSpPr>
          <p:nvPr>
            <p:ph idx="1"/>
          </p:nvPr>
        </p:nvSpPr>
        <p:spPr/>
        <p:txBody>
          <a:bodyPr/>
          <a:lstStyle/>
          <a:p>
            <a:r>
              <a:rPr lang="zh-CN" altLang="en-US" dirty="0"/>
              <a:t>推动商事仲裁制度规则联通</a:t>
            </a:r>
            <a:endParaRPr lang="en-US" altLang="zh-CN" dirty="0"/>
          </a:p>
          <a:p>
            <a:pPr lvl="1"/>
            <a:r>
              <a:rPr lang="zh-CN" altLang="en-US" dirty="0"/>
              <a:t>落实</a:t>
            </a:r>
            <a:r>
              <a:rPr lang="en-US" altLang="zh-CN" dirty="0"/>
              <a:t>《</a:t>
            </a:r>
            <a:r>
              <a:rPr lang="zh-CN" altLang="en-US" dirty="0"/>
              <a:t>总体方案</a:t>
            </a:r>
            <a:r>
              <a:rPr lang="en-US" altLang="zh-CN" dirty="0"/>
              <a:t>》</a:t>
            </a:r>
            <a:r>
              <a:rPr lang="zh-CN" altLang="en-US" dirty="0"/>
              <a:t>中建立完善国际商事审判、仲裁、调解等多元化商事纠纷解决机制。推动搭建粤港澳大湾区国际仲裁中心交流合作平台和横琴珠澳跨境仲裁合作平台。</a:t>
            </a:r>
            <a:r>
              <a:rPr lang="en-US" altLang="zh-CN" dirty="0"/>
              <a:t>2023</a:t>
            </a:r>
            <a:r>
              <a:rPr lang="zh-CN" altLang="en-US" dirty="0"/>
              <a:t>年</a:t>
            </a:r>
            <a:r>
              <a:rPr lang="en-US" altLang="zh-CN" dirty="0"/>
              <a:t>4</a:t>
            </a:r>
            <a:r>
              <a:rPr lang="zh-CN" altLang="en-US" dirty="0"/>
              <a:t>月</a:t>
            </a:r>
            <a:r>
              <a:rPr lang="en-US" altLang="zh-CN" dirty="0"/>
              <a:t>28</a:t>
            </a:r>
            <a:r>
              <a:rPr lang="zh-CN" altLang="en-US" dirty="0"/>
              <a:t>日，横琴国际仲裁中心、横琴国际商事调解中心在横琴粤澳深度合作区（以下简称“合作区”）琴澳国际法务大厦揭牌。</a:t>
            </a:r>
            <a:endParaRPr lang="en-US" altLang="zh-CN" dirty="0"/>
          </a:p>
          <a:p>
            <a:pPr lvl="1"/>
            <a:r>
              <a:rPr lang="zh-CN" altLang="en-US" dirty="0"/>
              <a:t>横琴国际仲裁中心，是中国内地第一家实现决策、执行、监督互相分立并有序衔接的商事仲裁机构，现有仲裁员近</a:t>
            </a:r>
            <a:r>
              <a:rPr lang="en-US" altLang="zh-CN" dirty="0"/>
              <a:t>900</a:t>
            </a:r>
            <a:r>
              <a:rPr lang="zh-CN" altLang="en-US" dirty="0"/>
              <a:t>名，澳门地区仲裁员 </a:t>
            </a:r>
            <a:r>
              <a:rPr lang="en-US" altLang="zh-CN" dirty="0"/>
              <a:t>84 </a:t>
            </a:r>
            <a:r>
              <a:rPr lang="zh-CN" altLang="en-US" dirty="0"/>
              <a:t>名。</a:t>
            </a:r>
          </a:p>
        </p:txBody>
      </p:sp>
    </p:spTree>
    <p:extLst>
      <p:ext uri="{BB962C8B-B14F-4D97-AF65-F5344CB8AC3E}">
        <p14:creationId xmlns:p14="http://schemas.microsoft.com/office/powerpoint/2010/main" val="1908057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65C2D4-D8E5-689C-2306-DA3529B0EF2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F16C33A-DF6E-BDC7-EE2D-60A297B375F3}"/>
              </a:ext>
            </a:extLst>
          </p:cNvPr>
          <p:cNvSpPr>
            <a:spLocks noGrp="1"/>
          </p:cNvSpPr>
          <p:nvPr>
            <p:ph idx="1"/>
          </p:nvPr>
        </p:nvSpPr>
        <p:spPr/>
        <p:txBody>
          <a:bodyPr/>
          <a:lstStyle/>
          <a:p>
            <a:r>
              <a:rPr lang="en-US" altLang="zh-CN" dirty="0"/>
              <a:t>2022</a:t>
            </a:r>
            <a:r>
              <a:rPr lang="zh-CN" altLang="en-US" dirty="0"/>
              <a:t>年</a:t>
            </a:r>
            <a:r>
              <a:rPr lang="en-US" altLang="zh-CN" dirty="0"/>
              <a:t>8</a:t>
            </a:r>
            <a:r>
              <a:rPr lang="zh-CN" altLang="en-US" dirty="0"/>
              <a:t>月</a:t>
            </a:r>
            <a:r>
              <a:rPr lang="en-US" altLang="zh-CN" dirty="0"/>
              <a:t>8</a:t>
            </a:r>
            <a:r>
              <a:rPr lang="zh-CN" altLang="en-US" dirty="0"/>
              <a:t>日，横琴粤澳深度合作区粤港澳工程争议国际调解中心揭牌成立。该中心将通过整合粤港澳行业性、专业性调解资源，引入国际化先进调解规则，为境内外当事人提供高质量、便利化的工程争议解决服务。</a:t>
            </a:r>
          </a:p>
          <a:p>
            <a:r>
              <a:rPr lang="zh-CN" altLang="en-US" dirty="0"/>
              <a:t>珠海市在琴澳国际法务集聚区成立珠海市涉外公共法律服务中心、横琴珠港澳（涉外）公共法律服务中心，大力吸引大湾区律师进驻服务。</a:t>
            </a:r>
          </a:p>
          <a:p>
            <a:r>
              <a:rPr lang="zh-CN" altLang="en-US" dirty="0"/>
              <a:t>横琴落地</a:t>
            </a:r>
            <a:r>
              <a:rPr lang="en-US" altLang="zh-CN" dirty="0"/>
              <a:t>5</a:t>
            </a:r>
            <a:r>
              <a:rPr lang="zh-CN" altLang="en-US" dirty="0"/>
              <a:t>家粤港（澳）合伙联营律师事务所。</a:t>
            </a:r>
          </a:p>
          <a:p>
            <a:r>
              <a:rPr lang="en-US" altLang="zh-CN" dirty="0"/>
              <a:t>2023</a:t>
            </a:r>
            <a:r>
              <a:rPr lang="zh-CN" altLang="en-US" dirty="0"/>
              <a:t>年</a:t>
            </a:r>
            <a:r>
              <a:rPr lang="en-US" altLang="zh-CN" dirty="0"/>
              <a:t>9</a:t>
            </a:r>
            <a:r>
              <a:rPr lang="zh-CN" altLang="en-US" dirty="0"/>
              <a:t>月</a:t>
            </a:r>
            <a:r>
              <a:rPr lang="en-US" altLang="zh-CN" dirty="0"/>
              <a:t>22</a:t>
            </a:r>
            <a:r>
              <a:rPr lang="zh-CN" altLang="en-US" dirty="0"/>
              <a:t>日“一带一路”国际商事调解中心澳门调解室揭牌。</a:t>
            </a:r>
          </a:p>
          <a:p>
            <a:endParaRPr lang="zh-CN" altLang="en-US" dirty="0"/>
          </a:p>
          <a:p>
            <a:endParaRPr lang="zh-CN" altLang="en-US" dirty="0"/>
          </a:p>
        </p:txBody>
      </p:sp>
    </p:spTree>
    <p:extLst>
      <p:ext uri="{BB962C8B-B14F-4D97-AF65-F5344CB8AC3E}">
        <p14:creationId xmlns:p14="http://schemas.microsoft.com/office/powerpoint/2010/main" val="2242539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2DE0AF-89A8-A4C9-2EF2-A90D3007B2AA}"/>
              </a:ext>
            </a:extLst>
          </p:cNvPr>
          <p:cNvSpPr>
            <a:spLocks noGrp="1"/>
          </p:cNvSpPr>
          <p:nvPr>
            <p:ph type="title"/>
          </p:nvPr>
        </p:nvSpPr>
        <p:spPr/>
        <p:txBody>
          <a:bodyPr/>
          <a:lstStyle/>
          <a:p>
            <a:r>
              <a:rPr lang="zh-CN" altLang="en-US" dirty="0"/>
              <a:t>八、问题与展望</a:t>
            </a:r>
          </a:p>
        </p:txBody>
      </p:sp>
      <p:sp>
        <p:nvSpPr>
          <p:cNvPr id="3" name="内容占位符 2">
            <a:extLst>
              <a:ext uri="{FF2B5EF4-FFF2-40B4-BE49-F238E27FC236}">
                <a16:creationId xmlns:a16="http://schemas.microsoft.com/office/drawing/2014/main" id="{6C24E27E-7A17-AAE4-861E-46E43DF9B60E}"/>
              </a:ext>
            </a:extLst>
          </p:cNvPr>
          <p:cNvSpPr>
            <a:spLocks noGrp="1"/>
          </p:cNvSpPr>
          <p:nvPr>
            <p:ph idx="1"/>
          </p:nvPr>
        </p:nvSpPr>
        <p:spPr>
          <a:xfrm>
            <a:off x="704193" y="1825624"/>
            <a:ext cx="10649607" cy="4827423"/>
          </a:xfrm>
        </p:spPr>
        <p:txBody>
          <a:bodyPr>
            <a:normAutofit fontScale="92500"/>
          </a:bodyPr>
          <a:lstStyle/>
          <a:p>
            <a:r>
              <a:rPr lang="zh-CN" altLang="en-US" dirty="0"/>
              <a:t>问题：规则衔接与适用取决于前提问题的解决</a:t>
            </a:r>
            <a:endParaRPr lang="en-US" altLang="zh-CN" dirty="0"/>
          </a:p>
          <a:p>
            <a:pPr lvl="1"/>
            <a:r>
              <a:rPr lang="zh-CN" altLang="en-US" dirty="0"/>
              <a:t>纲要、方案、规划与“条例”的效力</a:t>
            </a:r>
            <a:endParaRPr lang="en-US" altLang="zh-CN" dirty="0"/>
          </a:p>
          <a:p>
            <a:pPr lvl="1"/>
            <a:r>
              <a:rPr lang="zh-CN" altLang="en-US" dirty="0"/>
              <a:t>横琴深合区管治架构的合宪性：粤澳首长双主任制与宪法基本法关系</a:t>
            </a:r>
            <a:endParaRPr lang="en-US" altLang="zh-CN" dirty="0"/>
          </a:p>
          <a:p>
            <a:pPr lvl="1"/>
            <a:r>
              <a:rPr lang="zh-CN" altLang="en-US" dirty="0"/>
              <a:t>经济发展：中央事权与地方事权关系（国务院发改委的角色）</a:t>
            </a:r>
            <a:endParaRPr lang="en-US" altLang="zh-CN" dirty="0"/>
          </a:p>
          <a:p>
            <a:pPr lvl="2"/>
            <a:r>
              <a:rPr lang="zh-CN" altLang="en-US" dirty="0"/>
              <a:t>关境为核心问题：一线与二线</a:t>
            </a:r>
            <a:endParaRPr lang="en-US" altLang="zh-CN" dirty="0"/>
          </a:p>
          <a:p>
            <a:pPr lvl="1"/>
            <a:r>
              <a:rPr lang="zh-CN" altLang="en-US" dirty="0"/>
              <a:t>横琴深合区“副省级”财权与珠、深经济特区立法权关系</a:t>
            </a:r>
            <a:endParaRPr lang="en-US" altLang="zh-CN" dirty="0"/>
          </a:p>
          <a:p>
            <a:pPr lvl="1"/>
            <a:r>
              <a:rPr lang="zh-CN" altLang="en-US" dirty="0"/>
              <a:t>特别行政区社会管治</a:t>
            </a:r>
            <a:endParaRPr lang="en-US" altLang="zh-CN" dirty="0"/>
          </a:p>
          <a:p>
            <a:pPr lvl="2"/>
            <a:r>
              <a:rPr lang="zh-CN" altLang="en-US" dirty="0"/>
              <a:t>宪法认同与国家认同</a:t>
            </a:r>
            <a:endParaRPr lang="en-US" altLang="zh-CN" dirty="0"/>
          </a:p>
          <a:p>
            <a:pPr lvl="2"/>
            <a:r>
              <a:rPr lang="zh-CN" altLang="en-US" dirty="0"/>
              <a:t>特别行政区居民中的中国公民身份问题（边境管理与税收管辖）</a:t>
            </a:r>
            <a:endParaRPr lang="en-US" altLang="zh-CN" dirty="0"/>
          </a:p>
          <a:p>
            <a:r>
              <a:rPr lang="zh-CN" altLang="en-US" dirty="0"/>
              <a:t>展望</a:t>
            </a:r>
            <a:endParaRPr lang="en-US" altLang="zh-CN" dirty="0"/>
          </a:p>
          <a:p>
            <a:pPr lvl="1"/>
            <a:r>
              <a:rPr lang="zh-CN" altLang="en-US" dirty="0"/>
              <a:t>将基本法中特别行政区“自由贸易”政策、“自贸港”政策延伸适用于横琴深合区</a:t>
            </a:r>
            <a:endParaRPr lang="en-US" altLang="zh-CN" dirty="0"/>
          </a:p>
          <a:p>
            <a:pPr lvl="1"/>
            <a:r>
              <a:rPr lang="zh-CN" altLang="en-US" dirty="0"/>
              <a:t>在横琴开放澳门民商事仲裁、调解、公证等法律服务业等机构与人员执业</a:t>
            </a:r>
            <a:endParaRPr lang="en-US" altLang="zh-CN" dirty="0"/>
          </a:p>
          <a:p>
            <a:pPr lvl="1"/>
            <a:r>
              <a:rPr lang="zh-CN" altLang="en-US" dirty="0"/>
              <a:t>在横琴开放澳门居民家事调解机制</a:t>
            </a:r>
            <a:endParaRPr lang="en-US" altLang="zh-CN" dirty="0"/>
          </a:p>
          <a:p>
            <a:pPr lvl="2"/>
            <a:endParaRPr lang="en-US" altLang="zh-CN" dirty="0"/>
          </a:p>
          <a:p>
            <a:endParaRPr lang="en-US" altLang="zh-CN" dirty="0"/>
          </a:p>
          <a:p>
            <a:endParaRPr lang="zh-CN" altLang="en-US" dirty="0"/>
          </a:p>
        </p:txBody>
      </p:sp>
    </p:spTree>
    <p:extLst>
      <p:ext uri="{BB962C8B-B14F-4D97-AF65-F5344CB8AC3E}">
        <p14:creationId xmlns:p14="http://schemas.microsoft.com/office/powerpoint/2010/main" val="337457841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851116B49C5BF499A8EEF14E367931F" ma:contentTypeVersion="7" ma:contentTypeDescription="Create a new document." ma:contentTypeScope="" ma:versionID="a0ac802f162947a6244fb51b5f0e63b6">
  <xsd:schema xmlns:xsd="http://www.w3.org/2001/XMLSchema" xmlns:xs="http://www.w3.org/2001/XMLSchema" xmlns:p="http://schemas.microsoft.com/office/2006/metadata/properties" xmlns:ns3="c2ebcf6b-b13a-4ab8-af89-02b0e8756f28" targetNamespace="http://schemas.microsoft.com/office/2006/metadata/properties" ma:root="true" ma:fieldsID="a7253f5856c996905451e48e48e0f021" ns3:_="">
    <xsd:import namespace="c2ebcf6b-b13a-4ab8-af89-02b0e8756f2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ebcf6b-b13a-4ab8-af89-02b0e8756f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2" nillable="true" ma:displayName="_activity" ma:hidden="true" ma:internalName="_activity">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c2ebcf6b-b13a-4ab8-af89-02b0e8756f2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36E0FA-2FBF-4C73-9796-F0ECD6299D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ebcf6b-b13a-4ab8-af89-02b0e8756f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02E964-7C4A-4A51-93BE-F48FEF14603A}">
  <ds:schemaRefs>
    <ds:schemaRef ds:uri="http://schemas.microsoft.com/office/2006/documentManagement/types"/>
    <ds:schemaRef ds:uri="c2ebcf6b-b13a-4ab8-af89-02b0e8756f28"/>
    <ds:schemaRef ds:uri="http://purl.org/dc/dcmitype/"/>
    <ds:schemaRef ds:uri="http://schemas.openxmlformats.org/package/2006/metadata/core-properties"/>
    <ds:schemaRef ds:uri="http://schemas.microsoft.com/office/infopath/2007/PartnerControls"/>
    <ds:schemaRef ds:uri="http://purl.org/dc/elements/1.1/"/>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30833354-4395-4A39-8D82-B36BDA0C5E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196</TotalTime>
  <Words>2796</Words>
  <Application>Microsoft Office PowerPoint</Application>
  <PresentationFormat>宽屏</PresentationFormat>
  <Paragraphs>129</Paragraphs>
  <Slides>23</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23</vt:i4>
      </vt:variant>
    </vt:vector>
  </HeadingPairs>
  <TitlesOfParts>
    <vt:vector size="28" baseType="lpstr">
      <vt:lpstr>等线</vt:lpstr>
      <vt:lpstr>等线 Light</vt:lpstr>
      <vt:lpstr>华文楷体</vt:lpstr>
      <vt:lpstr>Arial</vt:lpstr>
      <vt:lpstr>Office 主题​​</vt:lpstr>
      <vt:lpstr>横琴粤澳深度合作区琴澳法律服务融合发展的几个问题</vt:lpstr>
      <vt:lpstr>目次</vt:lpstr>
      <vt:lpstr>一、横琴“封关” 与法律服务</vt:lpstr>
      <vt:lpstr>“封关”与琴澳法律事务融合发展</vt:lpstr>
      <vt:lpstr>二、琴澳法律事务融合发展政策总体框架：（粤港澳大湾区规划纲要2019)</vt:lpstr>
      <vt:lpstr>1、构建知识产权纠纷的非诉解决</vt:lpstr>
      <vt:lpstr>2、CEPA框架下法律服务专业服务机构的建构</vt:lpstr>
      <vt:lpstr>3、“一带一路”建设中粤港澳仲裁及调解机构交流合作</vt:lpstr>
      <vt:lpstr>4、市场一体化建设中对港澳法律及争议解决的特别开放措施</vt:lpstr>
      <vt:lpstr>5、发挥港澳法律及争议解决的国际化专业服务优势</vt:lpstr>
      <vt:lpstr>6、共建法律服务粤港澳合作发展平台 </vt:lpstr>
      <vt:lpstr>三、横琴粤澳深度合作区总体方案（2021）关于琴澳法律服务融合发展的政策</vt:lpstr>
      <vt:lpstr>四、横琴粤澳深度合作区发展促进条例（2023）  </vt:lpstr>
      <vt:lpstr>推动粤澳两地的律师、公证、法律援助等法律服务业务融合发展（第62条）</vt:lpstr>
      <vt:lpstr>五、横琴粤澳深度合作区总体规划（2024） </vt:lpstr>
      <vt:lpstr>六、粤澳法律服务融合发展</vt:lpstr>
      <vt:lpstr>1、粤港澳大湾区法律部门联席会议 </vt:lpstr>
      <vt:lpstr>2、粤港澳三地法律服务规则“软联通”</vt:lpstr>
      <vt:lpstr>3、推进港澳律师在大湾区内地九市执业 </vt:lpstr>
      <vt:lpstr>4、便利大湾区律师执业的措施 </vt:lpstr>
      <vt:lpstr>七、琴澳法律服务融合发展</vt:lpstr>
      <vt:lpstr>PowerPoint 演示文稿</vt:lpstr>
      <vt:lpstr>八、问题与展望</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横琴粤澳深度合作区琴澳法律服务融合发展的几个问题</dc:title>
  <dc:creator>cyjiang</dc:creator>
  <cp:lastModifiedBy>cyjiang</cp:lastModifiedBy>
  <cp:revision>3</cp:revision>
  <dcterms:created xsi:type="dcterms:W3CDTF">2024-04-12T16:44:56Z</dcterms:created>
  <dcterms:modified xsi:type="dcterms:W3CDTF">2024-04-12T20:15:20Z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0x010100B851116B49C5BF499A8EEF14E367931F</vt:lpwstr>
  </property>
</Properties>
</file>