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sldIdLst>
    <p:sldId id="256" r:id="rId2"/>
    <p:sldId id="264" r:id="rId3"/>
    <p:sldId id="265" r:id="rId4"/>
    <p:sldId id="266" r:id="rId5"/>
    <p:sldId id="267" r:id="rId6"/>
    <p:sldId id="268" r:id="rId7"/>
    <p:sldId id="269" r:id="rId8"/>
    <p:sldId id="272" r:id="rId9"/>
    <p:sldId id="283" r:id="rId10"/>
    <p:sldId id="284" r:id="rId11"/>
    <p:sldId id="289" r:id="rId12"/>
    <p:sldId id="270" r:id="rId13"/>
    <p:sldId id="271" r:id="rId14"/>
    <p:sldId id="273" r:id="rId15"/>
    <p:sldId id="274" r:id="rId16"/>
    <p:sldId id="275" r:id="rId17"/>
    <p:sldId id="290"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98" autoAdjust="0"/>
    <p:restoredTop sz="94660"/>
  </p:normalViewPr>
  <p:slideViewPr>
    <p:cSldViewPr snapToGrid="0">
      <p:cViewPr varScale="1">
        <p:scale>
          <a:sx n="88" d="100"/>
          <a:sy n="88" d="100"/>
        </p:scale>
        <p:origin x="81" y="4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zh-CN" altLang="en-US"/>
              <a:t>单击此处编辑母版标题样式</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F1C2D16D-2F1A-43F6-B48B-C2482DA36880}" type="datetimeFigureOut">
              <a:rPr lang="zh-CN" altLang="en-US" smtClean="0"/>
              <a:t>2024/2/27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080C7866-665E-495B-8E2A-774B30D25272}" type="slidenum">
              <a:rPr lang="zh-CN" altLang="en-US" smtClean="0"/>
              <a:t>‹#›</a:t>
            </a:fld>
            <a:endParaRPr lang="zh-CN" altLang="en-US"/>
          </a:p>
        </p:txBody>
      </p:sp>
    </p:spTree>
    <p:extLst>
      <p:ext uri="{BB962C8B-B14F-4D97-AF65-F5344CB8AC3E}">
        <p14:creationId xmlns:p14="http://schemas.microsoft.com/office/powerpoint/2010/main" val="1934862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F1C2D16D-2F1A-43F6-B48B-C2482DA36880}" type="datetimeFigureOut">
              <a:rPr lang="zh-CN" altLang="en-US" smtClean="0"/>
              <a:t>2024/2/27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80C7866-665E-495B-8E2A-774B30D25272}" type="slidenum">
              <a:rPr lang="zh-CN" altLang="en-US" smtClean="0"/>
              <a:t>‹#›</a:t>
            </a:fld>
            <a:endParaRPr lang="zh-CN" altLang="en-US"/>
          </a:p>
        </p:txBody>
      </p:sp>
    </p:spTree>
    <p:extLst>
      <p:ext uri="{BB962C8B-B14F-4D97-AF65-F5344CB8AC3E}">
        <p14:creationId xmlns:p14="http://schemas.microsoft.com/office/powerpoint/2010/main" val="3539071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zh-CN" altLang="en-US"/>
              <a:t>单击此处编辑母版标题样式</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F1C2D16D-2F1A-43F6-B48B-C2482DA36880}" type="datetimeFigureOut">
              <a:rPr lang="zh-CN" altLang="en-US" smtClean="0"/>
              <a:t>2024/2/27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80C7866-665E-495B-8E2A-774B30D25272}" type="slidenum">
              <a:rPr lang="zh-CN" altLang="en-US" smtClean="0"/>
              <a:t>‹#›</a:t>
            </a:fld>
            <a:endParaRPr lang="zh-CN" altLang="en-US"/>
          </a:p>
        </p:txBody>
      </p:sp>
    </p:spTree>
    <p:extLst>
      <p:ext uri="{BB962C8B-B14F-4D97-AF65-F5344CB8AC3E}">
        <p14:creationId xmlns:p14="http://schemas.microsoft.com/office/powerpoint/2010/main" val="4189218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F1C2D16D-2F1A-43F6-B48B-C2482DA36880}" type="datetimeFigureOut">
              <a:rPr lang="zh-CN" altLang="en-US" smtClean="0"/>
              <a:t>2024/2/27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080C7866-665E-495B-8E2A-774B30D25272}" type="slidenum">
              <a:rPr lang="zh-CN" altLang="en-US" smtClean="0"/>
              <a:t>‹#›</a:t>
            </a:fld>
            <a:endParaRPr lang="zh-CN" altLang="en-US"/>
          </a:p>
        </p:txBody>
      </p:sp>
    </p:spTree>
    <p:extLst>
      <p:ext uri="{BB962C8B-B14F-4D97-AF65-F5344CB8AC3E}">
        <p14:creationId xmlns:p14="http://schemas.microsoft.com/office/powerpoint/2010/main" val="620361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F1C2D16D-2F1A-43F6-B48B-C2482DA36880}" type="datetimeFigureOut">
              <a:rPr lang="zh-CN" altLang="en-US" smtClean="0"/>
              <a:t>2024/2/27</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080C7866-665E-495B-8E2A-774B30D25272}" type="slidenum">
              <a:rPr lang="zh-CN" altLang="en-US" smtClean="0"/>
              <a:t>‹#›</a:t>
            </a:fld>
            <a:endParaRPr lang="zh-CN" altLang="en-US"/>
          </a:p>
        </p:txBody>
      </p:sp>
    </p:spTree>
    <p:extLst>
      <p:ext uri="{BB962C8B-B14F-4D97-AF65-F5344CB8AC3E}">
        <p14:creationId xmlns:p14="http://schemas.microsoft.com/office/powerpoint/2010/main" val="687657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F1C2D16D-2F1A-43F6-B48B-C2482DA36880}" type="datetimeFigureOut">
              <a:rPr lang="zh-CN" altLang="en-US" smtClean="0"/>
              <a:t>2024/2/27</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080C7866-665E-495B-8E2A-774B30D25272}" type="slidenum">
              <a:rPr lang="zh-CN" altLang="en-US" smtClean="0"/>
              <a:t>‹#›</a:t>
            </a:fld>
            <a:endParaRPr lang="zh-CN" altLang="en-US"/>
          </a:p>
        </p:txBody>
      </p:sp>
    </p:spTree>
    <p:extLst>
      <p:ext uri="{BB962C8B-B14F-4D97-AF65-F5344CB8AC3E}">
        <p14:creationId xmlns:p14="http://schemas.microsoft.com/office/powerpoint/2010/main" val="1069488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C2D16D-2F1A-43F6-B48B-C2482DA36880}" type="datetimeFigureOut">
              <a:rPr lang="zh-CN" altLang="en-US" smtClean="0"/>
              <a:t>2024/2/27</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080C7866-665E-495B-8E2A-774B30D25272}" type="slidenum">
              <a:rPr lang="zh-CN" altLang="en-US" smtClean="0"/>
              <a:t>‹#›</a:t>
            </a:fld>
            <a:endParaRPr lang="zh-CN" altLang="en-US"/>
          </a:p>
        </p:txBody>
      </p:sp>
    </p:spTree>
    <p:extLst>
      <p:ext uri="{BB962C8B-B14F-4D97-AF65-F5344CB8AC3E}">
        <p14:creationId xmlns:p14="http://schemas.microsoft.com/office/powerpoint/2010/main" val="4016821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zh-CN" altLang="en-US"/>
              <a:t>单击此处编辑母版标题样式</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F1C2D16D-2F1A-43F6-B48B-C2482DA36880}" type="datetimeFigureOut">
              <a:rPr lang="zh-CN" altLang="en-US" smtClean="0"/>
              <a:t>2024/2/27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080C7866-665E-495B-8E2A-774B30D25272}" type="slidenum">
              <a:rPr lang="zh-CN" altLang="en-US" smtClean="0"/>
              <a:t>‹#›</a:t>
            </a:fld>
            <a:endParaRPr lang="zh-CN" altLang="en-US"/>
          </a:p>
        </p:txBody>
      </p:sp>
    </p:spTree>
    <p:extLst>
      <p:ext uri="{BB962C8B-B14F-4D97-AF65-F5344CB8AC3E}">
        <p14:creationId xmlns:p14="http://schemas.microsoft.com/office/powerpoint/2010/main" val="633196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a:t>单击图标添加图片</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F1C2D16D-2F1A-43F6-B48B-C2482DA36880}" type="datetimeFigureOut">
              <a:rPr lang="zh-CN" altLang="en-US" smtClean="0"/>
              <a:t>2024/2/27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80C7866-665E-495B-8E2A-774B30D25272}" type="slidenum">
              <a:rPr lang="zh-CN" altLang="en-US" smtClean="0"/>
              <a:t>‹#›</a:t>
            </a:fld>
            <a:endParaRPr lang="zh-CN" altLang="en-US"/>
          </a:p>
        </p:txBody>
      </p:sp>
    </p:spTree>
    <p:extLst>
      <p:ext uri="{BB962C8B-B14F-4D97-AF65-F5344CB8AC3E}">
        <p14:creationId xmlns:p14="http://schemas.microsoft.com/office/powerpoint/2010/main" val="24560371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标题和描述">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zh-CN" altLang="en-US"/>
              <a:t>单击此处编辑母版标题样式</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F1C2D16D-2F1A-43F6-B48B-C2482DA36880}" type="datetimeFigureOut">
              <a:rPr lang="zh-CN" altLang="en-US" smtClean="0"/>
              <a:t>2024/2/27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80C7866-665E-495B-8E2A-774B30D25272}" type="slidenum">
              <a:rPr lang="zh-CN" altLang="en-US" smtClean="0"/>
              <a:t>‹#›</a:t>
            </a:fld>
            <a:endParaRPr lang="zh-CN" altLang="en-US"/>
          </a:p>
        </p:txBody>
      </p:sp>
    </p:spTree>
    <p:extLst>
      <p:ext uri="{BB962C8B-B14F-4D97-AF65-F5344CB8AC3E}">
        <p14:creationId xmlns:p14="http://schemas.microsoft.com/office/powerpoint/2010/main" val="24036883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带描述的引言">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zh-CN" altLang="en-US"/>
              <a:t>单击此处编辑母版标题样式</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a:t>单击此处编辑母版文本样式</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F1C2D16D-2F1A-43F6-B48B-C2482DA36880}" type="datetimeFigureOut">
              <a:rPr lang="zh-CN" altLang="en-US" smtClean="0"/>
              <a:t>2024/2/27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80C7866-665E-495B-8E2A-774B30D25272}" type="slidenum">
              <a:rPr lang="zh-CN" altLang="en-US" smtClean="0"/>
              <a:t>‹#›</a:t>
            </a:fld>
            <a:endParaRPr lang="zh-CN" alt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029914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zh-CN" altLang="en-US"/>
              <a:t>单击此处编辑母版标题样式</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zh-CN" altLang="en-US"/>
              <a:t>单击此处编辑母版文本样式</a:t>
            </a:r>
          </a:p>
        </p:txBody>
      </p:sp>
      <p:sp>
        <p:nvSpPr>
          <p:cNvPr id="5" name="Date Placeholder 4"/>
          <p:cNvSpPr>
            <a:spLocks noGrp="1"/>
          </p:cNvSpPr>
          <p:nvPr>
            <p:ph type="dt" sz="half" idx="10"/>
          </p:nvPr>
        </p:nvSpPr>
        <p:spPr/>
        <p:txBody>
          <a:bodyPr/>
          <a:lstStyle/>
          <a:p>
            <a:fld id="{F1C2D16D-2F1A-43F6-B48B-C2482DA36880}" type="datetimeFigureOut">
              <a:rPr lang="zh-CN" altLang="en-US" smtClean="0"/>
              <a:t>2024/2/27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80C7866-665E-495B-8E2A-774B30D25272}" type="slidenum">
              <a:rPr lang="zh-CN" altLang="en-US" smtClean="0"/>
              <a:t>‹#›</a:t>
            </a:fld>
            <a:endParaRPr lang="zh-CN" altLang="en-US"/>
          </a:p>
        </p:txBody>
      </p:sp>
    </p:spTree>
    <p:extLst>
      <p:ext uri="{BB962C8B-B14F-4D97-AF65-F5344CB8AC3E}">
        <p14:creationId xmlns:p14="http://schemas.microsoft.com/office/powerpoint/2010/main" val="23931845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言名片">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zh-CN" altLang="en-US"/>
              <a:t>单击此处编辑母版标题样式</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a:t>单击此处编辑母版文本样式</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zh-CN" altLang="en-US"/>
              <a:t>单击此处编辑母版文本样式</a:t>
            </a:r>
          </a:p>
        </p:txBody>
      </p:sp>
      <p:sp>
        <p:nvSpPr>
          <p:cNvPr id="5" name="Date Placeholder 4"/>
          <p:cNvSpPr>
            <a:spLocks noGrp="1"/>
          </p:cNvSpPr>
          <p:nvPr>
            <p:ph type="dt" sz="half" idx="10"/>
          </p:nvPr>
        </p:nvSpPr>
        <p:spPr/>
        <p:txBody>
          <a:bodyPr/>
          <a:lstStyle/>
          <a:p>
            <a:fld id="{F1C2D16D-2F1A-43F6-B48B-C2482DA36880}" type="datetimeFigureOut">
              <a:rPr lang="zh-CN" altLang="en-US" smtClean="0"/>
              <a:t>2024/2/27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80C7866-665E-495B-8E2A-774B30D25272}" type="slidenum">
              <a:rPr lang="zh-CN" altLang="en-US" smtClean="0"/>
              <a:t>‹#›</a:t>
            </a:fld>
            <a:endParaRPr lang="zh-CN" alt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509764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真或假">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zh-CN" altLang="en-US"/>
              <a:t>单击此处编辑母版标题样式</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a:t>单击此处编辑母版文本样式</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zh-CN" altLang="en-US"/>
              <a:t>单击此处编辑母版文本样式</a:t>
            </a:r>
          </a:p>
        </p:txBody>
      </p:sp>
      <p:sp>
        <p:nvSpPr>
          <p:cNvPr id="5" name="Date Placeholder 4"/>
          <p:cNvSpPr>
            <a:spLocks noGrp="1"/>
          </p:cNvSpPr>
          <p:nvPr>
            <p:ph type="dt" sz="half" idx="10"/>
          </p:nvPr>
        </p:nvSpPr>
        <p:spPr/>
        <p:txBody>
          <a:bodyPr/>
          <a:lstStyle/>
          <a:p>
            <a:fld id="{F1C2D16D-2F1A-43F6-B48B-C2482DA36880}" type="datetimeFigureOut">
              <a:rPr lang="zh-CN" altLang="en-US" smtClean="0"/>
              <a:t>2024/2/27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80C7866-665E-495B-8E2A-774B30D25272}" type="slidenum">
              <a:rPr lang="zh-CN" altLang="en-US" smtClean="0"/>
              <a:t>‹#›</a:t>
            </a:fld>
            <a:endParaRPr lang="zh-CN" altLang="en-US"/>
          </a:p>
        </p:txBody>
      </p:sp>
    </p:spTree>
    <p:extLst>
      <p:ext uri="{BB962C8B-B14F-4D97-AF65-F5344CB8AC3E}">
        <p14:creationId xmlns:p14="http://schemas.microsoft.com/office/powerpoint/2010/main" val="4973761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ncho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F1C2D16D-2F1A-43F6-B48B-C2482DA36880}" type="datetimeFigureOut">
              <a:rPr lang="zh-CN" altLang="en-US" smtClean="0"/>
              <a:t>2024/2/27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80C7866-665E-495B-8E2A-774B30D25272}" type="slidenum">
              <a:rPr lang="zh-CN" altLang="en-US" smtClean="0"/>
              <a:t>‹#›</a:t>
            </a:fld>
            <a:endParaRPr lang="zh-CN" altLang="en-US"/>
          </a:p>
        </p:txBody>
      </p:sp>
    </p:spTree>
    <p:extLst>
      <p:ext uri="{BB962C8B-B14F-4D97-AF65-F5344CB8AC3E}">
        <p14:creationId xmlns:p14="http://schemas.microsoft.com/office/powerpoint/2010/main" val="17590609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F1C2D16D-2F1A-43F6-B48B-C2482DA36880}" type="datetimeFigureOut">
              <a:rPr lang="zh-CN" altLang="en-US" smtClean="0"/>
              <a:t>2024/2/27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80C7866-665E-495B-8E2A-774B30D25272}" type="slidenum">
              <a:rPr lang="zh-CN" altLang="en-US" smtClean="0"/>
              <a:t>‹#›</a:t>
            </a:fld>
            <a:endParaRPr lang="zh-CN" altLang="en-US"/>
          </a:p>
        </p:txBody>
      </p:sp>
    </p:spTree>
    <p:extLst>
      <p:ext uri="{BB962C8B-B14F-4D97-AF65-F5344CB8AC3E}">
        <p14:creationId xmlns:p14="http://schemas.microsoft.com/office/powerpoint/2010/main" val="428641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F1C2D16D-2F1A-43F6-B48B-C2482DA36880}" type="datetimeFigureOut">
              <a:rPr lang="zh-CN" altLang="en-US" smtClean="0"/>
              <a:t>2024/2/27</a:t>
            </a:fld>
            <a:endParaRPr lang="zh-CN" alt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080C7866-665E-495B-8E2A-774B30D25272}" type="slidenum">
              <a:rPr lang="zh-CN" altLang="en-US" smtClean="0"/>
              <a:t>‹#›</a:t>
            </a:fld>
            <a:endParaRPr lang="zh-CN" altLang="en-US"/>
          </a:p>
        </p:txBody>
      </p:sp>
    </p:spTree>
    <p:extLst>
      <p:ext uri="{BB962C8B-B14F-4D97-AF65-F5344CB8AC3E}">
        <p14:creationId xmlns:p14="http://schemas.microsoft.com/office/powerpoint/2010/main" val="2115703504"/>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8B6A41C-C918-B8A0-7427-9DFCAC90344B}"/>
              </a:ext>
            </a:extLst>
          </p:cNvPr>
          <p:cNvSpPr>
            <a:spLocks noGrp="1"/>
          </p:cNvSpPr>
          <p:nvPr>
            <p:ph type="ctrTitle"/>
          </p:nvPr>
        </p:nvSpPr>
        <p:spPr/>
        <p:txBody>
          <a:bodyPr/>
          <a:lstStyle/>
          <a:p>
            <a:r>
              <a:rPr lang="zh-CN" altLang="en-US" dirty="0"/>
              <a:t>澳門基本法實施的</a:t>
            </a:r>
            <a:br>
              <a:rPr lang="en-US" altLang="zh-CN" dirty="0"/>
            </a:br>
            <a:r>
              <a:rPr lang="zh-CN" altLang="en-US" dirty="0"/>
              <a:t>基本經驗</a:t>
            </a:r>
          </a:p>
        </p:txBody>
      </p:sp>
      <p:sp>
        <p:nvSpPr>
          <p:cNvPr id="3" name="副标题 2">
            <a:extLst>
              <a:ext uri="{FF2B5EF4-FFF2-40B4-BE49-F238E27FC236}">
                <a16:creationId xmlns:a16="http://schemas.microsoft.com/office/drawing/2014/main" id="{654BE01E-1827-B0CE-766A-CA058AC380DC}"/>
              </a:ext>
            </a:extLst>
          </p:cNvPr>
          <p:cNvSpPr>
            <a:spLocks noGrp="1"/>
          </p:cNvSpPr>
          <p:nvPr>
            <p:ph type="subTitle" idx="1"/>
          </p:nvPr>
        </p:nvSpPr>
        <p:spPr/>
        <p:txBody>
          <a:bodyPr>
            <a:normAutofit lnSpcReduction="10000"/>
          </a:bodyPr>
          <a:lstStyle/>
          <a:p>
            <a:r>
              <a:rPr lang="zh-CN" altLang="en-US" dirty="0"/>
              <a:t>澳門大學法學院憲法與基本法研究中心</a:t>
            </a:r>
            <a:endParaRPr lang="en-US" altLang="zh-CN" dirty="0"/>
          </a:p>
          <a:p>
            <a:r>
              <a:rPr lang="zh-CN" altLang="en-US" dirty="0"/>
              <a:t>蔣朝陽</a:t>
            </a:r>
            <a:endParaRPr lang="en-US" altLang="zh-CN" dirty="0"/>
          </a:p>
          <a:p>
            <a:r>
              <a:rPr lang="en-US" altLang="zh-CN" dirty="0"/>
              <a:t>2024.02.28</a:t>
            </a:r>
          </a:p>
          <a:p>
            <a:endParaRPr lang="zh-CN" altLang="en-US" dirty="0"/>
          </a:p>
        </p:txBody>
      </p:sp>
    </p:spTree>
    <p:extLst>
      <p:ext uri="{BB962C8B-B14F-4D97-AF65-F5344CB8AC3E}">
        <p14:creationId xmlns:p14="http://schemas.microsoft.com/office/powerpoint/2010/main" val="1338455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5495EB9-927C-B003-E8B8-37C005DDE6C1}"/>
              </a:ext>
            </a:extLst>
          </p:cNvPr>
          <p:cNvSpPr>
            <a:spLocks noGrp="1"/>
          </p:cNvSpPr>
          <p:nvPr>
            <p:ph type="title"/>
          </p:nvPr>
        </p:nvSpPr>
        <p:spPr/>
        <p:txBody>
          <a:bodyPr/>
          <a:lstStyle/>
          <a:p>
            <a:r>
              <a:rPr lang="zh-CN" altLang="en-US" dirty="0"/>
              <a:t>目次</a:t>
            </a:r>
          </a:p>
        </p:txBody>
      </p:sp>
      <p:sp>
        <p:nvSpPr>
          <p:cNvPr id="3" name="内容占位符 2">
            <a:extLst>
              <a:ext uri="{FF2B5EF4-FFF2-40B4-BE49-F238E27FC236}">
                <a16:creationId xmlns:a16="http://schemas.microsoft.com/office/drawing/2014/main" id="{FF8F81C3-CB4A-B1B3-8446-2024377A7947}"/>
              </a:ext>
            </a:extLst>
          </p:cNvPr>
          <p:cNvSpPr>
            <a:spLocks noGrp="1"/>
          </p:cNvSpPr>
          <p:nvPr>
            <p:ph idx="1"/>
          </p:nvPr>
        </p:nvSpPr>
        <p:spPr>
          <a:xfrm>
            <a:off x="678426" y="2017712"/>
            <a:ext cx="11261691" cy="4442081"/>
          </a:xfrm>
        </p:spPr>
        <p:txBody>
          <a:bodyPr>
            <a:normAutofit fontScale="92500" lnSpcReduction="10000"/>
          </a:bodyPr>
          <a:lstStyle/>
          <a:p>
            <a:r>
              <a:rPr lang="zh-CN" altLang="en-US" sz="2000" dirty="0"/>
              <a:t>中央與特別行政區的關係</a:t>
            </a:r>
            <a:endParaRPr lang="en-US" altLang="zh-CN" sz="2000" dirty="0"/>
          </a:p>
          <a:p>
            <a:pPr lvl="1"/>
            <a:r>
              <a:rPr lang="zh-CN" altLang="en-US" sz="1600" dirty="0"/>
              <a:t>正確處理“一國”與“兩制”之間的關係，堅守“一國”之本，善用“兩制”之利</a:t>
            </a:r>
            <a:endParaRPr lang="en-US" altLang="zh-CN" sz="1600" dirty="0"/>
          </a:p>
          <a:p>
            <a:pPr lvl="1"/>
            <a:r>
              <a:rPr lang="zh-CN" altLang="en-US" sz="1600" dirty="0"/>
              <a:t>正確處理憲法與基本法之間的關係，嚴格依照憲法和基本法辦事</a:t>
            </a:r>
            <a:endParaRPr lang="en-US" altLang="zh-CN" sz="1600" dirty="0"/>
          </a:p>
          <a:p>
            <a:pPr lvl="1"/>
            <a:r>
              <a:rPr lang="zh-CN" altLang="en-US" sz="1600" dirty="0"/>
              <a:t>正確處理中央管治權與特區自治權之間的關係，尊重中央對澳門特區的全面管治權，促進中央全面管治權與特區高度自治權的有機結合</a:t>
            </a:r>
            <a:endParaRPr lang="en-US" altLang="zh-CN" sz="1600" dirty="0"/>
          </a:p>
          <a:p>
            <a:pPr lvl="1"/>
            <a:r>
              <a:rPr lang="zh-CN" altLang="en-US" sz="1600" dirty="0"/>
              <a:t>正確處理維護國家主權、安全、發展利益和維護澳門長期繁榮穩定之間的關係，切實履行維護國家安全的憲制責任</a:t>
            </a:r>
            <a:endParaRPr lang="en-US" altLang="zh-CN" sz="1600" dirty="0"/>
          </a:p>
          <a:p>
            <a:pPr lvl="1"/>
            <a:r>
              <a:rPr lang="zh-CN" altLang="en-US" sz="1600" dirty="0"/>
              <a:t>正確處理發揮澳門特色優勢與融入國家發展大局之間的關係，主動融入並助力國家發展大局</a:t>
            </a:r>
            <a:endParaRPr lang="en-US" altLang="zh-CN" sz="1600" dirty="0"/>
          </a:p>
          <a:p>
            <a:r>
              <a:rPr lang="zh-CN" altLang="en-US" sz="2000" dirty="0"/>
              <a:t>特別行政區公權力機關之間的關係</a:t>
            </a:r>
            <a:endParaRPr lang="en-US" altLang="zh-CN" sz="2000" dirty="0"/>
          </a:p>
          <a:p>
            <a:pPr lvl="1"/>
            <a:r>
              <a:rPr lang="zh-CN" altLang="en-US" sz="1600" dirty="0"/>
              <a:t>正確處理行政與立法之間的關係，維護行政主導政治體制的有效運行</a:t>
            </a:r>
            <a:endParaRPr lang="en-US" altLang="zh-CN" sz="1600" dirty="0"/>
          </a:p>
          <a:p>
            <a:r>
              <a:rPr lang="zh-CN" altLang="en-US" sz="2000" dirty="0"/>
              <a:t>特別行政區公權力機關與居民之間以及居民之間關係</a:t>
            </a:r>
            <a:endParaRPr lang="en-US" altLang="zh-CN" sz="2000" dirty="0"/>
          </a:p>
          <a:p>
            <a:pPr lvl="1"/>
            <a:r>
              <a:rPr lang="zh-CN" altLang="en-US" sz="1600" dirty="0"/>
              <a:t>正確處理促進經濟發展與推動政治進步之間的關係，注重發展經濟、改善民生</a:t>
            </a:r>
            <a:endParaRPr lang="en-US" altLang="zh-CN" sz="1600" dirty="0"/>
          </a:p>
          <a:p>
            <a:pPr lvl="1"/>
            <a:r>
              <a:rPr lang="zh-CN" altLang="en-US" sz="1600" dirty="0"/>
              <a:t>堅持“愛國”與“愛澳”的統一，保障愛國愛澳優良傳統薪火相傳</a:t>
            </a:r>
            <a:endParaRPr lang="en-US" altLang="zh-CN" sz="1600" dirty="0"/>
          </a:p>
          <a:p>
            <a:pPr lvl="1"/>
            <a:r>
              <a:rPr lang="zh-CN" altLang="en-US" sz="1600" dirty="0"/>
              <a:t>正確處理尊重社會多元意見與維護社會穩定之間的關係，兼顧社會多元利益，維護社會和諧穩定</a:t>
            </a:r>
          </a:p>
        </p:txBody>
      </p:sp>
    </p:spTree>
    <p:extLst>
      <p:ext uri="{BB962C8B-B14F-4D97-AF65-F5344CB8AC3E}">
        <p14:creationId xmlns:p14="http://schemas.microsoft.com/office/powerpoint/2010/main" val="4063909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C53E277-CB79-71CE-E411-2C05C4C35F7B}"/>
              </a:ext>
            </a:extLst>
          </p:cNvPr>
          <p:cNvSpPr>
            <a:spLocks noGrp="1"/>
          </p:cNvSpPr>
          <p:nvPr>
            <p:ph type="title"/>
          </p:nvPr>
        </p:nvSpPr>
        <p:spPr/>
        <p:txBody>
          <a:bodyPr/>
          <a:lstStyle/>
          <a:p>
            <a:r>
              <a:rPr lang="en-US" altLang="zh-CN" sz="3600" dirty="0"/>
              <a:t>1</a:t>
            </a:r>
            <a:r>
              <a:rPr lang="zh-CN" altLang="en-US" sz="3600" dirty="0"/>
              <a:t>、正確處理“一國”與“兩制”之間的關係，堅守“一國”之本，善用“兩制”之利</a:t>
            </a:r>
          </a:p>
        </p:txBody>
      </p:sp>
      <p:sp>
        <p:nvSpPr>
          <p:cNvPr id="3" name="内容占位符 2">
            <a:extLst>
              <a:ext uri="{FF2B5EF4-FFF2-40B4-BE49-F238E27FC236}">
                <a16:creationId xmlns:a16="http://schemas.microsoft.com/office/drawing/2014/main" id="{B7F6BA4B-5175-8CA4-2EE4-09AB5085CB21}"/>
              </a:ext>
            </a:extLst>
          </p:cNvPr>
          <p:cNvSpPr>
            <a:spLocks noGrp="1"/>
          </p:cNvSpPr>
          <p:nvPr>
            <p:ph idx="1"/>
          </p:nvPr>
        </p:nvSpPr>
        <p:spPr>
          <a:xfrm>
            <a:off x="806245" y="2017713"/>
            <a:ext cx="11133872" cy="4114800"/>
          </a:xfrm>
        </p:spPr>
        <p:txBody>
          <a:bodyPr>
            <a:normAutofit fontScale="92500" lnSpcReduction="10000"/>
          </a:bodyPr>
          <a:lstStyle/>
          <a:p>
            <a:r>
              <a:rPr lang="zh-CN" altLang="en-US" sz="2400" dirty="0"/>
              <a:t>堅守“一國”之本</a:t>
            </a:r>
            <a:endParaRPr lang="en-US" altLang="zh-CN" sz="2400" dirty="0"/>
          </a:p>
          <a:p>
            <a:pPr lvl="1"/>
            <a:r>
              <a:rPr lang="zh-CN" altLang="en-US" sz="2000" dirty="0"/>
              <a:t>回歸以來，澳門特區嚴格遵守憲法和基本法的規定，沒有出現試圖挑戰或破壞特區憲制體制和憲制秩序的嚴重違法行為；尊重中央的全面管治權，支持中央依法行使對特區管治權的行為；履行憲法和基本法賦予的憲制責任，通過制定本地的</a:t>
            </a:r>
            <a:r>
              <a:rPr lang="en-US" altLang="zh-CN" sz="2000" dirty="0"/>
              <a:t>《</a:t>
            </a:r>
            <a:r>
              <a:rPr lang="zh-CN" altLang="en-US" sz="2000" dirty="0"/>
              <a:t>維護國家安全法</a:t>
            </a:r>
            <a:r>
              <a:rPr lang="en-US" altLang="zh-CN" sz="2000" dirty="0"/>
              <a:t>》</a:t>
            </a:r>
            <a:r>
              <a:rPr lang="zh-CN" altLang="en-US" sz="2000" dirty="0"/>
              <a:t>和設立維護國家安全委員會等形式，積極維護國家的主權、安全和發展利益；弘揚愛國愛澳的優良傳統和精神，使居民的國家認同始終處於較高水準，使愛國愛澳力量始終在澳門社會的各個層面中佔據優勢主導地位</a:t>
            </a:r>
            <a:endParaRPr lang="en-US" altLang="zh-CN" sz="2000" dirty="0"/>
          </a:p>
          <a:p>
            <a:r>
              <a:rPr lang="zh-CN" altLang="en-US" sz="2400" dirty="0"/>
              <a:t>善用“兩制”之利</a:t>
            </a:r>
            <a:endParaRPr lang="en-US" altLang="zh-CN" sz="2400" dirty="0"/>
          </a:p>
          <a:p>
            <a:pPr lvl="1"/>
            <a:r>
              <a:rPr lang="zh-CN" altLang="en-US" sz="2000" dirty="0"/>
              <a:t>澳門特區積極與內地互利合作，主動融入國家發展大局，通過“兩制”之間的交流合作，促進澳門與國家整體的共同發展。一方面，在“兩制”交流合作的過程中，澳門特區享受了中央提供的許多便利措施和優惠政策。澳門也根據國家所需，發揮澳門所長，以自身的相對優勢促進國家的發展。回歸以來，澳門也利用自身對外聯繫較為廣泛的特點、與葡語國家之間特殊的歷史淵源以及在社會治理和服務方面的特殊優勢，為國家進一步擴大對外開放，促進國家治理體系和治理能力的現代化，並在國際社會中講好“中國故事”貢獻了自身的力量</a:t>
            </a:r>
          </a:p>
        </p:txBody>
      </p:sp>
    </p:spTree>
    <p:extLst>
      <p:ext uri="{BB962C8B-B14F-4D97-AF65-F5344CB8AC3E}">
        <p14:creationId xmlns:p14="http://schemas.microsoft.com/office/powerpoint/2010/main" val="39615202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218BF8A-CDA1-9BF8-60B8-1CF20FCAE0CD}"/>
              </a:ext>
            </a:extLst>
          </p:cNvPr>
          <p:cNvSpPr>
            <a:spLocks noGrp="1"/>
          </p:cNvSpPr>
          <p:nvPr>
            <p:ph type="title"/>
          </p:nvPr>
        </p:nvSpPr>
        <p:spPr/>
        <p:txBody>
          <a:bodyPr/>
          <a:lstStyle/>
          <a:p>
            <a:r>
              <a:rPr lang="en-US" altLang="zh-CN" dirty="0"/>
              <a:t>2</a:t>
            </a:r>
            <a:r>
              <a:rPr lang="zh-CN" altLang="en-US" dirty="0"/>
              <a:t>、正確處理憲法與基本法之間的關係，嚴格依照憲法和基本法辦事</a:t>
            </a:r>
          </a:p>
        </p:txBody>
      </p:sp>
      <p:sp>
        <p:nvSpPr>
          <p:cNvPr id="3" name="内容占位符 2">
            <a:extLst>
              <a:ext uri="{FF2B5EF4-FFF2-40B4-BE49-F238E27FC236}">
                <a16:creationId xmlns:a16="http://schemas.microsoft.com/office/drawing/2014/main" id="{65585D20-A956-1D69-91E9-3AF49242C5F5}"/>
              </a:ext>
            </a:extLst>
          </p:cNvPr>
          <p:cNvSpPr>
            <a:spLocks noGrp="1"/>
          </p:cNvSpPr>
          <p:nvPr>
            <p:ph idx="1"/>
          </p:nvPr>
        </p:nvSpPr>
        <p:spPr/>
        <p:txBody>
          <a:bodyPr/>
          <a:lstStyle/>
          <a:p>
            <a:r>
              <a:rPr lang="zh-CN" altLang="en-US" sz="2400" dirty="0"/>
              <a:t>回歸以來，澳門特區始終認同、尊重和維護以憲法和基本法為基礎構建起來的憲制體制和憲制秩序，沒有否定憲法在澳門特區的根本憲制基礎的地位，沒有排斥憲法在澳門特區的效力和實施，也沒有試圖以基本法否定、衝擊或取代憲法。對於試圖衝擊或破壞以憲法和基本法為基礎的澳門特區憲制體制和憲制秩序的行為，無論是澳門特區公權力機關還是愛國愛澳居民都積極予以反對和制止</a:t>
            </a:r>
            <a:endParaRPr lang="en-US" altLang="zh-CN" sz="2400" dirty="0"/>
          </a:p>
          <a:p>
            <a:r>
              <a:rPr lang="en-US" altLang="zh-CN" sz="2400" dirty="0"/>
              <a:t>2014</a:t>
            </a:r>
            <a:r>
              <a:rPr lang="zh-CN" altLang="en-US" sz="2400" dirty="0"/>
              <a:t>年“民間公投”的處理</a:t>
            </a:r>
            <a:endParaRPr lang="en-US" altLang="zh-CN" sz="2400" dirty="0"/>
          </a:p>
          <a:p>
            <a:r>
              <a:rPr lang="en-US" altLang="zh-CN" sz="2400" dirty="0"/>
              <a:t>2021</a:t>
            </a:r>
            <a:r>
              <a:rPr lang="zh-CN" altLang="en-US" sz="2400" dirty="0"/>
              <a:t>對被取消參選資格立法會候選人的裁定</a:t>
            </a:r>
          </a:p>
        </p:txBody>
      </p:sp>
    </p:spTree>
    <p:extLst>
      <p:ext uri="{BB962C8B-B14F-4D97-AF65-F5344CB8AC3E}">
        <p14:creationId xmlns:p14="http://schemas.microsoft.com/office/powerpoint/2010/main" val="3356021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DE067D3-60D0-1CC4-164F-89CD38BB2C6D}"/>
              </a:ext>
            </a:extLst>
          </p:cNvPr>
          <p:cNvSpPr>
            <a:spLocks noGrp="1"/>
          </p:cNvSpPr>
          <p:nvPr>
            <p:ph type="title"/>
          </p:nvPr>
        </p:nvSpPr>
        <p:spPr/>
        <p:txBody>
          <a:bodyPr>
            <a:normAutofit fontScale="90000"/>
          </a:bodyPr>
          <a:lstStyle/>
          <a:p>
            <a:r>
              <a:rPr lang="en-US" altLang="zh-CN" sz="2800" dirty="0"/>
              <a:t>3</a:t>
            </a:r>
            <a:r>
              <a:rPr lang="zh-CN" altLang="en-US" sz="2800" dirty="0"/>
              <a:t>、正確處理中央管治權與特區自治權之間的關係，尊重中央對澳門特區的全面管治權，促進中央全面管治權與特區高度自治權的有機結合</a:t>
            </a:r>
          </a:p>
        </p:txBody>
      </p:sp>
      <p:sp>
        <p:nvSpPr>
          <p:cNvPr id="3" name="内容占位符 2">
            <a:extLst>
              <a:ext uri="{FF2B5EF4-FFF2-40B4-BE49-F238E27FC236}">
                <a16:creationId xmlns:a16="http://schemas.microsoft.com/office/drawing/2014/main" id="{6334AFB1-5E91-B850-7E57-C31A65CBEA2F}"/>
              </a:ext>
            </a:extLst>
          </p:cNvPr>
          <p:cNvSpPr>
            <a:spLocks noGrp="1"/>
          </p:cNvSpPr>
          <p:nvPr>
            <p:ph idx="1"/>
          </p:nvPr>
        </p:nvSpPr>
        <p:spPr/>
        <p:txBody>
          <a:bodyPr/>
          <a:lstStyle/>
          <a:p>
            <a:r>
              <a:rPr lang="zh-CN" altLang="en-US" sz="2400" dirty="0"/>
              <a:t>尊重中央在澳門政制發展上的決定權</a:t>
            </a:r>
            <a:endParaRPr lang="en-US" altLang="zh-CN" sz="2400" dirty="0"/>
          </a:p>
          <a:p>
            <a:pPr lvl="1"/>
            <a:r>
              <a:rPr lang="en-US" altLang="zh-CN" sz="2000" dirty="0"/>
              <a:t>2011</a:t>
            </a:r>
            <a:r>
              <a:rPr lang="zh-CN" altLang="en-US" sz="2000" dirty="0"/>
              <a:t>年</a:t>
            </a:r>
            <a:r>
              <a:rPr lang="en-US" altLang="zh-CN" sz="2000" dirty="0"/>
              <a:t>12</a:t>
            </a:r>
            <a:r>
              <a:rPr lang="zh-CN" altLang="en-US" sz="2000" dirty="0"/>
              <a:t>月</a:t>
            </a:r>
            <a:r>
              <a:rPr lang="en-US" altLang="zh-CN" sz="2000" dirty="0"/>
              <a:t>31</a:t>
            </a:r>
            <a:r>
              <a:rPr lang="zh-CN" altLang="en-US" sz="2000" dirty="0"/>
              <a:t>日，全國人大常委會通過了</a:t>
            </a:r>
            <a:r>
              <a:rPr lang="en-US" altLang="zh-CN" sz="2000" dirty="0"/>
              <a:t>《</a:t>
            </a:r>
            <a:r>
              <a:rPr lang="zh-CN" altLang="en-US" sz="2000" dirty="0"/>
              <a:t>關於澳門特別行政區基本法附件一第七條和附件二第三條的解釋</a:t>
            </a:r>
            <a:r>
              <a:rPr lang="en-US" altLang="zh-CN" sz="2000" dirty="0"/>
              <a:t>》</a:t>
            </a:r>
            <a:r>
              <a:rPr lang="zh-CN" altLang="en-US" sz="2000" dirty="0"/>
              <a:t>，明確了澳門基本法附件一及附件二所規定的行政長官產生辦法和立法會產生辦法修改的程序步驟，即政制發展“五步曲”。</a:t>
            </a:r>
            <a:endParaRPr lang="en-US" altLang="zh-CN" sz="2000" dirty="0"/>
          </a:p>
          <a:p>
            <a:pPr lvl="1"/>
            <a:r>
              <a:rPr lang="zh-CN" altLang="en-US" sz="2000" dirty="0"/>
              <a:t>對於中央依法行使對澳門基本法的解釋權以及對澳門特區政制發展的主導權和決定權的行為，澳門特區予以充分尊重，並依照全國人大常委會上述解釋中所明確的政制發展“五步曲”的程序，在尊重中央對澳門特區政制發展的主導權和決定權的基礎上，積極配合中央完成了對澳門基本法附件一及附件二所規定的的行政長官產生辦法和立法會產生辦法的修改工作</a:t>
            </a:r>
            <a:endParaRPr lang="en-US" altLang="zh-CN" sz="2000" dirty="0"/>
          </a:p>
        </p:txBody>
      </p:sp>
    </p:spTree>
    <p:extLst>
      <p:ext uri="{BB962C8B-B14F-4D97-AF65-F5344CB8AC3E}">
        <p14:creationId xmlns:p14="http://schemas.microsoft.com/office/powerpoint/2010/main" val="34873840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2101789-9CE5-79A0-9019-7F90B12DB4C3}"/>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0542C5AE-F9DD-54D4-7503-94C935EC5298}"/>
              </a:ext>
            </a:extLst>
          </p:cNvPr>
          <p:cNvSpPr>
            <a:spLocks noGrp="1"/>
          </p:cNvSpPr>
          <p:nvPr>
            <p:ph idx="1"/>
          </p:nvPr>
        </p:nvSpPr>
        <p:spPr/>
        <p:txBody>
          <a:bodyPr>
            <a:normAutofit fontScale="85000" lnSpcReduction="10000"/>
          </a:bodyPr>
          <a:lstStyle/>
          <a:p>
            <a:r>
              <a:rPr lang="zh-CN" altLang="en-US" sz="2400" dirty="0"/>
              <a:t>形成一系列保障中央全面管治權與特區高度自治權有機結合的制度機制</a:t>
            </a:r>
          </a:p>
          <a:p>
            <a:pPr lvl="1"/>
            <a:r>
              <a:rPr lang="zh-CN" altLang="en-US" sz="2000" dirty="0"/>
              <a:t>在行政長官產生辦法和立法會產生辦法的修改方面，確立了政制發展“五步曲”的法律程序；</a:t>
            </a:r>
            <a:endParaRPr lang="en-US" altLang="zh-CN" sz="2000" dirty="0"/>
          </a:p>
          <a:p>
            <a:pPr lvl="1"/>
            <a:r>
              <a:rPr lang="zh-CN" altLang="en-US" sz="2000" dirty="0"/>
              <a:t>在基本法解釋方面，明確了全國人大常委會主動釋法以及由澳門特區提請全國人大常委會釋法的有關程序和工作機制；</a:t>
            </a:r>
            <a:endParaRPr lang="en-US" altLang="zh-CN" sz="2000" dirty="0"/>
          </a:p>
          <a:p>
            <a:pPr lvl="1"/>
            <a:r>
              <a:rPr lang="zh-CN" altLang="en-US" sz="2000" dirty="0"/>
              <a:t>在澳門特區的立法方面，明確了澳門特區立法機關制定的法律報全國人大常委會備案審查的工作程序；</a:t>
            </a:r>
            <a:endParaRPr lang="en-US" altLang="zh-CN" sz="2000" dirty="0"/>
          </a:p>
          <a:p>
            <a:pPr lvl="1"/>
            <a:r>
              <a:rPr lang="zh-CN" altLang="en-US" sz="2000" dirty="0"/>
              <a:t>在澳門特區與內地司法協助方面，達成了就民商事案件相互委託送達司法文書和調取證據、相互認可和執行仲裁裁決和部分民商事判決等一系列安排；</a:t>
            </a:r>
            <a:endParaRPr lang="en-US" altLang="zh-CN" sz="2000" dirty="0"/>
          </a:p>
          <a:p>
            <a:pPr lvl="1"/>
            <a:r>
              <a:rPr lang="zh-CN" altLang="en-US" sz="2000" dirty="0"/>
              <a:t>在行政長官向中央人民政府負責方面，形成了行政長官向中央述職的制度安排</a:t>
            </a:r>
            <a:endParaRPr lang="en-US" altLang="zh-CN" sz="2000" dirty="0"/>
          </a:p>
          <a:p>
            <a:pPr lvl="1"/>
            <a:r>
              <a:rPr lang="zh-CN" altLang="en-US" sz="2000" dirty="0"/>
              <a:t>特區選舉制度修訂，落實“愛國者治澳”根本原則</a:t>
            </a:r>
          </a:p>
          <a:p>
            <a:endParaRPr lang="zh-CN" altLang="en-US" dirty="0"/>
          </a:p>
        </p:txBody>
      </p:sp>
    </p:spTree>
    <p:extLst>
      <p:ext uri="{BB962C8B-B14F-4D97-AF65-F5344CB8AC3E}">
        <p14:creationId xmlns:p14="http://schemas.microsoft.com/office/powerpoint/2010/main" val="756121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CB9A4E3-1852-137C-70C2-65702396C627}"/>
              </a:ext>
            </a:extLst>
          </p:cNvPr>
          <p:cNvSpPr>
            <a:spLocks noGrp="1"/>
          </p:cNvSpPr>
          <p:nvPr>
            <p:ph type="title"/>
          </p:nvPr>
        </p:nvSpPr>
        <p:spPr/>
        <p:txBody>
          <a:bodyPr>
            <a:normAutofit fontScale="90000"/>
          </a:bodyPr>
          <a:lstStyle/>
          <a:p>
            <a:r>
              <a:rPr lang="en-US" altLang="zh-CN" sz="3200" dirty="0"/>
              <a:t>4</a:t>
            </a:r>
            <a:r>
              <a:rPr lang="zh-CN" altLang="en-US" sz="3200" dirty="0"/>
              <a:t>、正確處理維護國家主權、安全、發展利益和維護澳門長期繁榮穩定之間的關係，切實履行維護國家安全的憲制責任</a:t>
            </a:r>
          </a:p>
        </p:txBody>
      </p:sp>
      <p:sp>
        <p:nvSpPr>
          <p:cNvPr id="3" name="内容占位符 2">
            <a:extLst>
              <a:ext uri="{FF2B5EF4-FFF2-40B4-BE49-F238E27FC236}">
                <a16:creationId xmlns:a16="http://schemas.microsoft.com/office/drawing/2014/main" id="{947D54C1-B622-BFAD-F671-B07B40F5C9E1}"/>
              </a:ext>
            </a:extLst>
          </p:cNvPr>
          <p:cNvSpPr>
            <a:spLocks noGrp="1"/>
          </p:cNvSpPr>
          <p:nvPr>
            <p:ph idx="1"/>
          </p:nvPr>
        </p:nvSpPr>
        <p:spPr>
          <a:xfrm>
            <a:off x="717755" y="2017713"/>
            <a:ext cx="11222362" cy="4114800"/>
          </a:xfrm>
        </p:spPr>
        <p:txBody>
          <a:bodyPr>
            <a:normAutofit fontScale="92500" lnSpcReduction="20000"/>
          </a:bodyPr>
          <a:lstStyle/>
          <a:p>
            <a:r>
              <a:rPr lang="en-US" altLang="zh-CN" sz="2000" dirty="0"/>
              <a:t>2009</a:t>
            </a:r>
            <a:r>
              <a:rPr lang="zh-CN" altLang="en-US" sz="2000" dirty="0"/>
              <a:t>年澳門特區完成了基本法第</a:t>
            </a:r>
            <a:r>
              <a:rPr lang="en-US" altLang="zh-CN" sz="2000" dirty="0"/>
              <a:t>23</a:t>
            </a:r>
            <a:r>
              <a:rPr lang="zh-CN" altLang="en-US" sz="2000" dirty="0"/>
              <a:t>條規定的立法任務，制定了第</a:t>
            </a:r>
            <a:r>
              <a:rPr lang="en-US" altLang="zh-CN" sz="2000" dirty="0"/>
              <a:t>2/2009</a:t>
            </a:r>
            <a:r>
              <a:rPr lang="zh-CN" altLang="en-US" sz="2000" dirty="0"/>
              <a:t>號法律</a:t>
            </a:r>
            <a:r>
              <a:rPr lang="en-US" altLang="zh-CN" sz="2000" dirty="0"/>
              <a:t>《</a:t>
            </a:r>
            <a:r>
              <a:rPr lang="zh-CN" altLang="en-US" sz="2000" dirty="0"/>
              <a:t>維護國家安全法</a:t>
            </a:r>
            <a:r>
              <a:rPr lang="en-US" altLang="zh-CN" sz="2000" dirty="0"/>
              <a:t>》</a:t>
            </a:r>
          </a:p>
          <a:p>
            <a:r>
              <a:rPr lang="en-US" altLang="zh-CN" sz="2000" dirty="0"/>
              <a:t>2016</a:t>
            </a:r>
            <a:r>
              <a:rPr lang="zh-CN" altLang="en-US" sz="2000" dirty="0"/>
              <a:t>年，澳門特區根據全國人大常委會對香港基本法第</a:t>
            </a:r>
            <a:r>
              <a:rPr lang="en-US" altLang="zh-CN" sz="2000" dirty="0"/>
              <a:t>104</a:t>
            </a:r>
            <a:r>
              <a:rPr lang="zh-CN" altLang="en-US" sz="2000" dirty="0"/>
              <a:t>條解釋的相關精神和要求，主動修改立法會選舉法，在原立法會選舉法的基礎上增加“防獨”相關條款，規定拒絕聲明擁護基本法和效忠中華人民共和國澳門特別行政區者；或事實證明不擁護基本法或不效忠中華人民共和國澳門特別行政區者無被選資格</a:t>
            </a:r>
            <a:endParaRPr lang="en-US" altLang="zh-CN" sz="2000" dirty="0"/>
          </a:p>
          <a:p>
            <a:r>
              <a:rPr lang="en-US" altLang="zh-CN" sz="2000" dirty="0"/>
              <a:t>2018</a:t>
            </a:r>
            <a:r>
              <a:rPr lang="zh-CN" altLang="en-US" sz="2000" dirty="0"/>
              <a:t>年澳門特區設立了由行政長官擔任主席的特別行政區維護國家安全委員會，負責統籌協調澳門在維護國家安全方面的相關工作</a:t>
            </a:r>
            <a:endParaRPr lang="en-US" altLang="zh-CN" sz="2000" dirty="0"/>
          </a:p>
          <a:p>
            <a:r>
              <a:rPr lang="en-US" altLang="zh-CN" sz="2000" dirty="0"/>
              <a:t>2019</a:t>
            </a:r>
            <a:r>
              <a:rPr lang="zh-CN" altLang="en-US" sz="2000" dirty="0"/>
              <a:t>年澳門完成了對第</a:t>
            </a:r>
            <a:r>
              <a:rPr lang="en-US" altLang="zh-CN" sz="2000" dirty="0"/>
              <a:t>9/1999</a:t>
            </a:r>
            <a:r>
              <a:rPr lang="zh-CN" altLang="en-US" sz="2000" dirty="0"/>
              <a:t>號法律</a:t>
            </a:r>
            <a:r>
              <a:rPr lang="en-US" altLang="zh-CN" sz="2000" dirty="0"/>
              <a:t>《</a:t>
            </a:r>
            <a:r>
              <a:rPr lang="zh-CN" altLang="en-US" sz="2000" dirty="0"/>
              <a:t>司法組織綱要法</a:t>
            </a:r>
            <a:r>
              <a:rPr lang="en-US" altLang="zh-CN" sz="2000" dirty="0"/>
              <a:t>》</a:t>
            </a:r>
            <a:r>
              <a:rPr lang="zh-CN" altLang="en-US" sz="2000" dirty="0"/>
              <a:t>的修訂工作，根據修訂後的</a:t>
            </a:r>
            <a:r>
              <a:rPr lang="en-US" altLang="zh-CN" sz="2000" dirty="0"/>
              <a:t>《</a:t>
            </a:r>
            <a:r>
              <a:rPr lang="zh-CN" altLang="en-US" sz="2000" dirty="0"/>
              <a:t>司法組織綱要法</a:t>
            </a:r>
            <a:r>
              <a:rPr lang="en-US" altLang="zh-CN" sz="2000" dirty="0"/>
              <a:t>》</a:t>
            </a:r>
            <a:r>
              <a:rPr lang="zh-CN" altLang="en-US" sz="2000" dirty="0"/>
              <a:t>的相關規定，涉及國家安全的相關案件，將由法官委員會在確定委任且為中國公民的法官中預先指定的法官進行審理</a:t>
            </a:r>
            <a:endParaRPr lang="en-US" altLang="zh-CN" sz="2000" dirty="0"/>
          </a:p>
          <a:p>
            <a:r>
              <a:rPr lang="zh-CN" altLang="en-US" sz="2000" dirty="0"/>
              <a:t>繼續推進與維護國家安全相關的配套法律的立法和修法工作，包括</a:t>
            </a:r>
            <a:r>
              <a:rPr lang="en-US" altLang="zh-CN" sz="2000" dirty="0"/>
              <a:t>《</a:t>
            </a:r>
            <a:r>
              <a:rPr lang="zh-CN" altLang="en-US" sz="2000" dirty="0"/>
              <a:t>網路安全法</a:t>
            </a:r>
            <a:r>
              <a:rPr lang="en-US" altLang="zh-CN" sz="2000" dirty="0"/>
              <a:t>》</a:t>
            </a:r>
            <a:r>
              <a:rPr lang="zh-CN" altLang="en-US" sz="2000" dirty="0"/>
              <a:t>、</a:t>
            </a:r>
            <a:r>
              <a:rPr lang="en-US" altLang="zh-CN" sz="2000" dirty="0"/>
              <a:t>《</a:t>
            </a:r>
            <a:r>
              <a:rPr lang="zh-CN" altLang="en-US" sz="2000" dirty="0"/>
              <a:t>出入境管控、逗留及居留許可的法律制度</a:t>
            </a:r>
            <a:r>
              <a:rPr lang="en-US" altLang="zh-CN" sz="2000" dirty="0"/>
              <a:t>》</a:t>
            </a:r>
            <a:r>
              <a:rPr lang="zh-CN" altLang="en-US" sz="2000" dirty="0"/>
              <a:t>、</a:t>
            </a:r>
            <a:r>
              <a:rPr lang="en-US" altLang="zh-CN" sz="2000" dirty="0"/>
              <a:t>《</a:t>
            </a:r>
            <a:r>
              <a:rPr lang="zh-CN" altLang="en-US" sz="2000" dirty="0"/>
              <a:t>通訊截取及保障法律制度</a:t>
            </a:r>
            <a:r>
              <a:rPr lang="en-US" altLang="zh-CN" sz="2000" dirty="0"/>
              <a:t>》</a:t>
            </a:r>
            <a:r>
              <a:rPr lang="zh-CN" altLang="en-US" sz="2000" dirty="0"/>
              <a:t>、</a:t>
            </a:r>
            <a:r>
              <a:rPr lang="en-US" altLang="zh-CN" sz="2000" dirty="0"/>
              <a:t>《</a:t>
            </a:r>
            <a:r>
              <a:rPr lang="zh-CN" altLang="en-US" sz="2000" dirty="0"/>
              <a:t>預防、調查及遏止恐怖主義犯罪及相關行為的制度</a:t>
            </a:r>
            <a:r>
              <a:rPr lang="en-US" altLang="zh-CN" sz="2000" dirty="0"/>
              <a:t>》</a:t>
            </a:r>
            <a:r>
              <a:rPr lang="zh-CN" altLang="en-US" sz="2000" dirty="0"/>
              <a:t>、</a:t>
            </a:r>
            <a:r>
              <a:rPr lang="en-US" altLang="zh-CN" sz="2000" dirty="0"/>
              <a:t>《</a:t>
            </a:r>
            <a:r>
              <a:rPr lang="zh-CN" altLang="en-US" sz="2000" dirty="0"/>
              <a:t>保密法</a:t>
            </a:r>
            <a:r>
              <a:rPr lang="en-US" altLang="zh-CN" sz="2000" dirty="0"/>
              <a:t>》</a:t>
            </a:r>
          </a:p>
          <a:p>
            <a:r>
              <a:rPr lang="en-US" altLang="zh-CN" sz="2000" dirty="0"/>
              <a:t>2023</a:t>
            </a:r>
            <a:r>
              <a:rPr lang="zh-CN" altLang="en-US" sz="2000" dirty="0"/>
              <a:t>年完成國安法修訂</a:t>
            </a:r>
          </a:p>
        </p:txBody>
      </p:sp>
    </p:spTree>
    <p:extLst>
      <p:ext uri="{BB962C8B-B14F-4D97-AF65-F5344CB8AC3E}">
        <p14:creationId xmlns:p14="http://schemas.microsoft.com/office/powerpoint/2010/main" val="1245182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3C3D8B-199C-1E0E-8E97-8D9E4E2352C9}"/>
              </a:ext>
            </a:extLst>
          </p:cNvPr>
          <p:cNvSpPr>
            <a:spLocks noGrp="1"/>
          </p:cNvSpPr>
          <p:nvPr>
            <p:ph type="title"/>
          </p:nvPr>
        </p:nvSpPr>
        <p:spPr/>
        <p:txBody>
          <a:bodyPr/>
          <a:lstStyle/>
          <a:p>
            <a:r>
              <a:rPr lang="en-US" altLang="zh-CN" sz="3200" dirty="0"/>
              <a:t>5</a:t>
            </a:r>
            <a:r>
              <a:rPr lang="zh-CN" altLang="en-US" sz="3200" dirty="0"/>
              <a:t>、正確處理發揮澳門特色優勢與融入國家發展大局之間的關係，主動融入並助力國家發展大局</a:t>
            </a:r>
          </a:p>
        </p:txBody>
      </p:sp>
      <p:sp>
        <p:nvSpPr>
          <p:cNvPr id="3" name="内容占位符 2">
            <a:extLst>
              <a:ext uri="{FF2B5EF4-FFF2-40B4-BE49-F238E27FC236}">
                <a16:creationId xmlns:a16="http://schemas.microsoft.com/office/drawing/2014/main" id="{EE7535B6-88E2-3387-6E48-AF86A0EFC7F3}"/>
              </a:ext>
            </a:extLst>
          </p:cNvPr>
          <p:cNvSpPr>
            <a:spLocks noGrp="1"/>
          </p:cNvSpPr>
          <p:nvPr>
            <p:ph idx="1"/>
          </p:nvPr>
        </p:nvSpPr>
        <p:spPr>
          <a:xfrm>
            <a:off x="658761" y="2017713"/>
            <a:ext cx="11281356" cy="4114800"/>
          </a:xfrm>
        </p:spPr>
        <p:txBody>
          <a:bodyPr/>
          <a:lstStyle/>
          <a:p>
            <a:r>
              <a:rPr lang="zh-CN" altLang="en-US" sz="2400" dirty="0"/>
              <a:t>旅遊業的作用</a:t>
            </a:r>
            <a:endParaRPr lang="en-US" altLang="zh-CN" sz="2400" dirty="0"/>
          </a:p>
          <a:p>
            <a:pPr lvl="1"/>
            <a:r>
              <a:rPr lang="zh-CN" altLang="en-US" sz="2000" dirty="0"/>
              <a:t>自回歸以來，澳門在對外傳播中華優秀文化，宣介國家的方針政策，塑造和推廣我國正面形象方面發揮了積極的作用</a:t>
            </a:r>
            <a:endParaRPr lang="en-US" altLang="zh-CN" sz="2000" dirty="0"/>
          </a:p>
          <a:p>
            <a:r>
              <a:rPr lang="zh-CN" altLang="en-US" sz="2400" dirty="0"/>
              <a:t>中葡平臺的作用</a:t>
            </a:r>
            <a:endParaRPr lang="en-US" altLang="zh-CN" sz="2400" dirty="0"/>
          </a:p>
          <a:p>
            <a:pPr lvl="1"/>
            <a:r>
              <a:rPr lang="zh-CN" altLang="en-US" sz="2000" dirty="0"/>
              <a:t>在助力國家進一步對外開放方面，澳門積極搭建中國與葡語系國家商貿合作服務平臺。基於澳門特殊的歷史背景及其與葡萄牙之間存在的特殊歷史淵源，澳門與葡語國家之間在經濟、社會、文化、法律等方面一直保持著較為密切的聯繫</a:t>
            </a:r>
            <a:endParaRPr lang="en-US" altLang="zh-CN" sz="2000" dirty="0"/>
          </a:p>
          <a:p>
            <a:pPr lvl="2"/>
            <a:r>
              <a:rPr lang="en-US" altLang="zh-CN" sz="1600" dirty="0"/>
              <a:t>2003</a:t>
            </a:r>
            <a:r>
              <a:rPr lang="zh-CN" altLang="en-US" sz="1600" dirty="0"/>
              <a:t>年，以“中國</a:t>
            </a:r>
            <a:r>
              <a:rPr lang="en-US" altLang="zh-CN" sz="1600" dirty="0"/>
              <a:t>-</a:t>
            </a:r>
            <a:r>
              <a:rPr lang="zh-CN" altLang="en-US" sz="1600" dirty="0"/>
              <a:t>葡語國家經貿合作論壇（澳門）”在澳門的設立為標誌，在中央的支援下，澳門就開始建設中國與葡語國家商貿合作服務平臺。多年來，中葡論壇在貿易投資、人力資源、文化交流等不同領域為促進我國與葡語系國家的交流合作做了大量的工作，進一步促進了國家的對外開放</a:t>
            </a:r>
            <a:endParaRPr lang="en-US" altLang="zh-CN" sz="1600" dirty="0"/>
          </a:p>
          <a:p>
            <a:r>
              <a:rPr lang="zh-CN" altLang="en-US" sz="2400" dirty="0"/>
              <a:t>粵港澳大灣區建設和橫琴粵澳深度合作區建設</a:t>
            </a:r>
          </a:p>
        </p:txBody>
      </p:sp>
    </p:spTree>
    <p:extLst>
      <p:ext uri="{BB962C8B-B14F-4D97-AF65-F5344CB8AC3E}">
        <p14:creationId xmlns:p14="http://schemas.microsoft.com/office/powerpoint/2010/main" val="18908765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87E1D1D-EB9F-F096-D2E7-3EF50475699C}"/>
              </a:ext>
            </a:extLst>
          </p:cNvPr>
          <p:cNvSpPr>
            <a:spLocks noGrp="1"/>
          </p:cNvSpPr>
          <p:nvPr>
            <p:ph type="title"/>
          </p:nvPr>
        </p:nvSpPr>
        <p:spPr/>
        <p:txBody>
          <a:bodyPr/>
          <a:lstStyle/>
          <a:p>
            <a:r>
              <a:rPr lang="zh-CN" altLang="en-US" dirty="0"/>
              <a:t>粵港澳大灣區建設</a:t>
            </a:r>
          </a:p>
        </p:txBody>
      </p:sp>
      <p:sp>
        <p:nvSpPr>
          <p:cNvPr id="3" name="内容占位符 2">
            <a:extLst>
              <a:ext uri="{FF2B5EF4-FFF2-40B4-BE49-F238E27FC236}">
                <a16:creationId xmlns:a16="http://schemas.microsoft.com/office/drawing/2014/main" id="{B848F239-EC19-B17F-368B-D57F04BB23D3}"/>
              </a:ext>
            </a:extLst>
          </p:cNvPr>
          <p:cNvSpPr>
            <a:spLocks noGrp="1"/>
          </p:cNvSpPr>
          <p:nvPr>
            <p:ph idx="1"/>
          </p:nvPr>
        </p:nvSpPr>
        <p:spPr/>
        <p:txBody>
          <a:bodyPr>
            <a:normAutofit fontScale="92500" lnSpcReduction="20000"/>
          </a:bodyPr>
          <a:lstStyle/>
          <a:p>
            <a:r>
              <a:rPr lang="en-US" altLang="zh-CN" sz="2400" dirty="0"/>
              <a:t>2019</a:t>
            </a:r>
            <a:r>
              <a:rPr lang="zh-CN" altLang="en-US" sz="2400" dirty="0"/>
              <a:t>年</a:t>
            </a:r>
            <a:r>
              <a:rPr lang="en-US" altLang="zh-CN" sz="2400" dirty="0"/>
              <a:t>2</a:t>
            </a:r>
            <a:r>
              <a:rPr lang="zh-CN" altLang="en-US" sz="2400" dirty="0"/>
              <a:t>月，黨中央、國務院正式頒佈</a:t>
            </a:r>
            <a:r>
              <a:rPr lang="en-US" altLang="zh-CN" sz="2400" dirty="0"/>
              <a:t>《</a:t>
            </a:r>
            <a:r>
              <a:rPr lang="zh-CN" altLang="en-US" sz="2400" dirty="0"/>
              <a:t>粵港澳大灣區發展規劃綱要</a:t>
            </a:r>
            <a:r>
              <a:rPr lang="en-US" altLang="zh-CN" sz="2400" dirty="0"/>
              <a:t>》</a:t>
            </a:r>
            <a:r>
              <a:rPr lang="zh-CN" altLang="en-US" sz="2400" dirty="0"/>
              <a:t>，對粵港澳大灣區的戰略定位、發展目標、空間佈局等作了全面規劃</a:t>
            </a:r>
            <a:endParaRPr lang="en-US" altLang="zh-CN" sz="2400" dirty="0"/>
          </a:p>
          <a:p>
            <a:r>
              <a:rPr lang="en-US" altLang="zh-CN" sz="2400" dirty="0"/>
              <a:t>2019</a:t>
            </a:r>
            <a:r>
              <a:rPr lang="zh-CN" altLang="en-US" sz="2400" dirty="0"/>
              <a:t>年</a:t>
            </a:r>
            <a:r>
              <a:rPr lang="en-US" altLang="zh-CN" sz="2400" dirty="0"/>
              <a:t>11</a:t>
            </a:r>
            <a:r>
              <a:rPr lang="zh-CN" altLang="en-US" sz="2400" dirty="0"/>
              <a:t>月，</a:t>
            </a:r>
            <a:r>
              <a:rPr lang="en-US" altLang="zh-CN" sz="2400" dirty="0"/>
              <a:t> </a:t>
            </a:r>
            <a:r>
              <a:rPr lang="zh-CN" altLang="en-US" sz="2400" dirty="0"/>
              <a:t>“十四五”規劃提出：支援粵港澳大灣區形成國際科技創新中心；建設粵港澳大灣區軌道交通網、世界級港口群與機場群等；深化通關模式改革，促進人員、貨物、車輛便捷高效流動；擴大內地與港澳專業資格互認範圍，深入推進重點領域規則銜接、機制對接；便利港澳青年到大灣區內地城市就學就業創業</a:t>
            </a:r>
            <a:endParaRPr lang="en-US" altLang="zh-CN" sz="2400" dirty="0"/>
          </a:p>
          <a:p>
            <a:r>
              <a:rPr lang="en-US" altLang="zh-CN" sz="2400" dirty="0"/>
              <a:t>2021-2022</a:t>
            </a:r>
            <a:r>
              <a:rPr lang="zh-CN" altLang="en-US" sz="2400" dirty="0"/>
              <a:t>年，中共中央、國務院對橫琴、前海、南沙三個重大戰略合作平臺進行全面規劃部署，先後出臺</a:t>
            </a:r>
            <a:r>
              <a:rPr lang="en-US" altLang="zh-CN" sz="2400" dirty="0"/>
              <a:t>《</a:t>
            </a:r>
            <a:r>
              <a:rPr lang="zh-CN" altLang="en-US" sz="2400" dirty="0"/>
              <a:t>橫琴粵澳深度合作區建設總體方案</a:t>
            </a:r>
            <a:r>
              <a:rPr lang="en-US" altLang="zh-CN" sz="2400" dirty="0"/>
              <a:t>》</a:t>
            </a:r>
            <a:r>
              <a:rPr lang="zh-CN" altLang="en-US" sz="2400" dirty="0"/>
              <a:t>、</a:t>
            </a:r>
            <a:r>
              <a:rPr lang="en-US" altLang="zh-CN" sz="2400" dirty="0"/>
              <a:t>《</a:t>
            </a:r>
            <a:r>
              <a:rPr lang="zh-CN" altLang="en-US" sz="2400" dirty="0"/>
              <a:t>全面深化前海深港現代服務業合作區改革開放方案</a:t>
            </a:r>
            <a:r>
              <a:rPr lang="en-US" altLang="zh-CN" sz="2400" dirty="0"/>
              <a:t>》</a:t>
            </a:r>
            <a:r>
              <a:rPr lang="zh-CN" altLang="en-US" sz="2400" dirty="0"/>
              <a:t>以及</a:t>
            </a:r>
            <a:r>
              <a:rPr lang="en-US" altLang="zh-CN" sz="2400" dirty="0"/>
              <a:t>《</a:t>
            </a:r>
            <a:r>
              <a:rPr lang="zh-CN" altLang="en-US" sz="2400" dirty="0"/>
              <a:t>廣州南沙深化面向世界的粵港澳全面合作方案</a:t>
            </a:r>
            <a:r>
              <a:rPr lang="en-US" altLang="zh-CN" sz="2400" dirty="0"/>
              <a:t>》</a:t>
            </a:r>
          </a:p>
          <a:p>
            <a:endParaRPr lang="zh-CN" altLang="en-US" dirty="0"/>
          </a:p>
        </p:txBody>
      </p:sp>
    </p:spTree>
    <p:extLst>
      <p:ext uri="{BB962C8B-B14F-4D97-AF65-F5344CB8AC3E}">
        <p14:creationId xmlns:p14="http://schemas.microsoft.com/office/powerpoint/2010/main" val="36901266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4487814-8BF1-7EB1-8BDB-B4E88C56D515}"/>
              </a:ext>
            </a:extLst>
          </p:cNvPr>
          <p:cNvSpPr>
            <a:spLocks noGrp="1"/>
          </p:cNvSpPr>
          <p:nvPr>
            <p:ph type="title"/>
          </p:nvPr>
        </p:nvSpPr>
        <p:spPr/>
        <p:txBody>
          <a:bodyPr/>
          <a:lstStyle/>
          <a:p>
            <a:r>
              <a:rPr lang="zh-CN" altLang="en-US" dirty="0"/>
              <a:t>橫琴粵澳深度合作區建設</a:t>
            </a:r>
          </a:p>
        </p:txBody>
      </p:sp>
      <p:sp>
        <p:nvSpPr>
          <p:cNvPr id="3" name="内容占位符 2">
            <a:extLst>
              <a:ext uri="{FF2B5EF4-FFF2-40B4-BE49-F238E27FC236}">
                <a16:creationId xmlns:a16="http://schemas.microsoft.com/office/drawing/2014/main" id="{D8F5FED0-65D1-5B9C-85CB-9E39D7C25132}"/>
              </a:ext>
            </a:extLst>
          </p:cNvPr>
          <p:cNvSpPr>
            <a:spLocks noGrp="1"/>
          </p:cNvSpPr>
          <p:nvPr>
            <p:ph idx="1"/>
          </p:nvPr>
        </p:nvSpPr>
        <p:spPr>
          <a:xfrm>
            <a:off x="580103" y="2017713"/>
            <a:ext cx="11493910" cy="4707552"/>
          </a:xfrm>
        </p:spPr>
        <p:txBody>
          <a:bodyPr>
            <a:normAutofit fontScale="92500" lnSpcReduction="20000"/>
          </a:bodyPr>
          <a:lstStyle/>
          <a:p>
            <a:r>
              <a:rPr lang="zh-CN" altLang="en-US" sz="2400" b="1" dirty="0">
                <a:latin typeface="华文楷体" panose="02010600040101010101" pitchFamily="2" charset="-122"/>
                <a:ea typeface="华文楷体" panose="02010600040101010101" pitchFamily="2" charset="-122"/>
              </a:rPr>
              <a:t>深合區設立</a:t>
            </a:r>
            <a:endParaRPr lang="en-US" altLang="zh-CN" sz="2400" b="1" dirty="0">
              <a:latin typeface="华文楷体" panose="02010600040101010101" pitchFamily="2" charset="-122"/>
              <a:ea typeface="华文楷体" panose="02010600040101010101" pitchFamily="2" charset="-122"/>
            </a:endParaRPr>
          </a:p>
          <a:p>
            <a:pPr lvl="1"/>
            <a:r>
              <a:rPr lang="en-US" altLang="zh-CN" sz="2000" dirty="0"/>
              <a:t>2021</a:t>
            </a:r>
            <a:r>
              <a:rPr lang="zh-CN" altLang="en-US" sz="2000" dirty="0"/>
              <a:t>年</a:t>
            </a:r>
            <a:r>
              <a:rPr lang="en-US" altLang="zh-CN" sz="2000" dirty="0"/>
              <a:t>9</a:t>
            </a:r>
            <a:r>
              <a:rPr lang="zh-CN" altLang="en-US" sz="2000" dirty="0"/>
              <a:t>月</a:t>
            </a:r>
            <a:r>
              <a:rPr lang="en-US" altLang="zh-CN" sz="2000" dirty="0"/>
              <a:t>5</a:t>
            </a:r>
            <a:r>
              <a:rPr lang="zh-CN" altLang="en-US" sz="2000" dirty="0"/>
              <a:t>日，中央發佈</a:t>
            </a:r>
            <a:r>
              <a:rPr lang="en-US" altLang="zh-CN" sz="2000" dirty="0"/>
              <a:t>《</a:t>
            </a:r>
            <a:r>
              <a:rPr lang="zh-CN" altLang="en-US" sz="2000" dirty="0"/>
              <a:t>橫琴粵澳深度合作區建設總體方案</a:t>
            </a:r>
            <a:r>
              <a:rPr lang="en-US" altLang="zh-CN" sz="2000" dirty="0"/>
              <a:t>》</a:t>
            </a:r>
            <a:r>
              <a:rPr lang="zh-CN" altLang="en-US" sz="2000" dirty="0"/>
              <a:t>（</a:t>
            </a:r>
            <a:r>
              <a:rPr lang="en-US" altLang="zh-CN" sz="2000" dirty="0"/>
              <a:t>《</a:t>
            </a:r>
            <a:r>
              <a:rPr lang="zh-CN" altLang="en-US" sz="2000" dirty="0"/>
              <a:t>總體方案</a:t>
            </a:r>
            <a:r>
              <a:rPr lang="en-US" altLang="zh-CN" sz="2000" dirty="0"/>
              <a:t>》</a:t>
            </a:r>
            <a:r>
              <a:rPr lang="zh-CN" altLang="en-US" sz="2000" dirty="0"/>
              <a:t>），橫琴粵澳深度合作區管理機構掛牌成立</a:t>
            </a:r>
            <a:endParaRPr lang="en-US" altLang="zh-CN" sz="2000" dirty="0"/>
          </a:p>
          <a:p>
            <a:pPr lvl="2"/>
            <a:r>
              <a:rPr lang="en-US" altLang="zh-CN" sz="1600" dirty="0"/>
              <a:t>2023</a:t>
            </a:r>
            <a:r>
              <a:rPr lang="zh-CN" altLang="en-US" sz="1600" dirty="0"/>
              <a:t>年</a:t>
            </a:r>
            <a:r>
              <a:rPr lang="en-US" altLang="zh-CN" sz="1600" dirty="0"/>
              <a:t>2</a:t>
            </a:r>
            <a:r>
              <a:rPr lang="zh-CN" altLang="en-US" sz="1600" dirty="0"/>
              <a:t>月</a:t>
            </a:r>
            <a:r>
              <a:rPr lang="en-US" altLang="zh-CN" sz="1600" dirty="0"/>
              <a:t>8</a:t>
            </a:r>
            <a:r>
              <a:rPr lang="zh-CN" altLang="en-US" sz="1600" dirty="0"/>
              <a:t>日，</a:t>
            </a:r>
            <a:r>
              <a:rPr lang="en-US" altLang="zh-CN" sz="1600" dirty="0"/>
              <a:t>《</a:t>
            </a:r>
            <a:r>
              <a:rPr lang="zh-CN" altLang="en-US" sz="1600" dirty="0"/>
              <a:t>橫琴粵澳深度合作區發展促進條例</a:t>
            </a:r>
            <a:r>
              <a:rPr lang="en-US" altLang="zh-CN" sz="1600" dirty="0"/>
              <a:t>》</a:t>
            </a:r>
            <a:r>
              <a:rPr lang="zh-CN" altLang="en-US" sz="1600" dirty="0"/>
              <a:t>（以下簡稱</a:t>
            </a:r>
            <a:r>
              <a:rPr lang="en-US" altLang="zh-CN" sz="1600" dirty="0"/>
              <a:t>《</a:t>
            </a:r>
            <a:r>
              <a:rPr lang="zh-CN" altLang="en-US" sz="1600" dirty="0"/>
              <a:t>促進條例</a:t>
            </a:r>
            <a:r>
              <a:rPr lang="en-US" altLang="zh-CN" sz="1600" dirty="0"/>
              <a:t>》</a:t>
            </a:r>
            <a:r>
              <a:rPr lang="zh-CN" altLang="en-US" sz="1600" dirty="0"/>
              <a:t>）經廣東省人大常委會審議通過正式發佈，自</a:t>
            </a:r>
            <a:r>
              <a:rPr lang="en-US" altLang="zh-CN" sz="1600" dirty="0"/>
              <a:t>2023</a:t>
            </a:r>
            <a:r>
              <a:rPr lang="zh-CN" altLang="en-US" sz="1600" dirty="0"/>
              <a:t>年</a:t>
            </a:r>
            <a:r>
              <a:rPr lang="en-US" altLang="zh-CN" sz="1600" dirty="0"/>
              <a:t>3</a:t>
            </a:r>
            <a:r>
              <a:rPr lang="zh-CN" altLang="en-US" sz="1600" dirty="0"/>
              <a:t>月</a:t>
            </a:r>
            <a:r>
              <a:rPr lang="en-US" altLang="zh-CN" sz="1600" dirty="0"/>
              <a:t>1</a:t>
            </a:r>
            <a:r>
              <a:rPr lang="zh-CN" altLang="en-US" sz="1600" dirty="0"/>
              <a:t>日起施行</a:t>
            </a:r>
            <a:endParaRPr lang="en-US" altLang="zh-CN" sz="1600" dirty="0"/>
          </a:p>
          <a:p>
            <a:r>
              <a:rPr lang="zh-CN" altLang="en-US" sz="2400" b="1" dirty="0">
                <a:latin typeface="楷体" panose="02010609060101010101" pitchFamily="49" charset="-122"/>
                <a:ea typeface="楷体" panose="02010609060101010101" pitchFamily="49" charset="-122"/>
              </a:rPr>
              <a:t>“一條主線”</a:t>
            </a:r>
            <a:endParaRPr lang="en-US" altLang="zh-CN" sz="2400" b="1" dirty="0">
              <a:latin typeface="楷体" panose="02010609060101010101" pitchFamily="49" charset="-122"/>
              <a:ea typeface="楷体" panose="02010609060101010101" pitchFamily="49" charset="-122"/>
            </a:endParaRPr>
          </a:p>
          <a:p>
            <a:pPr lvl="2"/>
            <a:r>
              <a:rPr lang="zh-CN" altLang="en-US" sz="1600" dirty="0"/>
              <a:t>助力澳門經濟適度多元發展</a:t>
            </a:r>
            <a:endParaRPr lang="en-US" altLang="zh-CN" sz="1600" dirty="0"/>
          </a:p>
          <a:p>
            <a:pPr lvl="2"/>
            <a:r>
              <a:rPr lang="zh-CN" altLang="en-US" sz="1600" dirty="0"/>
              <a:t>合作區的成立“是豐富 ‘一國兩制’實踐的重大部署，是為澳門長遠發展注入的重要動力，有利於推動澳門長期繁榮穩定和融入國家發展大局”</a:t>
            </a:r>
            <a:endParaRPr lang="en-US" altLang="zh-CN" sz="1600" dirty="0"/>
          </a:p>
          <a:p>
            <a:r>
              <a:rPr lang="zh-CN" altLang="en-US" sz="2400" b="1" dirty="0">
                <a:latin typeface="楷体" panose="02010609060101010101" pitchFamily="49" charset="-122"/>
                <a:ea typeface="楷体" panose="02010609060101010101" pitchFamily="49" charset="-122"/>
              </a:rPr>
              <a:t>“四個戰略定位”</a:t>
            </a:r>
            <a:endParaRPr lang="en-US" altLang="zh-CN" sz="2400" b="1" dirty="0">
              <a:latin typeface="楷体" panose="02010609060101010101" pitchFamily="49" charset="-122"/>
              <a:ea typeface="楷体" panose="02010609060101010101" pitchFamily="49" charset="-122"/>
            </a:endParaRPr>
          </a:p>
          <a:p>
            <a:pPr lvl="2"/>
            <a:r>
              <a:rPr lang="zh-CN" altLang="en-US" sz="1600" dirty="0"/>
              <a:t>促進澳門經濟適度多元發展的新平臺、便利澳門居民生活就業的新空間、豐富”一國兩制“實踐的新示範和推動粵港澳大灣區建設的新高地</a:t>
            </a:r>
            <a:endParaRPr lang="en-US" altLang="zh-CN" sz="1600" dirty="0"/>
          </a:p>
          <a:p>
            <a:r>
              <a:rPr lang="zh-CN" altLang="en-US" sz="2400" b="1" dirty="0">
                <a:latin typeface="楷体" panose="02010609060101010101" pitchFamily="49" charset="-122"/>
                <a:ea typeface="楷体" panose="02010609060101010101" pitchFamily="49" charset="-122"/>
              </a:rPr>
              <a:t>“四項主要任務”</a:t>
            </a:r>
            <a:endParaRPr lang="en-US" altLang="zh-CN" sz="2400" b="1" dirty="0">
              <a:latin typeface="楷体" panose="02010609060101010101" pitchFamily="49" charset="-122"/>
              <a:ea typeface="楷体" panose="02010609060101010101" pitchFamily="49" charset="-122"/>
            </a:endParaRPr>
          </a:p>
          <a:p>
            <a:pPr lvl="2"/>
            <a:r>
              <a:rPr lang="zh-CN" altLang="en-US" sz="1600" dirty="0"/>
              <a:t>發展促進澳門經濟適度多元新產業、建設便利澳門居民生活就業新家園、構建與澳門一體化高水準開放新體系、健全粵澳共商共建共管共用新體制</a:t>
            </a:r>
            <a:endParaRPr lang="en-US" altLang="zh-CN" sz="1600" dirty="0"/>
          </a:p>
          <a:p>
            <a:endParaRPr lang="zh-CN" altLang="en-US" dirty="0"/>
          </a:p>
        </p:txBody>
      </p:sp>
    </p:spTree>
    <p:extLst>
      <p:ext uri="{BB962C8B-B14F-4D97-AF65-F5344CB8AC3E}">
        <p14:creationId xmlns:p14="http://schemas.microsoft.com/office/powerpoint/2010/main" val="20666157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C5EB081-1DFC-A9FC-EAAB-F5BC7FF359E5}"/>
              </a:ext>
            </a:extLst>
          </p:cNvPr>
          <p:cNvSpPr>
            <a:spLocks noGrp="1"/>
          </p:cNvSpPr>
          <p:nvPr>
            <p:ph type="title"/>
          </p:nvPr>
        </p:nvSpPr>
        <p:spPr/>
        <p:txBody>
          <a:bodyPr/>
          <a:lstStyle/>
          <a:p>
            <a:r>
              <a:rPr lang="zh-CN" altLang="en-US" sz="3600" dirty="0"/>
              <a:t>深合區</a:t>
            </a:r>
            <a:r>
              <a:rPr lang="en-US" altLang="zh-CN" sz="3600" dirty="0"/>
              <a:t>3</a:t>
            </a:r>
            <a:r>
              <a:rPr lang="zh-CN" altLang="en-US" sz="3600" dirty="0"/>
              <a:t>月</a:t>
            </a:r>
            <a:r>
              <a:rPr lang="en-US" altLang="zh-CN" sz="3600" dirty="0"/>
              <a:t>1</a:t>
            </a:r>
            <a:r>
              <a:rPr lang="zh-CN" altLang="en-US" sz="3600" dirty="0"/>
              <a:t>日起“封關”運作：促使澳門經濟適度多元發展</a:t>
            </a:r>
          </a:p>
        </p:txBody>
      </p:sp>
      <p:sp>
        <p:nvSpPr>
          <p:cNvPr id="3" name="内容占位符 2">
            <a:extLst>
              <a:ext uri="{FF2B5EF4-FFF2-40B4-BE49-F238E27FC236}">
                <a16:creationId xmlns:a16="http://schemas.microsoft.com/office/drawing/2014/main" id="{B27F5FBB-5396-6BFD-F476-93307C9E479B}"/>
              </a:ext>
            </a:extLst>
          </p:cNvPr>
          <p:cNvSpPr>
            <a:spLocks noGrp="1"/>
          </p:cNvSpPr>
          <p:nvPr>
            <p:ph idx="1"/>
          </p:nvPr>
        </p:nvSpPr>
        <p:spPr>
          <a:xfrm>
            <a:off x="1307690" y="2017712"/>
            <a:ext cx="10632427" cy="4451913"/>
          </a:xfrm>
        </p:spPr>
        <p:txBody>
          <a:bodyPr/>
          <a:lstStyle/>
          <a:p>
            <a:r>
              <a:rPr lang="en-US" altLang="zh-CN" sz="2400" dirty="0"/>
              <a:t>《</a:t>
            </a:r>
            <a:r>
              <a:rPr lang="zh-CN" altLang="en-US" sz="2400" dirty="0"/>
              <a:t>中華人民共和國海關對橫琴粵澳深度合作區監管辦法</a:t>
            </a:r>
            <a:r>
              <a:rPr lang="en-US" altLang="zh-CN" sz="2400" dirty="0"/>
              <a:t>》[2024-01-05]</a:t>
            </a:r>
          </a:p>
          <a:p>
            <a:r>
              <a:rPr lang="zh-CN" altLang="en-US" sz="2400" dirty="0"/>
              <a:t>財政部等三部門發佈橫琴粵澳深度合作區貨物有關進出口稅收政策的通知</a:t>
            </a:r>
            <a:r>
              <a:rPr lang="en-US" altLang="zh-CN" sz="2400" dirty="0"/>
              <a:t>[2024-01-05]</a:t>
            </a:r>
          </a:p>
          <a:p>
            <a:r>
              <a:rPr lang="zh-CN" altLang="en-US" sz="2400" dirty="0"/>
              <a:t>財政部等三部門發佈橫琴粵澳深度合作區個人行李和寄遞物品有關稅收政策的通知</a:t>
            </a:r>
            <a:r>
              <a:rPr lang="en-US" altLang="zh-CN" sz="2400" dirty="0"/>
              <a:t>[2024-01-05]</a:t>
            </a:r>
          </a:p>
          <a:p>
            <a:r>
              <a:rPr lang="zh-CN" altLang="en-US" sz="2400" dirty="0"/>
              <a:t>國家發展改革委 商務部關於支援橫琴粵澳深度合作區放寬市場准入特別措施的意見</a:t>
            </a:r>
            <a:r>
              <a:rPr lang="en-US" altLang="zh-CN" sz="2400" dirty="0"/>
              <a:t>[2023-12-27]</a:t>
            </a:r>
          </a:p>
          <a:p>
            <a:r>
              <a:rPr lang="en-US" altLang="zh-CN" sz="2400" dirty="0"/>
              <a:t>《</a:t>
            </a:r>
            <a:r>
              <a:rPr lang="zh-CN" altLang="en-US" sz="2400" dirty="0"/>
              <a:t>粵港澳大灣區國際一流營商環境建設三年行動計畫</a:t>
            </a:r>
            <a:r>
              <a:rPr lang="en-US" altLang="zh-CN" sz="2400" dirty="0"/>
              <a:t>》</a:t>
            </a:r>
            <a:r>
              <a:rPr lang="zh-CN" altLang="en-US" sz="2400" dirty="0"/>
              <a:t>對外發佈</a:t>
            </a:r>
            <a:r>
              <a:rPr lang="en-US" altLang="zh-CN" sz="2400" dirty="0"/>
              <a:t>[2023-12-26]</a:t>
            </a:r>
          </a:p>
          <a:p>
            <a:r>
              <a:rPr lang="zh-CN" altLang="en-US" sz="2400" dirty="0"/>
              <a:t>橫琴粵澳深度合作區總體發展規劃</a:t>
            </a:r>
            <a:r>
              <a:rPr lang="en-US" altLang="zh-CN" sz="2400" dirty="0"/>
              <a:t>[2023-12-22]</a:t>
            </a:r>
          </a:p>
          <a:p>
            <a:endParaRPr lang="zh-CN" altLang="en-US" dirty="0"/>
          </a:p>
        </p:txBody>
      </p:sp>
    </p:spTree>
    <p:extLst>
      <p:ext uri="{BB962C8B-B14F-4D97-AF65-F5344CB8AC3E}">
        <p14:creationId xmlns:p14="http://schemas.microsoft.com/office/powerpoint/2010/main" val="41263348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FBCF775-269D-C9C3-B7A0-1F0FA6AD8BCF}"/>
              </a:ext>
            </a:extLst>
          </p:cNvPr>
          <p:cNvSpPr>
            <a:spLocks noGrp="1"/>
          </p:cNvSpPr>
          <p:nvPr>
            <p:ph type="title"/>
          </p:nvPr>
        </p:nvSpPr>
        <p:spPr/>
        <p:txBody>
          <a:bodyPr/>
          <a:lstStyle/>
          <a:p>
            <a:r>
              <a:rPr lang="en-US" altLang="zh-CN" dirty="0"/>
              <a:t>6</a:t>
            </a:r>
            <a:r>
              <a:rPr lang="zh-CN" altLang="en-US" dirty="0"/>
              <a:t>、正確處理行政與立法之間的關係，維護行政主導政治體制的有效運行</a:t>
            </a:r>
          </a:p>
        </p:txBody>
      </p:sp>
      <p:sp>
        <p:nvSpPr>
          <p:cNvPr id="3" name="内容占位符 2">
            <a:extLst>
              <a:ext uri="{FF2B5EF4-FFF2-40B4-BE49-F238E27FC236}">
                <a16:creationId xmlns:a16="http://schemas.microsoft.com/office/drawing/2014/main" id="{F4E99B2E-EC3B-957A-13D9-4B49BCBF8183}"/>
              </a:ext>
            </a:extLst>
          </p:cNvPr>
          <p:cNvSpPr>
            <a:spLocks noGrp="1"/>
          </p:cNvSpPr>
          <p:nvPr>
            <p:ph idx="1"/>
          </p:nvPr>
        </p:nvSpPr>
        <p:spPr/>
        <p:txBody>
          <a:bodyPr/>
          <a:lstStyle/>
          <a:p>
            <a:r>
              <a:rPr lang="zh-CN" altLang="en-US" sz="2000" dirty="0"/>
              <a:t>立法領域</a:t>
            </a:r>
            <a:endParaRPr lang="en-US" altLang="zh-CN" sz="2000" dirty="0"/>
          </a:p>
          <a:p>
            <a:r>
              <a:rPr lang="zh-CN" altLang="en-US" sz="2000" dirty="0"/>
              <a:t>關於專屬提案權的處理</a:t>
            </a:r>
            <a:endParaRPr lang="en-US" altLang="zh-CN" sz="2000" dirty="0"/>
          </a:p>
          <a:p>
            <a:pPr lvl="1"/>
            <a:r>
              <a:rPr lang="zh-CN" altLang="en-US" sz="1600" dirty="0"/>
              <a:t>根據</a:t>
            </a:r>
            <a:r>
              <a:rPr lang="en-US" altLang="zh-CN" sz="1600" dirty="0"/>
              <a:t>《</a:t>
            </a:r>
            <a:r>
              <a:rPr lang="zh-CN" altLang="en-US" sz="1600" dirty="0"/>
              <a:t>澳門基本法</a:t>
            </a:r>
            <a:r>
              <a:rPr lang="en-US" altLang="zh-CN" sz="1600" dirty="0"/>
              <a:t>》</a:t>
            </a:r>
            <a:r>
              <a:rPr lang="zh-CN" altLang="en-US" sz="1600" dirty="0"/>
              <a:t>第</a:t>
            </a:r>
            <a:r>
              <a:rPr lang="en-US" altLang="zh-CN" sz="1600" dirty="0"/>
              <a:t>75</a:t>
            </a:r>
            <a:r>
              <a:rPr lang="zh-CN" altLang="en-US" sz="1600" dirty="0"/>
              <a:t>條的規定，行政長官領導的政府享有重大法案的專屬提案權。凡涉及公共收支、政治體制、政府運作的法案，只能由政府提出，立法會議員不享有涉及上述事項的提案權。那麼對於政府專屬提案權範圍內的法案，立法會議員是否享有隨後提案權？即立法會議員是否可以對政府的專屬提案作出任意的修改並將其作為新的法案提交立法會審議通過？基本法對此沒有做出明確規定，導致澳門社會對此有不同的解讀。</a:t>
            </a:r>
            <a:endParaRPr lang="en-US" altLang="zh-CN" sz="1600" dirty="0"/>
          </a:p>
          <a:p>
            <a:pPr lvl="1"/>
            <a:r>
              <a:rPr lang="zh-CN" altLang="en-US" sz="1600" dirty="0"/>
              <a:t>澳門立法會議事規則第一百條和一百零三條對此作出了細則性規定，明確了特區政府就其專屬提案權範圍內的事項既享有</a:t>
            </a:r>
            <a:r>
              <a:rPr lang="zh-CN" altLang="en-US" sz="1600" b="1" dirty="0"/>
              <a:t>專屬提案權</a:t>
            </a:r>
            <a:r>
              <a:rPr lang="zh-CN" altLang="en-US" sz="1600" dirty="0"/>
              <a:t>也享有</a:t>
            </a:r>
            <a:r>
              <a:rPr lang="zh-CN" altLang="en-US" sz="1600" b="1" dirty="0"/>
              <a:t>隨後提案權</a:t>
            </a:r>
            <a:r>
              <a:rPr lang="zh-CN" altLang="en-US" sz="1600" dirty="0"/>
              <a:t>，即“立法會議員可以對政府專屬提案的內容提出修改的建議，但不能作出修改的決定，如果政府接受議員的修改建議，則由政府隨後提案，交立法會審議通過。”</a:t>
            </a:r>
            <a:r>
              <a:rPr lang="en-US" altLang="zh-CN" sz="1600" dirty="0"/>
              <a:t> </a:t>
            </a:r>
            <a:r>
              <a:rPr lang="zh-CN" altLang="en-US" sz="1600" dirty="0"/>
              <a:t>上述規定有效保障了行政主導原則在立法領域的落實。</a:t>
            </a:r>
          </a:p>
        </p:txBody>
      </p:sp>
    </p:spTree>
    <p:extLst>
      <p:ext uri="{BB962C8B-B14F-4D97-AF65-F5344CB8AC3E}">
        <p14:creationId xmlns:p14="http://schemas.microsoft.com/office/powerpoint/2010/main" val="39066436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2D69CDF-58BB-9B86-19F3-4BD76F8809A7}"/>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A1F5444D-DE97-806A-A2B0-03DEB125EBFB}"/>
              </a:ext>
            </a:extLst>
          </p:cNvPr>
          <p:cNvSpPr>
            <a:spLocks noGrp="1"/>
          </p:cNvSpPr>
          <p:nvPr>
            <p:ph idx="1"/>
          </p:nvPr>
        </p:nvSpPr>
        <p:spPr/>
        <p:txBody>
          <a:bodyPr>
            <a:normAutofit fontScale="92500" lnSpcReduction="20000"/>
          </a:bodyPr>
          <a:lstStyle/>
          <a:p>
            <a:pPr marL="342900" marR="0" lvl="0" indent="-342900" algn="l" defTabSz="914400" rtl="0" eaLnBrk="1" fontAlgn="base" latinLnBrk="0" hangingPunct="1">
              <a:lnSpc>
                <a:spcPct val="100000"/>
              </a:lnSpc>
              <a:spcBef>
                <a:spcPct val="20000"/>
              </a:spcBef>
              <a:spcAft>
                <a:spcPct val="0"/>
              </a:spcAft>
              <a:buClr>
                <a:srgbClr val="3333CC"/>
              </a:buClr>
              <a:buSzPct val="60000"/>
              <a:buFont typeface="Wingdings" pitchFamily="2" charset="2"/>
              <a:buChar char="n"/>
              <a:tabLst/>
              <a:defRPr/>
            </a:pPr>
            <a:r>
              <a:rPr kumimoji="1" lang="zh-CN" altLang="en-US" sz="2000" b="0" i="0" u="none" strike="noStrike" kern="0" cap="none" spc="0" normalizeH="0" baseline="0" noProof="0" dirty="0">
                <a:ln>
                  <a:noFill/>
                </a:ln>
                <a:solidFill>
                  <a:srgbClr val="000000"/>
                </a:solidFill>
                <a:effectLst/>
                <a:uLnTx/>
                <a:uFillTx/>
                <a:latin typeface="Tahoma"/>
                <a:ea typeface="PMingLiU"/>
                <a:cs typeface="+mn-cs"/>
              </a:rPr>
              <a:t>財政預算領域</a:t>
            </a:r>
            <a:endParaRPr kumimoji="1" lang="en-US" altLang="zh-CN" sz="2000" b="0" i="0" u="none" strike="noStrike" kern="0" cap="none" spc="0" normalizeH="0" baseline="0" noProof="0" dirty="0">
              <a:ln>
                <a:noFill/>
              </a:ln>
              <a:solidFill>
                <a:srgbClr val="000000"/>
              </a:solidFill>
              <a:effectLst/>
              <a:uLnTx/>
              <a:uFillTx/>
              <a:latin typeface="Tahoma"/>
              <a:ea typeface="PMingLiU"/>
              <a:cs typeface="+mn-cs"/>
            </a:endParaRPr>
          </a:p>
          <a:p>
            <a:pPr lvl="1" indent="-342900">
              <a:buClr>
                <a:srgbClr val="3333CC"/>
              </a:buClr>
              <a:buSzPct val="60000"/>
              <a:defRPr/>
            </a:pPr>
            <a:r>
              <a:rPr kumimoji="1" lang="zh-CN" altLang="en-US" sz="1600" b="0" i="0" u="none" strike="noStrike" kern="0" cap="none" spc="0" normalizeH="0" baseline="0" noProof="0" dirty="0">
                <a:ln>
                  <a:noFill/>
                </a:ln>
                <a:solidFill>
                  <a:srgbClr val="000000"/>
                </a:solidFill>
                <a:effectLst/>
                <a:uLnTx/>
                <a:uFillTx/>
                <a:latin typeface="Tahoma"/>
                <a:ea typeface="PMingLiU"/>
                <a:cs typeface="+mn-cs"/>
              </a:rPr>
              <a:t>從</a:t>
            </a:r>
            <a:r>
              <a:rPr kumimoji="1" lang="en-US" altLang="zh-CN" sz="1600" b="0" i="0" u="none" strike="noStrike" kern="0" cap="none" spc="0" normalizeH="0" baseline="0" noProof="0" dirty="0">
                <a:ln>
                  <a:noFill/>
                </a:ln>
                <a:solidFill>
                  <a:srgbClr val="000000"/>
                </a:solidFill>
                <a:effectLst/>
                <a:uLnTx/>
                <a:uFillTx/>
                <a:latin typeface="Tahoma"/>
                <a:ea typeface="PMingLiU"/>
                <a:cs typeface="+mn-cs"/>
              </a:rPr>
              <a:t>《</a:t>
            </a:r>
            <a:r>
              <a:rPr kumimoji="1" lang="zh-CN" altLang="en-US" sz="1600" b="0" i="0" u="none" strike="noStrike" kern="0" cap="none" spc="0" normalizeH="0" baseline="0" noProof="0" dirty="0">
                <a:ln>
                  <a:noFill/>
                </a:ln>
                <a:solidFill>
                  <a:srgbClr val="000000"/>
                </a:solidFill>
                <a:effectLst/>
                <a:uLnTx/>
                <a:uFillTx/>
                <a:latin typeface="Tahoma"/>
                <a:ea typeface="PMingLiU"/>
                <a:cs typeface="+mn-cs"/>
              </a:rPr>
              <a:t>澳門基本法</a:t>
            </a:r>
            <a:r>
              <a:rPr kumimoji="1" lang="en-US" altLang="zh-CN" sz="1600" b="0" i="0" u="none" strike="noStrike" kern="0" cap="none" spc="0" normalizeH="0" baseline="0" noProof="0" dirty="0">
                <a:ln>
                  <a:noFill/>
                </a:ln>
                <a:solidFill>
                  <a:srgbClr val="000000"/>
                </a:solidFill>
                <a:effectLst/>
                <a:uLnTx/>
                <a:uFillTx/>
                <a:latin typeface="Tahoma"/>
                <a:ea typeface="PMingLiU"/>
                <a:cs typeface="+mn-cs"/>
              </a:rPr>
              <a:t>》</a:t>
            </a:r>
            <a:r>
              <a:rPr kumimoji="1" lang="zh-CN" altLang="en-US" sz="1600" b="0" i="0" u="none" strike="noStrike" kern="0" cap="none" spc="0" normalizeH="0" baseline="0" noProof="0" dirty="0">
                <a:ln>
                  <a:noFill/>
                </a:ln>
                <a:solidFill>
                  <a:srgbClr val="000000"/>
                </a:solidFill>
                <a:effectLst/>
                <a:uLnTx/>
                <a:uFillTx/>
                <a:latin typeface="Tahoma"/>
                <a:ea typeface="PMingLiU"/>
                <a:cs typeface="+mn-cs"/>
              </a:rPr>
              <a:t>關於財政預算的相關規定來看，立法會雖然擁有審核、通過政府提出的財政預算案的權力，但其在整個預算過程中並不佔據主導的地位</a:t>
            </a:r>
            <a:endParaRPr kumimoji="1" lang="en-US" altLang="zh-CN" sz="1600" b="0" i="0" u="none" strike="noStrike" kern="0" cap="none" spc="0" normalizeH="0" baseline="0" noProof="0" dirty="0">
              <a:ln>
                <a:noFill/>
              </a:ln>
              <a:solidFill>
                <a:srgbClr val="000000"/>
              </a:solidFill>
              <a:effectLst/>
              <a:uLnTx/>
              <a:uFillTx/>
              <a:latin typeface="Tahoma"/>
              <a:ea typeface="PMingLiU"/>
              <a:cs typeface="+mn-cs"/>
            </a:endParaRPr>
          </a:p>
          <a:p>
            <a:pPr lvl="1" indent="-342900">
              <a:buClr>
                <a:srgbClr val="3333CC"/>
              </a:buClr>
              <a:buSzPct val="60000"/>
              <a:defRPr/>
            </a:pPr>
            <a:r>
              <a:rPr lang="zh-CN" altLang="en-US" sz="1600" dirty="0">
                <a:solidFill>
                  <a:srgbClr val="000000"/>
                </a:solidFill>
                <a:cs typeface="+mn-cs"/>
              </a:rPr>
              <a:t>行政主導在財政預算權力配置方面的體現</a:t>
            </a:r>
            <a:endParaRPr lang="en-US" altLang="zh-CN" sz="1600" dirty="0">
              <a:solidFill>
                <a:srgbClr val="000000"/>
              </a:solidFill>
              <a:cs typeface="+mn-cs"/>
            </a:endParaRPr>
          </a:p>
          <a:p>
            <a:pPr lvl="1" indent="-342900">
              <a:buClr>
                <a:srgbClr val="3333CC"/>
              </a:buClr>
              <a:buSzPct val="60000"/>
              <a:defRPr/>
            </a:pPr>
            <a:r>
              <a:rPr lang="zh-CN" altLang="en-US" sz="1600" dirty="0">
                <a:solidFill>
                  <a:srgbClr val="000000"/>
                </a:solidFill>
                <a:cs typeface="+mn-cs"/>
              </a:rPr>
              <a:t>根據</a:t>
            </a:r>
            <a:r>
              <a:rPr kumimoji="1" lang="zh-CN" altLang="en-US" sz="1600" b="0" i="0" u="none" strike="noStrike" kern="0" cap="none" spc="0" normalizeH="0" baseline="0" noProof="0" dirty="0">
                <a:ln>
                  <a:noFill/>
                </a:ln>
                <a:solidFill>
                  <a:srgbClr val="000000"/>
                </a:solidFill>
                <a:effectLst/>
                <a:uLnTx/>
                <a:uFillTx/>
                <a:latin typeface="Tahoma"/>
                <a:ea typeface="PMingLiU"/>
                <a:cs typeface="+mn-cs"/>
              </a:rPr>
              <a:t>基本法的規定，特區政府享有編制並提出財政預算、決算的職權；立法會通過的財政預算案必須由行政長官簽署並報中央人民政府備案；立法會議員在公共開支方面的提案權受到限制，不能提出涉及公共開支的法案；當立法會拒絕通過政府提出的財政預算案，經協商仍不能取得一致意見時，行政長官可解散立法會；在立法會未通過政府提出的財政預算案時，行政長官可按上一財政年度的開支標準批准臨時短期撥款</a:t>
            </a:r>
            <a:endParaRPr kumimoji="1" lang="en-US" altLang="zh-CN" sz="1600" b="0" i="0" u="none" strike="noStrike" kern="0" cap="none" spc="0" normalizeH="0" baseline="0" noProof="0" dirty="0">
              <a:ln>
                <a:noFill/>
              </a:ln>
              <a:solidFill>
                <a:srgbClr val="000000"/>
              </a:solidFill>
              <a:effectLst/>
              <a:uLnTx/>
              <a:uFillTx/>
              <a:latin typeface="Tahoma"/>
              <a:ea typeface="PMingLiU"/>
              <a:cs typeface="+mn-cs"/>
            </a:endParaRPr>
          </a:p>
          <a:p>
            <a:pPr lvl="1" indent="-342900">
              <a:buClr>
                <a:srgbClr val="3333CC"/>
              </a:buClr>
              <a:buSzPct val="60000"/>
              <a:defRPr/>
            </a:pPr>
            <a:r>
              <a:rPr kumimoji="1" lang="en-US" altLang="zh-CN" sz="1600" b="0" i="0" u="none" strike="noStrike" kern="0" cap="none" spc="0" normalizeH="0" baseline="0" noProof="0" dirty="0">
                <a:ln>
                  <a:noFill/>
                </a:ln>
                <a:solidFill>
                  <a:srgbClr val="000000"/>
                </a:solidFill>
                <a:effectLst/>
                <a:uLnTx/>
                <a:uFillTx/>
                <a:latin typeface="Tahoma"/>
                <a:ea typeface="PMingLiU"/>
                <a:cs typeface="+mn-cs"/>
              </a:rPr>
              <a:t>2017</a:t>
            </a:r>
            <a:r>
              <a:rPr kumimoji="1" lang="zh-CN" altLang="en-US" sz="1600" b="0" i="0" u="none" strike="noStrike" kern="0" cap="none" spc="0" normalizeH="0" baseline="0" noProof="0" dirty="0">
                <a:ln>
                  <a:noFill/>
                </a:ln>
                <a:solidFill>
                  <a:srgbClr val="000000"/>
                </a:solidFill>
                <a:effectLst/>
                <a:uLnTx/>
                <a:uFillTx/>
                <a:latin typeface="Tahoma"/>
                <a:ea typeface="PMingLiU"/>
                <a:cs typeface="+mn-cs"/>
              </a:rPr>
              <a:t>年，在澳門</a:t>
            </a:r>
            <a:r>
              <a:rPr kumimoji="1" lang="en-US" altLang="zh-CN" sz="1600" b="0" i="0" u="none" strike="noStrike" kern="0" cap="none" spc="0" normalizeH="0" baseline="0" noProof="0" dirty="0">
                <a:ln>
                  <a:noFill/>
                </a:ln>
                <a:solidFill>
                  <a:srgbClr val="000000"/>
                </a:solidFill>
                <a:effectLst/>
                <a:uLnTx/>
                <a:uFillTx/>
                <a:latin typeface="Tahoma"/>
                <a:ea typeface="PMingLiU"/>
                <a:cs typeface="+mn-cs"/>
              </a:rPr>
              <a:t>《</a:t>
            </a:r>
            <a:r>
              <a:rPr kumimoji="1" lang="zh-CN" altLang="en-US" sz="1600" b="0" i="0" u="none" strike="noStrike" kern="0" cap="none" spc="0" normalizeH="0" baseline="0" noProof="0" dirty="0">
                <a:ln>
                  <a:noFill/>
                </a:ln>
                <a:solidFill>
                  <a:srgbClr val="000000"/>
                </a:solidFill>
                <a:effectLst/>
                <a:uLnTx/>
                <a:uFillTx/>
                <a:latin typeface="Tahoma"/>
                <a:ea typeface="PMingLiU"/>
                <a:cs typeface="+mn-cs"/>
              </a:rPr>
              <a:t>預算綱要法</a:t>
            </a:r>
            <a:r>
              <a:rPr kumimoji="1" lang="en-US" altLang="zh-CN" sz="1600" b="0" i="0" u="none" strike="noStrike" kern="0" cap="none" spc="0" normalizeH="0" baseline="0" noProof="0" dirty="0">
                <a:ln>
                  <a:noFill/>
                </a:ln>
                <a:solidFill>
                  <a:srgbClr val="000000"/>
                </a:solidFill>
                <a:effectLst/>
                <a:uLnTx/>
                <a:uFillTx/>
                <a:latin typeface="Tahoma"/>
                <a:ea typeface="PMingLiU"/>
                <a:cs typeface="+mn-cs"/>
              </a:rPr>
              <a:t>》</a:t>
            </a:r>
            <a:r>
              <a:rPr kumimoji="1" lang="zh-CN" altLang="en-US" sz="1600" b="0" i="0" u="none" strike="noStrike" kern="0" cap="none" spc="0" normalizeH="0" baseline="0" noProof="0" dirty="0">
                <a:ln>
                  <a:noFill/>
                </a:ln>
                <a:solidFill>
                  <a:srgbClr val="000000"/>
                </a:solidFill>
                <a:effectLst/>
                <a:uLnTx/>
                <a:uFillTx/>
                <a:latin typeface="Tahoma"/>
                <a:ea typeface="PMingLiU"/>
                <a:cs typeface="+mn-cs"/>
              </a:rPr>
              <a:t>中，有意見指出澳門特區應當借鑒香港的做法，在新</a:t>
            </a:r>
            <a:r>
              <a:rPr kumimoji="1" lang="en-US" altLang="zh-CN" sz="1600" b="0" i="0" u="none" strike="noStrike" kern="0" cap="none" spc="0" normalizeH="0" baseline="0" noProof="0" dirty="0">
                <a:ln>
                  <a:noFill/>
                </a:ln>
                <a:solidFill>
                  <a:srgbClr val="000000"/>
                </a:solidFill>
                <a:effectLst/>
                <a:uLnTx/>
                <a:uFillTx/>
                <a:latin typeface="Tahoma"/>
                <a:ea typeface="PMingLiU"/>
                <a:cs typeface="+mn-cs"/>
              </a:rPr>
              <a:t>《</a:t>
            </a:r>
            <a:r>
              <a:rPr kumimoji="1" lang="zh-CN" altLang="en-US" sz="1600" b="0" i="0" u="none" strike="noStrike" kern="0" cap="none" spc="0" normalizeH="0" baseline="0" noProof="0" dirty="0">
                <a:ln>
                  <a:noFill/>
                </a:ln>
                <a:solidFill>
                  <a:srgbClr val="000000"/>
                </a:solidFill>
                <a:effectLst/>
                <a:uLnTx/>
                <a:uFillTx/>
                <a:latin typeface="Tahoma"/>
                <a:ea typeface="PMingLiU"/>
                <a:cs typeface="+mn-cs"/>
              </a:rPr>
              <a:t>預算綱要法</a:t>
            </a:r>
            <a:r>
              <a:rPr kumimoji="1" lang="en-US" altLang="zh-CN" sz="1600" b="0" i="0" u="none" strike="noStrike" kern="0" cap="none" spc="0" normalizeH="0" baseline="0" noProof="0" dirty="0">
                <a:ln>
                  <a:noFill/>
                </a:ln>
                <a:solidFill>
                  <a:srgbClr val="000000"/>
                </a:solidFill>
                <a:effectLst/>
                <a:uLnTx/>
                <a:uFillTx/>
                <a:latin typeface="Tahoma"/>
                <a:ea typeface="PMingLiU"/>
                <a:cs typeface="+mn-cs"/>
              </a:rPr>
              <a:t>》</a:t>
            </a:r>
            <a:r>
              <a:rPr kumimoji="1" lang="zh-CN" altLang="en-US" sz="1600" b="0" i="0" u="none" strike="noStrike" kern="0" cap="none" spc="0" normalizeH="0" baseline="0" noProof="0" dirty="0">
                <a:ln>
                  <a:noFill/>
                </a:ln>
                <a:solidFill>
                  <a:srgbClr val="000000"/>
                </a:solidFill>
                <a:effectLst/>
                <a:uLnTx/>
                <a:uFillTx/>
                <a:latin typeface="Tahoma"/>
                <a:ea typeface="PMingLiU"/>
                <a:cs typeface="+mn-cs"/>
              </a:rPr>
              <a:t>中增加關於超過一定數額的公共開支必須報立法會批准的相關規定。但澳門特區政府認為，港澳兩部基本法在財政預算權力配置方面的規定並不相同。香港基本法第</a:t>
            </a:r>
            <a:r>
              <a:rPr kumimoji="1" lang="en-US" altLang="zh-CN" sz="1600" b="0" i="0" u="none" strike="noStrike" kern="0" cap="none" spc="0" normalizeH="0" baseline="0" noProof="0" dirty="0">
                <a:ln>
                  <a:noFill/>
                </a:ln>
                <a:solidFill>
                  <a:srgbClr val="000000"/>
                </a:solidFill>
                <a:effectLst/>
                <a:uLnTx/>
                <a:uFillTx/>
                <a:latin typeface="Tahoma"/>
                <a:ea typeface="PMingLiU"/>
                <a:cs typeface="+mn-cs"/>
              </a:rPr>
              <a:t>73</a:t>
            </a:r>
            <a:r>
              <a:rPr kumimoji="1" lang="zh-CN" altLang="en-US" sz="1600" b="0" i="0" u="none" strike="noStrike" kern="0" cap="none" spc="0" normalizeH="0" baseline="0" noProof="0" dirty="0">
                <a:ln>
                  <a:noFill/>
                </a:ln>
                <a:solidFill>
                  <a:srgbClr val="000000"/>
                </a:solidFill>
                <a:effectLst/>
                <a:uLnTx/>
                <a:uFillTx/>
                <a:latin typeface="Tahoma"/>
                <a:ea typeface="PMingLiU"/>
                <a:cs typeface="+mn-cs"/>
              </a:rPr>
              <a:t>條第（三）項規定立法會有權“批准稅收和公共開支”，其中明確提及了立法會享有批准公共開支的權力。而澳門基本法第</a:t>
            </a:r>
            <a:r>
              <a:rPr kumimoji="1" lang="en-US" altLang="zh-CN" sz="1600" b="0" i="0" u="none" strike="noStrike" kern="0" cap="none" spc="0" normalizeH="0" baseline="0" noProof="0" dirty="0">
                <a:ln>
                  <a:noFill/>
                </a:ln>
                <a:solidFill>
                  <a:srgbClr val="000000"/>
                </a:solidFill>
                <a:effectLst/>
                <a:uLnTx/>
                <a:uFillTx/>
                <a:latin typeface="Tahoma"/>
                <a:ea typeface="PMingLiU"/>
                <a:cs typeface="+mn-cs"/>
              </a:rPr>
              <a:t>71</a:t>
            </a:r>
            <a:r>
              <a:rPr kumimoji="1" lang="zh-CN" altLang="en-US" sz="1600" b="0" i="0" u="none" strike="noStrike" kern="0" cap="none" spc="0" normalizeH="0" baseline="0" noProof="0" dirty="0">
                <a:ln>
                  <a:noFill/>
                </a:ln>
                <a:solidFill>
                  <a:srgbClr val="000000"/>
                </a:solidFill>
                <a:effectLst/>
                <a:uLnTx/>
                <a:uFillTx/>
                <a:latin typeface="Tahoma"/>
                <a:ea typeface="PMingLiU"/>
                <a:cs typeface="+mn-cs"/>
              </a:rPr>
              <a:t>條並沒有明確賦予澳門立法會批准公共開支的權力。因此，要求政府逐項提交工程預算由立法會審核、通過，於法不合。最終，新</a:t>
            </a:r>
            <a:r>
              <a:rPr kumimoji="1" lang="en-US" altLang="zh-CN" sz="1600" b="0" i="0" u="none" strike="noStrike" kern="0" cap="none" spc="0" normalizeH="0" baseline="0" noProof="0" dirty="0">
                <a:ln>
                  <a:noFill/>
                </a:ln>
                <a:solidFill>
                  <a:srgbClr val="000000"/>
                </a:solidFill>
                <a:effectLst/>
                <a:uLnTx/>
                <a:uFillTx/>
                <a:latin typeface="Tahoma"/>
                <a:ea typeface="PMingLiU"/>
                <a:cs typeface="+mn-cs"/>
              </a:rPr>
              <a:t>《</a:t>
            </a:r>
            <a:r>
              <a:rPr kumimoji="1" lang="zh-CN" altLang="en-US" sz="1600" b="0" i="0" u="none" strike="noStrike" kern="0" cap="none" spc="0" normalizeH="0" baseline="0" noProof="0" dirty="0">
                <a:ln>
                  <a:noFill/>
                </a:ln>
                <a:solidFill>
                  <a:srgbClr val="000000"/>
                </a:solidFill>
                <a:effectLst/>
                <a:uLnTx/>
                <a:uFillTx/>
                <a:latin typeface="Tahoma"/>
                <a:ea typeface="PMingLiU"/>
                <a:cs typeface="+mn-cs"/>
              </a:rPr>
              <a:t>預算綱要法</a:t>
            </a:r>
            <a:r>
              <a:rPr kumimoji="1" lang="en-US" altLang="zh-CN" sz="1600" b="0" i="0" u="none" strike="noStrike" kern="0" cap="none" spc="0" normalizeH="0" baseline="0" noProof="0" dirty="0">
                <a:ln>
                  <a:noFill/>
                </a:ln>
                <a:solidFill>
                  <a:srgbClr val="000000"/>
                </a:solidFill>
                <a:effectLst/>
                <a:uLnTx/>
                <a:uFillTx/>
                <a:latin typeface="Tahoma"/>
                <a:ea typeface="PMingLiU"/>
                <a:cs typeface="+mn-cs"/>
              </a:rPr>
              <a:t>》</a:t>
            </a:r>
            <a:r>
              <a:rPr kumimoji="1" lang="zh-CN" altLang="en-US" sz="1600" b="0" i="0" u="none" strike="noStrike" kern="0" cap="none" spc="0" normalizeH="0" baseline="0" noProof="0" dirty="0">
                <a:ln>
                  <a:noFill/>
                </a:ln>
                <a:solidFill>
                  <a:srgbClr val="000000"/>
                </a:solidFill>
                <a:effectLst/>
                <a:uLnTx/>
                <a:uFillTx/>
                <a:latin typeface="Tahoma"/>
                <a:ea typeface="PMingLiU"/>
                <a:cs typeface="+mn-cs"/>
              </a:rPr>
              <a:t>文本中並未加入“超過一定數額的公共開支必須報立法會批准”的相關規定</a:t>
            </a:r>
          </a:p>
          <a:p>
            <a:endParaRPr lang="zh-CN" altLang="en-US" dirty="0"/>
          </a:p>
        </p:txBody>
      </p:sp>
    </p:spTree>
    <p:extLst>
      <p:ext uri="{BB962C8B-B14F-4D97-AF65-F5344CB8AC3E}">
        <p14:creationId xmlns:p14="http://schemas.microsoft.com/office/powerpoint/2010/main" val="32579223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77D08D8-DA9F-5EA2-681A-8A909AFBC17C}"/>
              </a:ext>
            </a:extLst>
          </p:cNvPr>
          <p:cNvSpPr>
            <a:spLocks noGrp="1"/>
          </p:cNvSpPr>
          <p:nvPr>
            <p:ph type="title"/>
          </p:nvPr>
        </p:nvSpPr>
        <p:spPr/>
        <p:txBody>
          <a:bodyPr/>
          <a:lstStyle/>
          <a:p>
            <a:r>
              <a:rPr lang="en-US" altLang="zh-CN" dirty="0"/>
              <a:t>7</a:t>
            </a:r>
            <a:r>
              <a:rPr lang="zh-CN" altLang="en-US" dirty="0"/>
              <a:t>、堅持“愛國”與“愛澳”的統一，保障愛國愛澳優良傳統薪火相傳</a:t>
            </a:r>
          </a:p>
        </p:txBody>
      </p:sp>
      <p:sp>
        <p:nvSpPr>
          <p:cNvPr id="3" name="内容占位符 2">
            <a:extLst>
              <a:ext uri="{FF2B5EF4-FFF2-40B4-BE49-F238E27FC236}">
                <a16:creationId xmlns:a16="http://schemas.microsoft.com/office/drawing/2014/main" id="{74894F81-5E47-52F9-6FF7-44C080F4315C}"/>
              </a:ext>
            </a:extLst>
          </p:cNvPr>
          <p:cNvSpPr>
            <a:spLocks noGrp="1"/>
          </p:cNvSpPr>
          <p:nvPr>
            <p:ph idx="1"/>
          </p:nvPr>
        </p:nvSpPr>
        <p:spPr/>
        <p:txBody>
          <a:bodyPr>
            <a:normAutofit fontScale="92500"/>
          </a:bodyPr>
          <a:lstStyle/>
          <a:p>
            <a:r>
              <a:rPr lang="zh-CN" altLang="en-US" sz="2400" dirty="0"/>
              <a:t>回歸以來，在培養澳門居民的國家意識，增強澳門居民的國家認同方面，澳門特區作了大量的工作。以憲法和基本法的宣傳教育為例，憲法和基本法的宣傳教育是澳門特區愛國愛澳教育的重要組成部分。建立起了一套由政府、學校和民間社團共同參與，覆蓋社會各個層面的“一國兩制”和憲法、基本法宣傳教育體系</a:t>
            </a:r>
            <a:endParaRPr lang="en-US" altLang="zh-CN" sz="2400" dirty="0"/>
          </a:p>
          <a:p>
            <a:r>
              <a:rPr lang="zh-CN" altLang="en-US" sz="2400" dirty="0"/>
              <a:t>在面對“一國兩制”實施過程中的重大原則問題時，能夠做到立場堅定，勇於承擔，捍衛憲法和基本法的權威</a:t>
            </a:r>
            <a:endParaRPr lang="en-US" altLang="zh-CN" sz="2400" dirty="0"/>
          </a:p>
          <a:p>
            <a:r>
              <a:rPr lang="zh-CN" altLang="en-US" sz="2400" dirty="0"/>
              <a:t>澳門愛國愛澳的社會力量也在支援、監督特區政府依法、科學施政，以及提供民生服務、維護社會穩定方面發揮了重要的作用</a:t>
            </a:r>
          </a:p>
        </p:txBody>
      </p:sp>
    </p:spTree>
    <p:extLst>
      <p:ext uri="{BB962C8B-B14F-4D97-AF65-F5344CB8AC3E}">
        <p14:creationId xmlns:p14="http://schemas.microsoft.com/office/powerpoint/2010/main" val="1447455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3821721-E480-F452-A191-82A1CE295309}"/>
              </a:ext>
            </a:extLst>
          </p:cNvPr>
          <p:cNvSpPr>
            <a:spLocks noGrp="1"/>
          </p:cNvSpPr>
          <p:nvPr>
            <p:ph type="title"/>
          </p:nvPr>
        </p:nvSpPr>
        <p:spPr/>
        <p:txBody>
          <a:bodyPr>
            <a:normAutofit/>
          </a:bodyPr>
          <a:lstStyle/>
          <a:p>
            <a:r>
              <a:rPr lang="en-US" altLang="zh-CN" dirty="0"/>
              <a:t>8</a:t>
            </a:r>
            <a:r>
              <a:rPr lang="zh-CN" altLang="en-US" dirty="0"/>
              <a:t>、正確處理促進經濟發展與推動政治進步之間的關係，注重發展經濟、改善民生</a:t>
            </a:r>
          </a:p>
        </p:txBody>
      </p:sp>
      <p:sp>
        <p:nvSpPr>
          <p:cNvPr id="3" name="内容占位符 2">
            <a:extLst>
              <a:ext uri="{FF2B5EF4-FFF2-40B4-BE49-F238E27FC236}">
                <a16:creationId xmlns:a16="http://schemas.microsoft.com/office/drawing/2014/main" id="{48D941E1-B22B-AB2D-C47D-FFF08F0CB56E}"/>
              </a:ext>
            </a:extLst>
          </p:cNvPr>
          <p:cNvSpPr>
            <a:spLocks noGrp="1"/>
          </p:cNvSpPr>
          <p:nvPr>
            <p:ph idx="1"/>
          </p:nvPr>
        </p:nvSpPr>
        <p:spPr/>
        <p:txBody>
          <a:bodyPr/>
          <a:lstStyle/>
          <a:p>
            <a:r>
              <a:rPr lang="zh-CN" altLang="en-US" dirty="0"/>
              <a:t>在發展經濟、改善民生的基礎上，澳門特區因應自身的實際情況，循序漸進推動民主政治穩步發展，沒有本末倒置，脫離自身的實際情況，片面追求政治民主化，忽略發展經濟和改善民生的需求而糾纏於政治發展的掙拗</a:t>
            </a:r>
            <a:endParaRPr lang="en-US" altLang="zh-CN" dirty="0"/>
          </a:p>
          <a:p>
            <a:r>
              <a:rPr lang="zh-CN" altLang="en-US" dirty="0"/>
              <a:t>經濟發展、民生改善有利於保持社會穩定，避免爆發社會運動，減少社會矛盾，保持社會穩定</a:t>
            </a:r>
          </a:p>
        </p:txBody>
      </p:sp>
    </p:spTree>
    <p:extLst>
      <p:ext uri="{BB962C8B-B14F-4D97-AF65-F5344CB8AC3E}">
        <p14:creationId xmlns:p14="http://schemas.microsoft.com/office/powerpoint/2010/main" val="29845502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E71E0F3-9EAF-9B1D-4167-A267F45D6627}"/>
              </a:ext>
            </a:extLst>
          </p:cNvPr>
          <p:cNvSpPr>
            <a:spLocks noGrp="1"/>
          </p:cNvSpPr>
          <p:nvPr>
            <p:ph type="title"/>
          </p:nvPr>
        </p:nvSpPr>
        <p:spPr/>
        <p:txBody>
          <a:bodyPr/>
          <a:lstStyle/>
          <a:p>
            <a:r>
              <a:rPr lang="en-US" altLang="zh-CN" sz="2800" dirty="0"/>
              <a:t>9</a:t>
            </a:r>
            <a:r>
              <a:rPr lang="zh-CN" altLang="en-US" sz="2800" dirty="0"/>
              <a:t>、正確處理尊重社會多元意見與維護社會穩定之間的關係，兼顧社會多元利益，維護社會和諧穩定</a:t>
            </a:r>
          </a:p>
        </p:txBody>
      </p:sp>
      <p:sp>
        <p:nvSpPr>
          <p:cNvPr id="3" name="内容占位符 2">
            <a:extLst>
              <a:ext uri="{FF2B5EF4-FFF2-40B4-BE49-F238E27FC236}">
                <a16:creationId xmlns:a16="http://schemas.microsoft.com/office/drawing/2014/main" id="{959B6F26-E397-742E-E594-40ECD4483F3F}"/>
              </a:ext>
            </a:extLst>
          </p:cNvPr>
          <p:cNvSpPr>
            <a:spLocks noGrp="1"/>
          </p:cNvSpPr>
          <p:nvPr>
            <p:ph idx="1"/>
          </p:nvPr>
        </p:nvSpPr>
        <p:spPr/>
        <p:txBody>
          <a:bodyPr/>
          <a:lstStyle/>
          <a:p>
            <a:r>
              <a:rPr lang="zh-CN" altLang="en-US" sz="2800" dirty="0"/>
              <a:t>回歸以來，澳門特區非常注重不同階層和界別之間的民主協商、均衡參與，努力實現兼顧社會多元利益，維持社會穩定，這也是澳門“一國兩制”成功實踐的重要經驗之一。</a:t>
            </a:r>
            <a:endParaRPr lang="en-US" altLang="zh-CN" sz="2800" dirty="0"/>
          </a:p>
          <a:p>
            <a:pPr lvl="1"/>
            <a:r>
              <a:rPr lang="zh-CN" altLang="en-US" sz="2400" dirty="0"/>
              <a:t>政制發展</a:t>
            </a:r>
            <a:endParaRPr lang="en-US" altLang="zh-CN" sz="2400" dirty="0"/>
          </a:p>
          <a:p>
            <a:pPr lvl="1"/>
            <a:r>
              <a:rPr lang="zh-CN" altLang="en-US" sz="2400" dirty="0"/>
              <a:t>政府諮詢組織的改革與發展</a:t>
            </a:r>
          </a:p>
        </p:txBody>
      </p:sp>
    </p:spTree>
    <p:extLst>
      <p:ext uri="{BB962C8B-B14F-4D97-AF65-F5344CB8AC3E}">
        <p14:creationId xmlns:p14="http://schemas.microsoft.com/office/powerpoint/2010/main" val="41623109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5D3DF5ED-33AB-B5E5-F568-C3A223ED9C5B}"/>
              </a:ext>
            </a:extLst>
          </p:cNvPr>
          <p:cNvSpPr>
            <a:spLocks noGrp="1"/>
          </p:cNvSpPr>
          <p:nvPr>
            <p:ph type="title"/>
          </p:nvPr>
        </p:nvSpPr>
        <p:spPr/>
        <p:txBody>
          <a:bodyPr/>
          <a:lstStyle/>
          <a:p>
            <a:r>
              <a:rPr lang="zh-CN" altLang="en-US" dirty="0"/>
              <a:t>謝謝！</a:t>
            </a:r>
          </a:p>
        </p:txBody>
      </p:sp>
      <p:sp>
        <p:nvSpPr>
          <p:cNvPr id="6" name="文本占位符 5">
            <a:extLst>
              <a:ext uri="{FF2B5EF4-FFF2-40B4-BE49-F238E27FC236}">
                <a16:creationId xmlns:a16="http://schemas.microsoft.com/office/drawing/2014/main" id="{7607C7AF-456D-423F-D71E-E368F1ED2298}"/>
              </a:ext>
            </a:extLst>
          </p:cNvPr>
          <p:cNvSpPr>
            <a:spLocks noGrp="1"/>
          </p:cNvSpPr>
          <p:nvPr>
            <p:ph type="body" idx="1"/>
          </p:nvPr>
        </p:nvSpPr>
        <p:spPr/>
        <p:txBody>
          <a:bodyPr/>
          <a:lstStyle/>
          <a:p>
            <a:pPr algn="r"/>
            <a:r>
              <a:rPr lang="en-US" altLang="zh-CN" dirty="0"/>
              <a:t>cyjiang@um.edu.mo</a:t>
            </a:r>
            <a:endParaRPr lang="zh-CN" altLang="en-US" dirty="0"/>
          </a:p>
        </p:txBody>
      </p:sp>
    </p:spTree>
    <p:extLst>
      <p:ext uri="{BB962C8B-B14F-4D97-AF65-F5344CB8AC3E}">
        <p14:creationId xmlns:p14="http://schemas.microsoft.com/office/powerpoint/2010/main" val="1940586157"/>
      </p:ext>
    </p:extLst>
  </p:cSld>
  <p:clrMapOvr>
    <a:masterClrMapping/>
  </p:clrMapOvr>
</p:sld>
</file>

<file path=ppt/theme/theme1.xml><?xml version="1.0" encoding="utf-8"?>
<a:theme xmlns:a="http://schemas.openxmlformats.org/drawingml/2006/main" name="丝状">
  <a:themeElements>
    <a:clrScheme name="丝状">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丝状">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丝状">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30</TotalTime>
  <Words>4187</Words>
  <Application>Microsoft Office PowerPoint</Application>
  <PresentationFormat>宽屏</PresentationFormat>
  <Paragraphs>96</Paragraphs>
  <Slides>17</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17</vt:i4>
      </vt:variant>
    </vt:vector>
  </HeadingPairs>
  <TitlesOfParts>
    <vt:vector size="25" baseType="lpstr">
      <vt:lpstr>华文楷体</vt:lpstr>
      <vt:lpstr>楷体</vt:lpstr>
      <vt:lpstr>Arial</vt:lpstr>
      <vt:lpstr>Century Gothic</vt:lpstr>
      <vt:lpstr>Tahoma</vt:lpstr>
      <vt:lpstr>Wingdings</vt:lpstr>
      <vt:lpstr>Wingdings 3</vt:lpstr>
      <vt:lpstr>丝状</vt:lpstr>
      <vt:lpstr>澳門基本法實施的 基本經驗</vt:lpstr>
      <vt:lpstr>目次</vt:lpstr>
      <vt:lpstr>1、正確處理“一國”與“兩制”之間的關係，堅守“一國”之本，善用“兩制”之利</vt:lpstr>
      <vt:lpstr>2、正確處理憲法與基本法之間的關係，嚴格依照憲法和基本法辦事</vt:lpstr>
      <vt:lpstr>3、正確處理中央管治權與特區自治權之間的關係，尊重中央對澳門特區的全面管治權，促進中央全面管治權與特區高度自治權的有機結合</vt:lpstr>
      <vt:lpstr>PowerPoint 演示文稿</vt:lpstr>
      <vt:lpstr>4、正確處理維護國家主權、安全、發展利益和維護澳門長期繁榮穩定之間的關係，切實履行維護國家安全的憲制責任</vt:lpstr>
      <vt:lpstr>5、正確處理發揮澳門特色優勢與融入國家發展大局之間的關係，主動融入並助力國家發展大局</vt:lpstr>
      <vt:lpstr>粵港澳大灣區建設</vt:lpstr>
      <vt:lpstr>橫琴粵澳深度合作區建設</vt:lpstr>
      <vt:lpstr>深合區3月1日起“封關”運作：促使澳門經濟適度多元發展</vt:lpstr>
      <vt:lpstr>6、正確處理行政與立法之間的關係，維護行政主導政治體制的有效運行</vt:lpstr>
      <vt:lpstr>PowerPoint 演示文稿</vt:lpstr>
      <vt:lpstr>7、堅持“愛國”與“愛澳”的統一，保障愛國愛澳優良傳統薪火相傳</vt:lpstr>
      <vt:lpstr>8、正確處理促進經濟發展與推動政治進步之間的關係，注重發展經濟、改善民生</vt:lpstr>
      <vt:lpstr>9、正確處理尊重社會多元意見與維護社會穩定之間的關係，兼顧社會多元利益，維護社會和諧穩定</vt:lpstr>
      <vt:lpstr>謝謝！</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澳門基本法實施的 基本經驗</dc:title>
  <dc:creator>c john</dc:creator>
  <cp:lastModifiedBy>c john</cp:lastModifiedBy>
  <cp:revision>2</cp:revision>
  <dcterms:created xsi:type="dcterms:W3CDTF">2024-02-27T11:37:49Z</dcterms:created>
  <dcterms:modified xsi:type="dcterms:W3CDTF">2024-02-27T12:08:14Z</dcterms:modified>
</cp:coreProperties>
</file>