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5" r:id="rId10"/>
    <p:sldId id="267" r:id="rId11"/>
    <p:sldId id="266" r:id="rId12"/>
    <p:sldId id="264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10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D8D60-0102-4F6F-B933-22523A720798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F3E49-F07E-44E3-8102-2ED107F82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606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D8D60-0102-4F6F-B933-22523A720798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F3E49-F07E-44E3-8102-2ED107F82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242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D8D60-0102-4F6F-B933-22523A720798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F3E49-F07E-44E3-8102-2ED107F82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63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D8D60-0102-4F6F-B933-22523A720798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F3E49-F07E-44E3-8102-2ED107F82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28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D8D60-0102-4F6F-B933-22523A720798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F3E49-F07E-44E3-8102-2ED107F82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26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D8D60-0102-4F6F-B933-22523A720798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F3E49-F07E-44E3-8102-2ED107F82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56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D8D60-0102-4F6F-B933-22523A720798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F3E49-F07E-44E3-8102-2ED107F82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162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D8D60-0102-4F6F-B933-22523A720798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F3E49-F07E-44E3-8102-2ED107F82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204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D8D60-0102-4F6F-B933-22523A720798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F3E49-F07E-44E3-8102-2ED107F82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685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D8D60-0102-4F6F-B933-22523A720798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F3E49-F07E-44E3-8102-2ED107F82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354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D8D60-0102-4F6F-B933-22523A720798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F3E49-F07E-44E3-8102-2ED107F82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165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3D8D60-0102-4F6F-B933-22523A720798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5F3E49-F07E-44E3-8102-2ED107F82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394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Bubbles and Solow Growth Model - II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Oct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4396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Now, we add bubbles (</a:t>
            </a:r>
            <a:r>
              <a:rPr lang="zh-TW" altLang="en-US" b="1" dirty="0"/>
              <a:t>泡沫</a:t>
            </a:r>
            <a:r>
              <a:rPr lang="en-US" dirty="0" smtClean="0"/>
              <a:t>) to the model. </a:t>
            </a:r>
          </a:p>
          <a:p>
            <a:endParaRPr lang="en-US" dirty="0"/>
          </a:p>
          <a:p>
            <a:r>
              <a:rPr lang="en-US" dirty="0" smtClean="0"/>
              <a:t>What are bubbles ? </a:t>
            </a:r>
          </a:p>
          <a:p>
            <a:endParaRPr lang="en-US" dirty="0"/>
          </a:p>
          <a:p>
            <a:r>
              <a:rPr lang="en-US" altLang="en-US" dirty="0" smtClean="0"/>
              <a:t>It is something without intrinsic value. </a:t>
            </a:r>
          </a:p>
          <a:p>
            <a:endParaRPr lang="en-US" altLang="en-US" dirty="0"/>
          </a:p>
          <a:p>
            <a:r>
              <a:rPr lang="en-US" altLang="en-US" dirty="0" smtClean="0"/>
              <a:t>People buy / own it just because they </a:t>
            </a:r>
          </a:p>
          <a:p>
            <a:pPr marL="0" indent="0">
              <a:buNone/>
            </a:pPr>
            <a:r>
              <a:rPr lang="en-US" altLang="en-US" dirty="0"/>
              <a:t> </a:t>
            </a:r>
            <a:r>
              <a:rPr lang="en-US" altLang="en-US" dirty="0" smtClean="0"/>
              <a:t>  expect to sell it in future to make profit.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3032" y="2818058"/>
            <a:ext cx="3731075" cy="3432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906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macro / growth literature, bubbles are usually modelled as an asset that stores values or acts as a saving vehicle, just like savings. </a:t>
            </a:r>
          </a:p>
          <a:p>
            <a:endParaRPr lang="en-US" dirty="0" smtClean="0"/>
          </a:p>
          <a:p>
            <a:r>
              <a:rPr lang="en-US" dirty="0"/>
              <a:t>Savings (S) </a:t>
            </a:r>
            <a:r>
              <a:rPr lang="en-US" dirty="0">
                <a:sym typeface="Wingdings" panose="05000000000000000000" pitchFamily="2" charset="2"/>
              </a:rPr>
              <a:t> Investment (I)  Capital stock (K) used in Y. 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>
                <a:sym typeface="Wingdings" panose="05000000000000000000" pitchFamily="2" charset="2"/>
              </a:rPr>
              <a:t>Unlike savings, bubbles (b) play no role in production.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1420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pPr marL="0" indent="0">
                  <a:buNone/>
                </a:pPr>
                <a:r>
                  <a:rPr lang="en-US" dirty="0" smtClean="0"/>
                  <a:t>Now, we use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 smtClean="0"/>
                  <a:t> to represent the amount aggregate bubbles at time t, </a:t>
                </a:r>
              </a:p>
              <a:p>
                <a:pPr marL="0" indent="0">
                  <a:buNone/>
                </a:pPr>
                <a:endParaRPr lang="en-US" dirty="0" smtClean="0">
                  <a:latin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 smtClean="0"/>
                  <a:t> </a:t>
                </a:r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Then, it is easy to obtain (with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 smtClean="0"/>
                  <a:t>): 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Or,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en-US" b="0" dirty="0" smtClean="0"/>
              </a:p>
              <a:p>
                <a:pPr marL="0" indent="0">
                  <a:buNone/>
                </a:pPr>
                <a:r>
                  <a:rPr lang="en-US" dirty="0"/>
                  <a:t>w</a:t>
                </a:r>
                <a:r>
                  <a:rPr lang="en-US" dirty="0" smtClean="0"/>
                  <a:t>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dirty="0" smtClean="0"/>
                  <a:t>.</a:t>
                </a:r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 algn="ctr">
                  <a:buNone/>
                </a:pPr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54" t="-28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63463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 Recall: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p>
                    </m:sSubSup>
                  </m:oMath>
                </a14:m>
                <a:r>
                  <a:rPr lang="en-US" dirty="0" smtClean="0"/>
                  <a:t>. Then: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𝑠𝐴</m:t>
                        </m:r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sup>
                        </m:sSub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r>
                  <a:rPr lang="en-US" dirty="0" smtClean="0"/>
                  <a:t>……………….(1)  </a:t>
                </a:r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To complete the model, we need to know how bubbles evolve.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Usually, we use: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endParaRPr lang="en-US" b="0" dirty="0" smtClean="0"/>
              </a:p>
              <a:p>
                <a:pPr marL="0" indent="0">
                  <a:buNone/>
                </a:pPr>
                <a:endParaRPr lang="en-US" b="0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+1 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: </m:t>
                    </m:r>
                  </m:oMath>
                </a14:m>
                <a:r>
                  <a:rPr lang="en-US" dirty="0" smtClean="0"/>
                  <a:t>interest rate at time t + 1. 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32559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When a company borrows money to rent 1 unit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 smtClean="0"/>
                  <a:t> to produce output using this production function 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p>
                    </m:sSubSup>
                  </m:oMath>
                </a14:m>
                <a:r>
                  <a:rPr lang="en-US" dirty="0" smtClean="0"/>
                  <a:t>,</a:t>
                </a:r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/>
                  <a:t>t</a:t>
                </a:r>
                <a:r>
                  <a:rPr lang="en-US" dirty="0" smtClean="0"/>
                  <a:t>he cost of borrowing is: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r>
                  <a:rPr lang="en-US" dirty="0" smtClean="0"/>
                  <a:t>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Using 1 unit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 smtClean="0"/>
                  <a:t>, the company can produce</a:t>
                </a:r>
                <a:r>
                  <a:rPr lang="en-US" dirty="0" smtClean="0"/>
                  <a:t>: (MPK) </a:t>
                </a:r>
                <a:r>
                  <a:rPr lang="en-US" dirty="0" smtClean="0">
                    <a:sym typeface="Wingdings" panose="05000000000000000000" pitchFamily="2" charset="2"/>
                  </a:rPr>
                  <a:t>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num>
                      <m:den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bSup>
                  </m:oMath>
                </a14:m>
                <a:r>
                  <a:rPr lang="en-US" dirty="0" smtClean="0"/>
                  <a:t>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In equilibrium: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bSup>
                  </m:oMath>
                </a14:m>
                <a:r>
                  <a:rPr lang="en-US" dirty="0" smtClean="0"/>
                  <a:t>.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241" r="-174" b="-7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21891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Then,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bSup>
                  </m:oMath>
                </a14:m>
                <a:r>
                  <a:rPr lang="en-US" dirty="0" smtClean="0"/>
                  <a:t>. 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Since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dirty="0" smtClean="0"/>
                  <a:t>, we have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+1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−1</m:t>
                            </m:r>
                          </m:sup>
                        </m:sSub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r>
                  <a:rPr lang="en-US" dirty="0" smtClean="0"/>
                  <a:t>…………………………(2)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(1) and (2) fully describe the economy. 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81398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𝑠𝐴</m:t>
                        </m:r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sup>
                        </m:sSub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r>
                  <a:rPr lang="en-US" dirty="0" smtClean="0"/>
                  <a:t>………………...(1)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+1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−1</m:t>
                            </m:r>
                          </m:sup>
                        </m:sSub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r>
                  <a:rPr lang="en-US" dirty="0" smtClean="0"/>
                  <a:t>……………………..……(2)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In the steady state,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So, we have: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𝑠𝐴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r>
                  <a:rPr lang="en-US" dirty="0" smtClean="0"/>
                  <a:t>…………………….….(1)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dirty="0" smtClean="0"/>
                  <a:t>…………………………(2)</a:t>
                </a:r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b="-39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28210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According to (2),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dirty="0" smtClean="0"/>
                  <a:t>. </a:t>
                </a:r>
              </a:p>
              <a:p>
                <a:pPr marL="0" indent="0">
                  <a:buNone/>
                </a:pPr>
                <a:r>
                  <a:rPr lang="en-US" dirty="0" smtClean="0"/>
                  <a:t>According to (1),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𝑠𝐴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 smtClean="0"/>
                  <a:t>.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/>
          <p:cNvCxnSpPr/>
          <p:nvPr/>
        </p:nvCxnSpPr>
        <p:spPr>
          <a:xfrm>
            <a:off x="2910177" y="3299791"/>
            <a:ext cx="15903" cy="279885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2918129" y="6074797"/>
            <a:ext cx="4715123" cy="3180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754880" y="3355450"/>
            <a:ext cx="55659" cy="2743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2495433" y="3047657"/>
            <a:ext cx="414744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0" i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endParaRPr lang="en-US" sz="2000" b="0" i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641204" y="5890644"/>
            <a:ext cx="30168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</a:t>
            </a:r>
            <a:endParaRPr lang="en-US" sz="2000" b="0" i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279731" y="6106602"/>
                <a:ext cx="1183529" cy="561179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b="0" i="1" cap="none" spc="0" dirty="0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cap="none" spc="0" dirty="0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(</m:t>
                          </m:r>
                          <m:f>
                            <m:fPr>
                              <m:ctrlPr>
                                <a:rPr lang="en-US" sz="1600" b="0" i="1" cap="none" spc="0" dirty="0" smtClean="0">
                                  <a:ln w="0"/>
                                  <a:solidFill>
                                    <a:schemeClr val="tx1"/>
                                  </a:solidFill>
                                  <a:effectLst>
                                    <a:outerShdw blurRad="38100" dist="19050" dir="2700000" algn="tl" rotWithShape="0">
                                      <a:schemeClr val="dk1">
                                        <a:alpha val="40000"/>
                                      </a:scheme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cap="none" spc="0" dirty="0" smtClean="0">
                                  <a:ln w="0"/>
                                  <a:solidFill>
                                    <a:schemeClr val="tx1"/>
                                  </a:solidFill>
                                  <a:effectLst>
                                    <a:outerShdw blurRad="38100" dist="19050" dir="2700000" algn="tl" rotWithShape="0">
                                      <a:schemeClr val="dk1">
                                        <a:alpha val="40000"/>
                                      </a:schemeClr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1600" b="0" i="1" cap="none" spc="0" dirty="0" smtClean="0">
                                  <a:ln w="0"/>
                                  <a:solidFill>
                                    <a:schemeClr val="tx1"/>
                                  </a:solidFill>
                                  <a:effectLst>
                                    <a:outerShdw blurRad="38100" dist="19050" dir="2700000" algn="tl" rotWithShape="0">
                                      <a:schemeClr val="dk1">
                                        <a:alpha val="40000"/>
                                      </a:scheme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1600" b="0" i="1" cap="none" spc="0" dirty="0" smtClean="0">
                                  <a:ln w="0"/>
                                  <a:solidFill>
                                    <a:schemeClr val="tx1"/>
                                  </a:solidFill>
                                  <a:effectLst>
                                    <a:outerShdw blurRad="38100" dist="19050" dir="2700000" algn="tl" rotWithShape="0">
                                      <a:schemeClr val="dk1">
                                        <a:alpha val="40000"/>
                                      </a:scheme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  <m:r>
                            <a:rPr lang="en-US" sz="1600" b="0" i="1" cap="none" spc="0" dirty="0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f>
                            <m:fPr>
                              <m:ctrlPr>
                                <a:rPr lang="en-US" sz="1600" b="0" i="1" cap="none" spc="0" dirty="0" smtClean="0">
                                  <a:ln w="0"/>
                                  <a:solidFill>
                                    <a:schemeClr val="tx1"/>
                                  </a:solidFill>
                                  <a:effectLst>
                                    <a:outerShdw blurRad="38100" dist="19050" dir="2700000" algn="tl" rotWithShape="0">
                                      <a:schemeClr val="dk1">
                                        <a:alpha val="40000"/>
                                      </a:scheme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cap="none" spc="0" dirty="0" smtClean="0">
                                  <a:ln w="0"/>
                                  <a:solidFill>
                                    <a:schemeClr val="tx1"/>
                                  </a:solidFill>
                                  <a:effectLst>
                                    <a:outerShdw blurRad="38100" dist="19050" dir="2700000" algn="tl" rotWithShape="0">
                                      <a:schemeClr val="dk1">
                                        <a:alpha val="40000"/>
                                      </a:scheme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600" b="0" i="1" cap="none" spc="0" dirty="0" smtClean="0">
                                  <a:ln w="0"/>
                                  <a:solidFill>
                                    <a:schemeClr val="tx1"/>
                                  </a:solidFill>
                                  <a:effectLst>
                                    <a:outerShdw blurRad="38100" dist="19050" dir="2700000" algn="tl" rotWithShape="0">
                                      <a:schemeClr val="dk1">
                                        <a:alpha val="40000"/>
                                      </a:scheme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600" b="0" i="1" cap="none" spc="0" dirty="0" smtClean="0">
                                  <a:ln w="0"/>
                                  <a:solidFill>
                                    <a:schemeClr val="tx1"/>
                                  </a:solidFill>
                                  <a:effectLst>
                                    <a:outerShdw blurRad="38100" dist="19050" dir="2700000" algn="tl" rotWithShape="0">
                                      <a:schemeClr val="dk1">
                                        <a:alpha val="40000"/>
                                      </a:schemeClr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16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9731" y="6106602"/>
                <a:ext cx="1183529" cy="56117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Freeform 12"/>
          <p:cNvSpPr/>
          <p:nvPr/>
        </p:nvSpPr>
        <p:spPr>
          <a:xfrm>
            <a:off x="2934031" y="4314691"/>
            <a:ext cx="3625795" cy="1791911"/>
          </a:xfrm>
          <a:custGeom>
            <a:avLst/>
            <a:gdLst>
              <a:gd name="connsiteX0" fmla="*/ 0 w 3625795"/>
              <a:gd name="connsiteY0" fmla="*/ 1783959 h 1791911"/>
              <a:gd name="connsiteX1" fmla="*/ 779228 w 3625795"/>
              <a:gd name="connsiteY1" fmla="*/ 185747 h 1791911"/>
              <a:gd name="connsiteX2" fmla="*/ 2480807 w 3625795"/>
              <a:gd name="connsiteY2" fmla="*/ 209601 h 1791911"/>
              <a:gd name="connsiteX3" fmla="*/ 3578087 w 3625795"/>
              <a:gd name="connsiteY3" fmla="*/ 1768057 h 1791911"/>
              <a:gd name="connsiteX4" fmla="*/ 3578087 w 3625795"/>
              <a:gd name="connsiteY4" fmla="*/ 1768057 h 1791911"/>
              <a:gd name="connsiteX5" fmla="*/ 3625795 w 3625795"/>
              <a:gd name="connsiteY5" fmla="*/ 1791911 h 1791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25795" h="1791911">
                <a:moveTo>
                  <a:pt x="0" y="1783959"/>
                </a:moveTo>
                <a:cubicBezTo>
                  <a:pt x="182880" y="1116049"/>
                  <a:pt x="365760" y="448140"/>
                  <a:pt x="779228" y="185747"/>
                </a:cubicBezTo>
                <a:cubicBezTo>
                  <a:pt x="1192696" y="-76646"/>
                  <a:pt x="2014331" y="-54117"/>
                  <a:pt x="2480807" y="209601"/>
                </a:cubicBezTo>
                <a:cubicBezTo>
                  <a:pt x="2947284" y="473319"/>
                  <a:pt x="3578087" y="1768057"/>
                  <a:pt x="3578087" y="1768057"/>
                </a:cubicBezTo>
                <a:lnTo>
                  <a:pt x="3578087" y="1768057"/>
                </a:lnTo>
                <a:lnTo>
                  <a:pt x="3625795" y="1791911"/>
                </a:ln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8004" y="3981475"/>
            <a:ext cx="296876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</a:t>
            </a:r>
            <a:endParaRPr lang="en-U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3586038" y="4991986"/>
            <a:ext cx="15903" cy="40551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3601941" y="5392418"/>
            <a:ext cx="52478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 flipV="1">
            <a:off x="5378566" y="3355450"/>
            <a:ext cx="429370" cy="795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5795607" y="3355450"/>
            <a:ext cx="0" cy="45322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5303520" y="5096785"/>
            <a:ext cx="345882" cy="795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5303520" y="5104737"/>
            <a:ext cx="0" cy="38166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>
            <a:off x="3625794" y="3836504"/>
            <a:ext cx="508884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4126727" y="3355450"/>
            <a:ext cx="0" cy="48105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4126727" y="3896139"/>
            <a:ext cx="1148963" cy="101776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V="1">
            <a:off x="4126727" y="4699220"/>
            <a:ext cx="254442" cy="214686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V="1">
            <a:off x="4381169" y="4500438"/>
            <a:ext cx="225273" cy="19878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flipH="1">
            <a:off x="5088835" y="3896139"/>
            <a:ext cx="186855" cy="16697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flipH="1">
            <a:off x="4810539" y="4063117"/>
            <a:ext cx="278296" cy="251574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Arc 56"/>
          <p:cNvSpPr/>
          <p:nvPr/>
        </p:nvSpPr>
        <p:spPr>
          <a:xfrm rot="17461336">
            <a:off x="4006001" y="4828771"/>
            <a:ext cx="1730986" cy="1549744"/>
          </a:xfrm>
          <a:prstGeom prst="arc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Arc 57"/>
          <p:cNvSpPr/>
          <p:nvPr/>
        </p:nvSpPr>
        <p:spPr>
          <a:xfrm rot="14624159">
            <a:off x="5536751" y="3726189"/>
            <a:ext cx="986319" cy="1544219"/>
          </a:xfrm>
          <a:prstGeom prst="arc">
            <a:avLst/>
          </a:prstGeom>
          <a:ln w="1905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Arc 58"/>
          <p:cNvSpPr/>
          <p:nvPr/>
        </p:nvSpPr>
        <p:spPr>
          <a:xfrm rot="3673957">
            <a:off x="2970431" y="3637451"/>
            <a:ext cx="1263020" cy="1286861"/>
          </a:xfrm>
          <a:prstGeom prst="arc">
            <a:avLst/>
          </a:prstGeom>
          <a:ln w="1905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Arc 59"/>
          <p:cNvSpPr/>
          <p:nvPr/>
        </p:nvSpPr>
        <p:spPr>
          <a:xfrm rot="7017577">
            <a:off x="3996059" y="2726941"/>
            <a:ext cx="908217" cy="1256005"/>
          </a:xfrm>
          <a:prstGeom prst="arc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7564063" y="3276779"/>
            <a:ext cx="279409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Point E is not stable !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7113705" y="4253004"/>
            <a:ext cx="473495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Where the economy will end up depending </a:t>
            </a:r>
          </a:p>
          <a:p>
            <a:r>
              <a:rPr lang="en-US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on the initial situation.</a:t>
            </a:r>
            <a:endParaRPr lang="en-U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3652655" y="4606508"/>
            <a:ext cx="295274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n-U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5795607" y="3836504"/>
            <a:ext cx="28565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z</a:t>
            </a:r>
            <a:endParaRPr lang="en-U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64971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Ex. A = 1.5, s = 0.35, n = 0.02,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θ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=0.3</m:t>
                    </m:r>
                  </m:oMath>
                </a14:m>
                <a:r>
                  <a:rPr lang="en-US" dirty="0"/>
                  <a:t>, </a:t>
                </a:r>
                <a:r>
                  <a:rPr lang="en-US" dirty="0" smtClean="0"/>
                  <a:t>k</a:t>
                </a:r>
                <a:r>
                  <a:rPr lang="en-US" baseline="-25000" dirty="0" smtClean="0"/>
                  <a:t>0</a:t>
                </a:r>
                <a:r>
                  <a:rPr lang="en-US" dirty="0" smtClean="0"/>
                  <a:t> = 0.1, b</a:t>
                </a:r>
                <a:r>
                  <a:rPr lang="en-US" baseline="-25000" dirty="0" smtClean="0"/>
                  <a:t>0 </a:t>
                </a:r>
                <a:r>
                  <a:rPr lang="en-US" dirty="0" smtClean="0"/>
                  <a:t>= 0.1</a:t>
                </a: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/>
          <p:cNvCxnSpPr/>
          <p:nvPr/>
        </p:nvCxnSpPr>
        <p:spPr>
          <a:xfrm>
            <a:off x="2910177" y="3299791"/>
            <a:ext cx="15903" cy="279885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2918129" y="6074797"/>
            <a:ext cx="4715123" cy="3180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754880" y="3355450"/>
            <a:ext cx="55659" cy="2743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2495433" y="3047657"/>
            <a:ext cx="414744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0" i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endParaRPr lang="en-US" sz="2000" b="0" i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641204" y="5890644"/>
            <a:ext cx="30168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</a:t>
            </a:r>
            <a:endParaRPr lang="en-US" sz="2000" b="0" i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3846472" y="6106602"/>
                <a:ext cx="2050048" cy="561179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b="0" i="1" cap="none" spc="0" dirty="0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cap="none" spc="0" dirty="0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(</m:t>
                          </m:r>
                          <m:f>
                            <m:fPr>
                              <m:ctrlPr>
                                <a:rPr lang="en-US" sz="1600" b="0" i="1" cap="none" spc="0" dirty="0" smtClean="0">
                                  <a:ln w="0"/>
                                  <a:solidFill>
                                    <a:schemeClr val="tx1"/>
                                  </a:solidFill>
                                  <a:effectLst>
                                    <a:outerShdw blurRad="38100" dist="19050" dir="2700000" algn="tl" rotWithShape="0">
                                      <a:schemeClr val="dk1">
                                        <a:alpha val="40000"/>
                                      </a:scheme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cap="none" spc="0" dirty="0" smtClean="0">
                                  <a:ln w="0"/>
                                  <a:solidFill>
                                    <a:schemeClr val="tx1"/>
                                  </a:solidFill>
                                  <a:effectLst>
                                    <a:outerShdw blurRad="38100" dist="19050" dir="2700000" algn="tl" rotWithShape="0">
                                      <a:schemeClr val="dk1">
                                        <a:alpha val="40000"/>
                                      </a:schemeClr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1600" b="0" i="1" cap="none" spc="0" dirty="0" smtClean="0">
                                  <a:ln w="0"/>
                                  <a:solidFill>
                                    <a:schemeClr val="tx1"/>
                                  </a:solidFill>
                                  <a:effectLst>
                                    <a:outerShdw blurRad="38100" dist="19050" dir="2700000" algn="tl" rotWithShape="0">
                                      <a:schemeClr val="dk1">
                                        <a:alpha val="40000"/>
                                      </a:scheme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1600" b="0" i="1" cap="none" spc="0" dirty="0" smtClean="0">
                                  <a:ln w="0"/>
                                  <a:solidFill>
                                    <a:schemeClr val="tx1"/>
                                  </a:solidFill>
                                  <a:effectLst>
                                    <a:outerShdw blurRad="38100" dist="19050" dir="2700000" algn="tl" rotWithShape="0">
                                      <a:schemeClr val="dk1">
                                        <a:alpha val="40000"/>
                                      </a:scheme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  <m:r>
                            <a:rPr lang="en-US" sz="1600" b="0" i="1" cap="none" spc="0" dirty="0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f>
                            <m:fPr>
                              <m:ctrlPr>
                                <a:rPr lang="en-US" sz="1600" b="0" i="1" cap="none" spc="0" dirty="0" smtClean="0">
                                  <a:ln w="0"/>
                                  <a:solidFill>
                                    <a:schemeClr val="tx1"/>
                                  </a:solidFill>
                                  <a:effectLst>
                                    <a:outerShdw blurRad="38100" dist="19050" dir="2700000" algn="tl" rotWithShape="0">
                                      <a:schemeClr val="dk1">
                                        <a:alpha val="40000"/>
                                      </a:scheme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cap="none" spc="0" dirty="0" smtClean="0">
                                  <a:ln w="0"/>
                                  <a:solidFill>
                                    <a:schemeClr val="tx1"/>
                                  </a:solidFill>
                                  <a:effectLst>
                                    <a:outerShdw blurRad="38100" dist="19050" dir="2700000" algn="tl" rotWithShape="0">
                                      <a:schemeClr val="dk1">
                                        <a:alpha val="40000"/>
                                      </a:scheme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600" b="0" i="1" cap="none" spc="0" dirty="0" smtClean="0">
                                  <a:ln w="0"/>
                                  <a:solidFill>
                                    <a:schemeClr val="tx1"/>
                                  </a:solidFill>
                                  <a:effectLst>
                                    <a:outerShdw blurRad="38100" dist="19050" dir="2700000" algn="tl" rotWithShape="0">
                                      <a:schemeClr val="dk1">
                                        <a:alpha val="40000"/>
                                      </a:scheme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600" b="0" i="1" cap="none" spc="0" dirty="0" smtClean="0">
                                  <a:ln w="0"/>
                                  <a:solidFill>
                                    <a:schemeClr val="tx1"/>
                                  </a:solidFill>
                                  <a:effectLst>
                                    <a:outerShdw blurRad="38100" dist="19050" dir="2700000" algn="tl" rotWithShape="0">
                                      <a:schemeClr val="dk1">
                                        <a:alpha val="40000"/>
                                      </a:schemeClr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den>
                          </m:f>
                        </m:sup>
                      </m:sSup>
                      <m:r>
                        <a:rPr lang="en-US" sz="1600" b="0" i="0" cap="none" spc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=0.1332</m:t>
                      </m:r>
                    </m:oMath>
                  </m:oMathPara>
                </a14:m>
                <a:endParaRPr lang="en-US" sz="16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6472" y="6106602"/>
                <a:ext cx="2050048" cy="56117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Freeform 12"/>
          <p:cNvSpPr/>
          <p:nvPr/>
        </p:nvSpPr>
        <p:spPr>
          <a:xfrm>
            <a:off x="2934031" y="4314691"/>
            <a:ext cx="3625795" cy="1791911"/>
          </a:xfrm>
          <a:custGeom>
            <a:avLst/>
            <a:gdLst>
              <a:gd name="connsiteX0" fmla="*/ 0 w 3625795"/>
              <a:gd name="connsiteY0" fmla="*/ 1783959 h 1791911"/>
              <a:gd name="connsiteX1" fmla="*/ 779228 w 3625795"/>
              <a:gd name="connsiteY1" fmla="*/ 185747 h 1791911"/>
              <a:gd name="connsiteX2" fmla="*/ 2480807 w 3625795"/>
              <a:gd name="connsiteY2" fmla="*/ 209601 h 1791911"/>
              <a:gd name="connsiteX3" fmla="*/ 3578087 w 3625795"/>
              <a:gd name="connsiteY3" fmla="*/ 1768057 h 1791911"/>
              <a:gd name="connsiteX4" fmla="*/ 3578087 w 3625795"/>
              <a:gd name="connsiteY4" fmla="*/ 1768057 h 1791911"/>
              <a:gd name="connsiteX5" fmla="*/ 3625795 w 3625795"/>
              <a:gd name="connsiteY5" fmla="*/ 1791911 h 1791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25795" h="1791911">
                <a:moveTo>
                  <a:pt x="0" y="1783959"/>
                </a:moveTo>
                <a:cubicBezTo>
                  <a:pt x="182880" y="1116049"/>
                  <a:pt x="365760" y="448140"/>
                  <a:pt x="779228" y="185747"/>
                </a:cubicBezTo>
                <a:cubicBezTo>
                  <a:pt x="1192696" y="-76646"/>
                  <a:pt x="2014331" y="-54117"/>
                  <a:pt x="2480807" y="209601"/>
                </a:cubicBezTo>
                <a:cubicBezTo>
                  <a:pt x="2947284" y="473319"/>
                  <a:pt x="3578087" y="1768057"/>
                  <a:pt x="3578087" y="1768057"/>
                </a:cubicBezTo>
                <a:lnTo>
                  <a:pt x="3578087" y="1768057"/>
                </a:lnTo>
                <a:lnTo>
                  <a:pt x="3625795" y="1791911"/>
                </a:ln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8004" y="3981475"/>
            <a:ext cx="296876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</a:t>
            </a:r>
            <a:endParaRPr lang="en-U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3586038" y="4991986"/>
            <a:ext cx="15903" cy="40551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3601941" y="5392418"/>
            <a:ext cx="52478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 flipV="1">
            <a:off x="5378566" y="3355450"/>
            <a:ext cx="429370" cy="795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5795607" y="3355450"/>
            <a:ext cx="0" cy="45322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5303520" y="5096785"/>
            <a:ext cx="345882" cy="795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5303520" y="5104737"/>
            <a:ext cx="0" cy="38166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>
            <a:off x="3625794" y="3836504"/>
            <a:ext cx="508884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4126727" y="3355450"/>
            <a:ext cx="0" cy="48105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4126727" y="3896139"/>
            <a:ext cx="1148963" cy="101776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V="1">
            <a:off x="4126727" y="4699220"/>
            <a:ext cx="254442" cy="214686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V="1">
            <a:off x="4381169" y="4500438"/>
            <a:ext cx="225273" cy="19878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flipH="1">
            <a:off x="5088835" y="3896139"/>
            <a:ext cx="186855" cy="16697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flipH="1">
            <a:off x="4810539" y="4063117"/>
            <a:ext cx="278296" cy="251574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Arc 56"/>
          <p:cNvSpPr/>
          <p:nvPr/>
        </p:nvSpPr>
        <p:spPr>
          <a:xfrm rot="17461336">
            <a:off x="4006001" y="4828771"/>
            <a:ext cx="1730986" cy="1549744"/>
          </a:xfrm>
          <a:prstGeom prst="arc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Arc 57"/>
          <p:cNvSpPr/>
          <p:nvPr/>
        </p:nvSpPr>
        <p:spPr>
          <a:xfrm rot="14624159">
            <a:off x="5536751" y="3726189"/>
            <a:ext cx="986319" cy="1544219"/>
          </a:xfrm>
          <a:prstGeom prst="arc">
            <a:avLst/>
          </a:prstGeom>
          <a:ln w="1905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Arc 58"/>
          <p:cNvSpPr/>
          <p:nvPr/>
        </p:nvSpPr>
        <p:spPr>
          <a:xfrm rot="3673957">
            <a:off x="2970431" y="3637451"/>
            <a:ext cx="1263020" cy="1286861"/>
          </a:xfrm>
          <a:prstGeom prst="arc">
            <a:avLst/>
          </a:prstGeom>
          <a:ln w="1905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Arc 59"/>
          <p:cNvSpPr/>
          <p:nvPr/>
        </p:nvSpPr>
        <p:spPr>
          <a:xfrm rot="7017577">
            <a:off x="3996059" y="2726941"/>
            <a:ext cx="908217" cy="1256005"/>
          </a:xfrm>
          <a:prstGeom prst="arc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2926080" y="4314691"/>
            <a:ext cx="1884459" cy="36116"/>
          </a:xfrm>
          <a:prstGeom prst="line">
            <a:avLst/>
          </a:prstGeom>
          <a:ln w="19050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064256" y="4148083"/>
            <a:ext cx="827470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0.1741</a:t>
            </a:r>
            <a:endParaRPr lang="en-U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Flowchart: Connector 14"/>
          <p:cNvSpPr/>
          <p:nvPr/>
        </p:nvSpPr>
        <p:spPr>
          <a:xfrm>
            <a:off x="4126727" y="5221368"/>
            <a:ext cx="87465" cy="137488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2290" y="4480433"/>
            <a:ext cx="3347286" cy="2011933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42291" y="2400060"/>
            <a:ext cx="3358000" cy="1909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333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Note that at E (with bubbles), k</a:t>
            </a:r>
            <a:r>
              <a:rPr lang="en-US" baseline="30000" dirty="0" smtClean="0"/>
              <a:t>*</a:t>
            </a:r>
            <a:r>
              <a:rPr lang="en-US" dirty="0" smtClean="0"/>
              <a:t> = 0.1741 and y</a:t>
            </a:r>
            <a:r>
              <a:rPr lang="en-US" baseline="30000" dirty="0" smtClean="0"/>
              <a:t>* </a:t>
            </a:r>
            <a:r>
              <a:rPr lang="en-US" dirty="0" smtClean="0"/>
              <a:t>= 0.592. </a:t>
            </a:r>
          </a:p>
          <a:p>
            <a:pPr marL="0" indent="0">
              <a:buNone/>
            </a:pP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But at E (without bubbles), k</a:t>
            </a:r>
            <a:r>
              <a:rPr lang="en-US" baseline="30000" dirty="0" smtClean="0"/>
              <a:t>*</a:t>
            </a:r>
            <a:r>
              <a:rPr lang="en-US" dirty="0" smtClean="0"/>
              <a:t> = 0.3872 and y</a:t>
            </a:r>
            <a:r>
              <a:rPr lang="en-US" baseline="30000" dirty="0" smtClean="0"/>
              <a:t>*</a:t>
            </a:r>
            <a:r>
              <a:rPr lang="en-US" dirty="0" smtClean="0"/>
              <a:t> = 0.75.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Therefore, bubbles have a negative effect on the economy’s living standard !</a:t>
            </a:r>
          </a:p>
        </p:txBody>
      </p:sp>
    </p:spTree>
    <p:extLst>
      <p:ext uri="{BB962C8B-B14F-4D97-AF65-F5344CB8AC3E}">
        <p14:creationId xmlns:p14="http://schemas.microsoft.com/office/powerpoint/2010/main" val="1110283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Note that in the steady state E with bubbles,</a:t>
                </a:r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f>
                            <m:fPr>
                              <m:ctrlP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𝑠𝐴</m:t>
                      </m:r>
                      <m:sSup>
                        <m:sSupPr>
                          <m:ctrlP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p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p>
                      </m:sSup>
                      <m:r>
                        <a:rPr lang="en-US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Saving </a:t>
                </a:r>
                <a:r>
                  <a:rPr lang="en-US" u="sng" dirty="0" smtClean="0">
                    <a:solidFill>
                      <a:srgbClr val="FF0000"/>
                    </a:solidFill>
                  </a:rPr>
                  <a:t>cannot</a:t>
                </a:r>
                <a:r>
                  <a:rPr lang="en-US" u="sng" dirty="0" smtClean="0"/>
                  <a:t> </a:t>
                </a:r>
                <a:r>
                  <a:rPr lang="en-US" u="sng" dirty="0" smtClean="0">
                    <a:solidFill>
                      <a:srgbClr val="FF0000"/>
                    </a:solidFill>
                  </a:rPr>
                  <a:t>affect the value of k </a:t>
                </a:r>
                <a:r>
                  <a:rPr lang="en-US" dirty="0" smtClean="0"/>
                  <a:t>! </a:t>
                </a:r>
              </a:p>
              <a:p>
                <a:pPr marL="0" indent="0">
                  <a:buNone/>
                </a:pPr>
                <a:r>
                  <a:rPr lang="en-US" dirty="0" smtClean="0"/>
                  <a:t>Saving </a:t>
                </a:r>
                <a:r>
                  <a:rPr lang="en-US" u="sng" dirty="0" smtClean="0">
                    <a:solidFill>
                      <a:srgbClr val="FF0000"/>
                    </a:solidFill>
                  </a:rPr>
                  <a:t>can affect the size of bubbles </a:t>
                </a:r>
                <a:r>
                  <a:rPr lang="en-US" dirty="0" smtClean="0"/>
                  <a:t>only !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45250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Lesson: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The economy with bubbles and the one without bubbles have very different characteristics.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These differences have important policy implications 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812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Recent contributions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Are bubbles always damaging ?</a:t>
            </a:r>
          </a:p>
          <a:p>
            <a:endParaRPr lang="en-US" dirty="0"/>
          </a:p>
          <a:p>
            <a:r>
              <a:rPr lang="en-US" dirty="0" smtClean="0"/>
              <a:t>Not necessary. </a:t>
            </a:r>
          </a:p>
          <a:p>
            <a:endParaRPr lang="en-US" dirty="0"/>
          </a:p>
          <a:p>
            <a:r>
              <a:rPr lang="en-US" dirty="0"/>
              <a:t>In Martin &amp; Ventura (2012), they show that, if there exists two different type of investors (one productive and one un-productive) and credit market are imperfect, bubbles may become growth-enhancing. 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496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pPr marL="0" indent="0">
                  <a:buNone/>
                </a:pPr>
                <a:r>
                  <a:rPr lang="en-US" dirty="0" smtClean="0"/>
                  <a:t>Population size is equal to </a:t>
                </a:r>
                <a:r>
                  <a:rPr lang="en-US" dirty="0" smtClean="0"/>
                  <a:t>1</a:t>
                </a:r>
                <a:r>
                  <a:rPr lang="en-US" dirty="0"/>
                  <a:t> </a:t>
                </a:r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In this situation, the total capital stock is given by (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𝜑</m:t>
                    </m:r>
                  </m:oMath>
                </a14:m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&lt; 1</a:t>
                </a:r>
                <a:r>
                  <a:rPr lang="en-US" dirty="0" smtClean="0"/>
                  <a:t>): </a:t>
                </a:r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𝜑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en-US" dirty="0"/>
                  <a:t>	</a:t>
                </a:r>
                <a:r>
                  <a:rPr lang="en-US" dirty="0" smtClean="0"/>
                  <a:t>		 	    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                            </m:t>
                    </m:r>
                  </m:oMath>
                </a14:m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where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+(1−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𝜑</m:t>
                    </m:r>
                  </m:oMath>
                </a14:m>
                <a:r>
                  <a:rPr lang="en-US" dirty="0" smtClean="0"/>
                  <a:t> &lt; 1</a:t>
                </a:r>
                <a:endParaRPr lang="en-US" dirty="0"/>
              </a:p>
            </p:txBody>
          </p:sp>
        </mc:Choice>
        <mc:Fallback>
          <p:sp>
            <p:nvSpPr>
              <p:cNvPr id="4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54" t="-2801" b="-8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5666" y="2773623"/>
            <a:ext cx="2481287" cy="131075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974574" y="3105834"/>
            <a:ext cx="219986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Productive </a:t>
            </a:r>
            <a:r>
              <a:rPr lang="en-US" dirty="0" smtClean="0"/>
              <a:t>investors </a:t>
            </a:r>
            <a:r>
              <a:rPr lang="el-GR" sz="2400" dirty="0" smtClean="0"/>
              <a:t>ε</a:t>
            </a:r>
            <a:endParaRPr lang="el-GR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0925" y="2773623"/>
            <a:ext cx="2597121" cy="121320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967993" y="2918562"/>
            <a:ext cx="228214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Un-</a:t>
            </a:r>
          </a:p>
          <a:p>
            <a:r>
              <a:rPr lang="en-US" dirty="0"/>
              <a:t>productive investors</a:t>
            </a:r>
          </a:p>
          <a:p>
            <a:pPr algn="ctr"/>
            <a:r>
              <a:rPr lang="en-US" sz="2400" dirty="0"/>
              <a:t>1-</a:t>
            </a:r>
            <a:r>
              <a:rPr lang="el-GR" sz="2400" dirty="0"/>
              <a:t>ε</a:t>
            </a:r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5581816" y="2703443"/>
            <a:ext cx="8147" cy="1486894"/>
          </a:xfrm>
          <a:prstGeom prst="line">
            <a:avLst/>
          </a:prstGeom>
          <a:ln w="28575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4285753" y="1550504"/>
            <a:ext cx="556591" cy="3657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346953" y="2051437"/>
            <a:ext cx="590807" cy="1431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3"/>
              <p:cNvSpPr/>
              <p:nvPr/>
            </p:nvSpPr>
            <p:spPr>
              <a:xfrm>
                <a:off x="4937760" y="1229023"/>
                <a:ext cx="402803" cy="461665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cap="none" spc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</m:oMath>
                  </m:oMathPara>
                </a14:m>
                <a:endParaRPr lang="en-US" sz="2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7760" y="1229023"/>
                <a:ext cx="402803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 14"/>
              <p:cNvSpPr/>
              <p:nvPr/>
            </p:nvSpPr>
            <p:spPr>
              <a:xfrm>
                <a:off x="4937760" y="1963727"/>
                <a:ext cx="583942" cy="461665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2400" dirty="0" smtClean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1-</a:t>
                </a:r>
                <a14:m>
                  <m:oMath xmlns:m="http://schemas.openxmlformats.org/officeDocument/2006/math">
                    <m:r>
                      <a:rPr lang="en-US" sz="2400" i="1" smtClean="0">
                        <a:ln w="0"/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endParaRPr lang="en-US" sz="2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7760" y="1963727"/>
                <a:ext cx="583942" cy="461665"/>
              </a:xfrm>
              <a:prstGeom prst="rect">
                <a:avLst/>
              </a:prstGeom>
              <a:blipFill>
                <a:blip r:embed="rId6"/>
                <a:stretch>
                  <a:fillRect l="-16667" t="-13158" b="-342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406180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46711" y="2529449"/>
            <a:ext cx="2664183" cy="135342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7400" y="2575172"/>
            <a:ext cx="2438611" cy="126198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344272" y="2390506"/>
            <a:ext cx="13099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Sell bubbles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5303520" y="2759838"/>
            <a:ext cx="139147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5367130" y="3601941"/>
            <a:ext cx="132786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4872413" y="3882033"/>
            <a:ext cx="231730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Use savings or income </a:t>
            </a:r>
          </a:p>
          <a:p>
            <a:pPr algn="ctr"/>
            <a:r>
              <a:rPr lang="en-U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to buy bubbles </a:t>
            </a:r>
            <a:endParaRPr lang="en-U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122" y="4604314"/>
            <a:ext cx="10607959" cy="1670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2214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When unproductive investors buy bubbles, their resources are transferred to productive investors. </a:t>
                </a:r>
              </a:p>
              <a:p>
                <a:endParaRPr lang="en-US" dirty="0"/>
              </a:p>
              <a:p>
                <a:r>
                  <a:rPr lang="en-US" dirty="0" smtClean="0"/>
                  <a:t>Thus, the total amount of capital stock is: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</m:d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r>
                  <a:rPr lang="en-US" dirty="0"/>
                  <a:t>B</a:t>
                </a:r>
                <a:r>
                  <a:rPr lang="en-US" dirty="0" smtClean="0"/>
                  <a:t>ubbles </a:t>
                </a:r>
                <a:r>
                  <a:rPr lang="en-US" smtClean="0"/>
                  <a:t>may increase </a:t>
                </a:r>
                <a:r>
                  <a:rPr lang="en-US" dirty="0" smtClean="0"/>
                  <a:t>capital stock !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490972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726</TotalTime>
  <Words>1307</Words>
  <Application>Microsoft Office PowerPoint</Application>
  <PresentationFormat>Widescreen</PresentationFormat>
  <Paragraphs>118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新細明體</vt:lpstr>
      <vt:lpstr>Arial</vt:lpstr>
      <vt:lpstr>Calibri</vt:lpstr>
      <vt:lpstr>Calibri Light</vt:lpstr>
      <vt:lpstr>Cambria Math</vt:lpstr>
      <vt:lpstr>Times New Roman</vt:lpstr>
      <vt:lpstr>Wingdings</vt:lpstr>
      <vt:lpstr>Office Theme</vt:lpstr>
      <vt:lpstr>Bubbles and Solow Growth Model - II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Recent contributions</vt:lpstr>
      <vt:lpstr>PowerPoint Presentation</vt:lpstr>
      <vt:lpstr>PowerPoint Presentation</vt:lpstr>
      <vt:lpstr>PowerPoint Presentation</vt:lpstr>
    </vt:vector>
  </TitlesOfParts>
  <Company>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Bubbles and Solow Growth Model - II</dc:title>
  <dc:creator>whho</dc:creator>
  <cp:lastModifiedBy>whho</cp:lastModifiedBy>
  <cp:revision>121</cp:revision>
  <dcterms:created xsi:type="dcterms:W3CDTF">2023-10-22T10:31:16Z</dcterms:created>
  <dcterms:modified xsi:type="dcterms:W3CDTF">2023-10-27T05:36:31Z</dcterms:modified>
</cp:coreProperties>
</file>