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98" r:id="rId2"/>
    <p:sldId id="274" r:id="rId3"/>
    <p:sldId id="286" r:id="rId4"/>
    <p:sldId id="285" r:id="rId5"/>
    <p:sldId id="294" r:id="rId6"/>
    <p:sldId id="293" r:id="rId7"/>
    <p:sldId id="291" r:id="rId8"/>
    <p:sldId id="296" r:id="rId9"/>
    <p:sldId id="273" r:id="rId10"/>
    <p:sldId id="271" r:id="rId11"/>
    <p:sldId id="297" r:id="rId12"/>
  </p:sldIdLst>
  <p:sldSz cx="12192000" cy="6858000"/>
  <p:notesSz cx="6858000" cy="9144000"/>
  <p:defaultTextStyle>
    <a:defPPr>
      <a:defRPr lang="en-M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6"/>
    <p:restoredTop sz="96018"/>
  </p:normalViewPr>
  <p:slideViewPr>
    <p:cSldViewPr snapToGrid="0">
      <p:cViewPr varScale="1">
        <p:scale>
          <a:sx n="46" d="100"/>
          <a:sy n="46" d="100"/>
        </p:scale>
        <p:origin x="63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DF0B1-ADEA-FBA2-E4A6-AF1F0A9195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ABD994-4E07-E146-DF22-96D1555A6D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664B4-F47D-766D-FE95-3F8A3E495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8A4C-9AF9-6A4D-BD3C-E4404B5B2703}" type="datetimeFigureOut">
              <a:rPr lang="en-MO" smtClean="0"/>
              <a:t>08/26/2024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78E9A-8F7B-06F7-9941-F5F9E1D2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91910-F2F3-7CC4-01F1-E0DE8F147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F23B-EDB8-C64F-8923-25F5F1D106C3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782298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4E7BA-F267-F4DE-D09D-E487DD432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2ED9B-AA01-1857-F21B-D38ECAC8C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F10A1-9882-B97D-7364-AE2A30E1F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8A4C-9AF9-6A4D-BD3C-E4404B5B2703}" type="datetimeFigureOut">
              <a:rPr lang="en-MO" smtClean="0"/>
              <a:t>08/26/2024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70479-8E38-8F86-2D8E-6BAC1CB68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0B1C3-62D9-1284-2922-E81A9035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F23B-EDB8-C64F-8923-25F5F1D106C3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890891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82D7A-B9F8-6EB3-4872-73AE6D68D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AD2F83-96D4-8BB2-467F-A76206EA4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81587-34EC-0C29-8586-080FCC6C9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8A4C-9AF9-6A4D-BD3C-E4404B5B2703}" type="datetimeFigureOut">
              <a:rPr lang="en-MO" smtClean="0"/>
              <a:t>08/26/2024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6B53-649A-AF41-8EFB-4A85F03B7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715FE-7C47-0C0E-19DF-1EE88DF7B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F23B-EDB8-C64F-8923-25F5F1D106C3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669335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42B96-21AC-9D9B-EFCA-C70A57220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53E01-6285-D3F5-958F-0454DE1C0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EC372-2B16-7C28-3638-B98E8D1F3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DCF640-BCCB-09C1-D446-9C9287A9C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8A4C-9AF9-6A4D-BD3C-E4404B5B2703}" type="datetimeFigureOut">
              <a:rPr lang="en-MO" smtClean="0"/>
              <a:t>08/26/2024</a:t>
            </a:fld>
            <a:endParaRPr lang="en-M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B7FAC4-B976-C41C-9906-72131D1BD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3E4777-ECB7-046E-B220-8BA5A364F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F23B-EDB8-C64F-8923-25F5F1D106C3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262745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83CBF-5F1D-FE5A-0B21-1676AAD52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87F36-5587-CBC4-0D31-36C4D7047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5C41C-2827-FD78-FA85-7EAB3D025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793DD2-36F8-D0C4-3D34-AA12E4B0FE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1EF436-082E-96AA-3F8C-5EB505E27D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83AF97-4705-8D53-88A8-F2BA3E526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8A4C-9AF9-6A4D-BD3C-E4404B5B2703}" type="datetimeFigureOut">
              <a:rPr lang="en-MO" smtClean="0"/>
              <a:t>08/26/2024</a:t>
            </a:fld>
            <a:endParaRPr lang="en-M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CC2334-BF83-3F83-1B96-A544BD336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1F4C35-B084-E7E2-748A-458D42CDE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F23B-EDB8-C64F-8923-25F5F1D106C3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652479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041D2-CB38-7ECE-63A6-171AB728A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4EF5BD-B88A-7FFF-0C72-3CDF345E3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8A4C-9AF9-6A4D-BD3C-E4404B5B2703}" type="datetimeFigureOut">
              <a:rPr lang="en-MO" smtClean="0"/>
              <a:t>08/26/2024</a:t>
            </a:fld>
            <a:endParaRPr lang="en-M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990DD-EB1C-F777-EF51-F6226AB1A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81FF71-5E4C-CC9A-7FE2-93432A195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F23B-EDB8-C64F-8923-25F5F1D106C3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1701139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87E9AB-F7C0-C05B-5A93-0C5BE7368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8A4C-9AF9-6A4D-BD3C-E4404B5B2703}" type="datetimeFigureOut">
              <a:rPr lang="en-MO" smtClean="0"/>
              <a:t>08/26/2024</a:t>
            </a:fld>
            <a:endParaRPr lang="en-M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F4AD25-13AC-C63F-5594-880FA8D77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B409E5-44D3-05EE-4DCB-9B701D948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F23B-EDB8-C64F-8923-25F5F1D106C3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3817777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90371-678A-04E7-6823-C382A3705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1FB76-27E4-530B-D1FE-F5E3EC5A4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10F7D-AE5E-9D80-1DBD-A9090BCE2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448C0-F610-91FE-9205-A8AC0C12A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8A4C-9AF9-6A4D-BD3C-E4404B5B2703}" type="datetimeFigureOut">
              <a:rPr lang="en-MO" smtClean="0"/>
              <a:t>08/26/2024</a:t>
            </a:fld>
            <a:endParaRPr lang="en-M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3D41D3-01F2-CCFC-5151-066B56EBC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8E7DD6-067F-D565-27E3-5DE17D181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F23B-EDB8-C64F-8923-25F5F1D106C3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3009232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1E799-5DE2-08EE-2E06-225586B6A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DF4DF9-B8FE-14A2-27D8-C8452FF7F5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E39CA-170C-2F68-0F70-D3C13D6D8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A42270-BE3E-6AD3-CA7B-EAC58FAE5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8A4C-9AF9-6A4D-BD3C-E4404B5B2703}" type="datetimeFigureOut">
              <a:rPr lang="en-MO" smtClean="0"/>
              <a:t>08/26/2024</a:t>
            </a:fld>
            <a:endParaRPr lang="en-M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88A7D-E0A5-1325-9A6F-7B03E80E1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ED989-3C1D-3CB0-73F1-2399E4BF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F23B-EDB8-C64F-8923-25F5F1D106C3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384145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A0760-12AA-48AB-1A4D-241EF8CE6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053CC4-EBB7-3EBA-B2F9-E829E094A5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BDCD3-A21B-410B-F02D-6A1FF4D98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8A4C-9AF9-6A4D-BD3C-E4404B5B2703}" type="datetimeFigureOut">
              <a:rPr lang="en-MO" smtClean="0"/>
              <a:t>08/26/2024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8D2EE-905D-E7B9-BF05-FEE88C4D3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7DEBC-F921-BA99-09E3-4C0D4CE17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F23B-EDB8-C64F-8923-25F5F1D106C3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3170386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98D5A0-CA88-1B1A-F4CF-B7C71CCC37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461ADE-F618-250E-8000-80220EC9AA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37AA9-ABF0-6788-7F40-B87C1967C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8A4C-9AF9-6A4D-BD3C-E4404B5B2703}" type="datetimeFigureOut">
              <a:rPr lang="en-MO" smtClean="0"/>
              <a:t>08/26/2024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8DC59-8C5F-60ED-10F5-528520777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85378-1943-B279-8594-14004F1C8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F23B-EDB8-C64F-8923-25F5F1D106C3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80813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259F81-1A35-BD61-937F-A94658906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M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92750-BBE0-5366-7139-509F6F0D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DA113-E975-D4A6-4528-91F5AF0B19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A8A4C-9AF9-6A4D-BD3C-E4404B5B2703}" type="datetimeFigureOut">
              <a:rPr lang="en-MO" smtClean="0"/>
              <a:t>08/26/2024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A5697-7584-93A2-490F-40438985B4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EF052-5632-BBB9-F984-100ADE5D1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6F23B-EDB8-C64F-8923-25F5F1D106C3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2254718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static.wikia.nocookie.net/castlevania/images/2/2e/Bram_Stoker_-_01.jpg/revision/latest?cb=20150816085937" TargetMode="Externa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ic.wikia.nocookie.net/castlevania/images/2/2e/Bram_Stoker_-_01.jpg/revision/latest?cb=20150816085937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0CBC3-9E68-270C-D9BA-8AC5B495B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200EA7-E261-06CE-E853-5A4405435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223" y="643467"/>
            <a:ext cx="355155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53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6C774-251C-0EC2-987E-3A0D867ED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720"/>
            <a:ext cx="10515600" cy="1151709"/>
          </a:xfrm>
        </p:spPr>
        <p:txBody>
          <a:bodyPr>
            <a:normAutofit/>
          </a:bodyPr>
          <a:lstStyle/>
          <a:p>
            <a:pPr algn="ctr"/>
            <a:r>
              <a:rPr lang="en-MO" sz="4600" dirty="0">
                <a:latin typeface="+mn-lt"/>
              </a:rPr>
              <a:t>My </a:t>
            </a:r>
            <a:r>
              <a:rPr lang="en-GB" sz="4600" dirty="0">
                <a:latin typeface="+mn-lt"/>
              </a:rPr>
              <a:t>pa</a:t>
            </a:r>
            <a:r>
              <a:rPr lang="en-MO" sz="4600" dirty="0">
                <a:latin typeface="+mn-lt"/>
              </a:rPr>
              <a:t>th to </a:t>
            </a:r>
            <a:r>
              <a:rPr lang="en-MO" sz="4600" i="1" dirty="0">
                <a:latin typeface="+mn-lt"/>
              </a:rPr>
              <a:t>Dracula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0FB7C-06D4-54EF-73B7-E7841B16E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88581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600" dirty="0"/>
              <a:t>Following completion of</a:t>
            </a:r>
            <a:r>
              <a:rPr lang="en-MO" sz="2600" dirty="0"/>
              <a:t> </a:t>
            </a:r>
            <a:r>
              <a:rPr lang="en-GB" sz="2600" dirty="0"/>
              <a:t>my</a:t>
            </a:r>
            <a:r>
              <a:rPr lang="en-MO" sz="2600" dirty="0"/>
              <a:t> P</a:t>
            </a:r>
            <a:r>
              <a:rPr lang="en-GB" sz="2600" dirty="0"/>
              <a:t>h</a:t>
            </a:r>
            <a:r>
              <a:rPr lang="en-MO" sz="2600" dirty="0"/>
              <a:t>D, and </a:t>
            </a:r>
            <a:r>
              <a:rPr lang="en-GB" sz="2600" dirty="0"/>
              <a:t>publication of </a:t>
            </a:r>
            <a:r>
              <a:rPr lang="en-MO" sz="2600" dirty="0"/>
              <a:t>my first </a:t>
            </a:r>
            <a:r>
              <a:rPr lang="en-GB" sz="2600" dirty="0"/>
              <a:t>academic </a:t>
            </a:r>
            <a:r>
              <a:rPr lang="en-MO" sz="2600" dirty="0"/>
              <a:t>book</a:t>
            </a:r>
            <a:r>
              <a:rPr lang="en-GB" sz="2600" dirty="0"/>
              <a:t>, </a:t>
            </a:r>
            <a:r>
              <a:rPr lang="en-MO" sz="2600" dirty="0"/>
              <a:t>on </a:t>
            </a:r>
            <a:r>
              <a:rPr lang="en-GB" sz="2600" dirty="0"/>
              <a:t>poets Samuel Taylor Coleridge and </a:t>
            </a:r>
            <a:r>
              <a:rPr lang="en-MO" sz="2600" dirty="0"/>
              <a:t>W</a:t>
            </a:r>
            <a:r>
              <a:rPr lang="en-GB" sz="2600" dirty="0" err="1"/>
              <a:t>illiam</a:t>
            </a:r>
            <a:r>
              <a:rPr lang="en-GB" sz="2600" dirty="0"/>
              <a:t> Butler</a:t>
            </a:r>
            <a:r>
              <a:rPr lang="en-MO" sz="2600" dirty="0"/>
              <a:t> Yeats</a:t>
            </a:r>
            <a:r>
              <a:rPr lang="en-GB" sz="2600" dirty="0"/>
              <a:t>, I t</a:t>
            </a:r>
            <a:r>
              <a:rPr lang="en-MO" sz="2600" dirty="0"/>
              <a:t>urned my attention to another Irish </a:t>
            </a:r>
            <a:r>
              <a:rPr lang="en-GB" sz="2600" dirty="0"/>
              <a:t>w</a:t>
            </a:r>
            <a:r>
              <a:rPr lang="en-MO" sz="2600" dirty="0"/>
              <a:t>riter, Bram Stoker.</a:t>
            </a:r>
            <a:endParaRPr lang="en-GB" sz="2600" dirty="0"/>
          </a:p>
          <a:p>
            <a:pPr>
              <a:lnSpc>
                <a:spcPct val="100000"/>
              </a:lnSpc>
            </a:pPr>
            <a:r>
              <a:rPr lang="en-MO" sz="2600" dirty="0"/>
              <a:t>After working in Poland </a:t>
            </a:r>
            <a:r>
              <a:rPr lang="en-GB" sz="2600" dirty="0"/>
              <a:t>as an academic, I moved to the American University in</a:t>
            </a:r>
            <a:r>
              <a:rPr lang="en-MO" sz="2600" dirty="0"/>
              <a:t> Bulgaria, teaching Bram Stoker’s masterpiece to Balkan students.</a:t>
            </a:r>
            <a:endParaRPr lang="en-GB" sz="2600" dirty="0"/>
          </a:p>
          <a:p>
            <a:pPr>
              <a:lnSpc>
                <a:spcPct val="100000"/>
              </a:lnSpc>
            </a:pPr>
            <a:r>
              <a:rPr lang="en-GB" sz="2600" dirty="0"/>
              <a:t>I d</a:t>
            </a:r>
            <a:r>
              <a:rPr lang="en-MO" sz="2600" dirty="0"/>
              <a:t>ecided to </a:t>
            </a:r>
            <a:r>
              <a:rPr lang="en-GB" sz="2600" dirty="0"/>
              <a:t>counter</a:t>
            </a:r>
            <a:r>
              <a:rPr lang="en-MO" sz="2600" dirty="0"/>
              <a:t> the idea that </a:t>
            </a:r>
            <a:r>
              <a:rPr lang="en-GB" sz="2600" i="1" dirty="0"/>
              <a:t>Dracula</a:t>
            </a:r>
            <a:r>
              <a:rPr lang="en-MO" sz="2600" dirty="0"/>
              <a:t> was a reaction to Ireland, and became more interested in seeing the work as a reaction to </a:t>
            </a:r>
            <a:r>
              <a:rPr lang="en-GB" sz="2600" dirty="0"/>
              <a:t>‘</a:t>
            </a:r>
            <a:r>
              <a:rPr lang="en-MO" sz="2600" dirty="0"/>
              <a:t>the Eastern Question</a:t>
            </a:r>
            <a:r>
              <a:rPr lang="en-GB" sz="2600" dirty="0"/>
              <a:t>’.</a:t>
            </a:r>
          </a:p>
          <a:p>
            <a:pPr>
              <a:lnSpc>
                <a:spcPct val="100000"/>
              </a:lnSpc>
            </a:pPr>
            <a:r>
              <a:rPr lang="en-MO" sz="2600" dirty="0"/>
              <a:t>Also became interested in earlier </a:t>
            </a:r>
            <a:r>
              <a:rPr lang="en-GB" sz="2600" dirty="0"/>
              <a:t>‘</a:t>
            </a:r>
            <a:r>
              <a:rPr lang="en-MO" sz="2600" dirty="0"/>
              <a:t>Balkan</a:t>
            </a:r>
            <a:r>
              <a:rPr lang="en-GB" sz="2600" dirty="0"/>
              <a:t>’</a:t>
            </a:r>
            <a:r>
              <a:rPr lang="en-MO" sz="2600" dirty="0"/>
              <a:t> </a:t>
            </a:r>
            <a:r>
              <a:rPr lang="en-GB" sz="2600" dirty="0"/>
              <a:t>v</a:t>
            </a:r>
            <a:r>
              <a:rPr lang="en-MO" sz="2600" dirty="0"/>
              <a:t>ampire tale – </a:t>
            </a:r>
            <a:r>
              <a:rPr lang="en-GB" sz="2600" dirty="0"/>
              <a:t>Irish writer, J Sheridan</a:t>
            </a:r>
            <a:r>
              <a:rPr lang="en-MO" sz="2600" dirty="0"/>
              <a:t> Le Fanu’s</a:t>
            </a:r>
            <a:r>
              <a:rPr lang="en-GB" sz="2600" dirty="0"/>
              <a:t>,</a:t>
            </a:r>
            <a:r>
              <a:rPr lang="en-MO" sz="2600" dirty="0"/>
              <a:t> </a:t>
            </a:r>
            <a:r>
              <a:rPr lang="en-MO" sz="2600" i="1" dirty="0"/>
              <a:t>Carmilla</a:t>
            </a:r>
            <a:r>
              <a:rPr lang="en-MO" sz="2600" dirty="0"/>
              <a:t> (187</a:t>
            </a:r>
            <a:r>
              <a:rPr lang="en-GB" sz="2600" dirty="0"/>
              <a:t>1</a:t>
            </a:r>
            <a:r>
              <a:rPr lang="en-MO" sz="2600" dirty="0"/>
              <a:t>–7</a:t>
            </a:r>
            <a:r>
              <a:rPr lang="en-GB" sz="2600" dirty="0"/>
              <a:t>2</a:t>
            </a:r>
            <a:r>
              <a:rPr lang="en-MO" sz="26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467024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675664-AB4B-CC92-292C-BC099A2AD2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654296" y="329184"/>
            <a:ext cx="6894576" cy="69227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600" dirty="0">
                <a:latin typeface="+mn-lt"/>
              </a:rPr>
              <a:t>My second monograph</a:t>
            </a:r>
          </a:p>
        </p:txBody>
      </p:sp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EC7FB49B-25B8-F421-4D68-E98F9567B5D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03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A97E28-75C1-9EAE-0477-26D989611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692172" y="1405509"/>
            <a:ext cx="6894576" cy="8260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600" i="1" dirty="0"/>
              <a:t>Dracula and the Eastern Question </a:t>
            </a:r>
            <a:r>
              <a:rPr lang="en-US" sz="2600" dirty="0"/>
              <a:t>(2006</a:t>
            </a:r>
            <a:r>
              <a:rPr lang="en-US" sz="2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61046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9" name="Rectangle 13318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D0DF11-3DDA-2B51-D972-809630C8B8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354955" y="326571"/>
            <a:ext cx="6484620" cy="143691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dirty="0">
                <a:latin typeface="+mn-lt"/>
              </a:rPr>
              <a:t>Abraham ‘Bram’ Stoker</a:t>
            </a:r>
            <a:br>
              <a:rPr lang="en-US" sz="4600" dirty="0">
                <a:latin typeface="+mn-lt"/>
              </a:rPr>
            </a:br>
            <a:r>
              <a:rPr lang="en-US" sz="4600" dirty="0">
                <a:latin typeface="+mn-lt"/>
              </a:rPr>
              <a:t>(1847–1912)</a:t>
            </a:r>
          </a:p>
        </p:txBody>
      </p:sp>
      <p:pic>
        <p:nvPicPr>
          <p:cNvPr id="13314" name="Picture 2">
            <a:hlinkClick r:id="rId2"/>
            <a:extLst>
              <a:ext uri="{FF2B5EF4-FFF2-40B4-BE49-F238E27FC236}">
                <a16:creationId xmlns:a16="http://schemas.microsoft.com/office/drawing/2014/main" id="{AD97C5A2-B758-7779-DBC4-01AD67D44A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7" r="2929"/>
          <a:stretch/>
        </p:blipFill>
        <p:spPr bwMode="auto">
          <a:xfrm>
            <a:off x="20" y="10"/>
            <a:ext cx="499298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7A508DE0-4383-2F2A-2B76-CFB3C1F42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" y="2872899"/>
            <a:ext cx="4243589" cy="332066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MO" sz="2200" b="0" i="0" u="none" strike="noStrike" cap="none" normalizeH="0" baseline="0" dirty="0">
                <a:ln>
                  <a:noFill/>
                </a:ln>
                <a:effectLst/>
              </a:rPr>
              <a:t/>
            </a:r>
            <a:br>
              <a:rPr kumimoji="0" lang="en-US" altLang="en-MO" sz="2200" b="0" i="0" u="none" strike="noStrike" cap="none" normalizeH="0" baseline="0" dirty="0">
                <a:ln>
                  <a:noFill/>
                </a:ln>
                <a:effectLst/>
              </a:rPr>
            </a:br>
            <a:endParaRPr kumimoji="0" lang="en-US" altLang="en-MO" sz="2200" b="0" i="0" u="none" strike="noStrike" cap="none" normalizeH="0" baseline="0" dirty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50961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745C5-CEBC-E035-1EED-261CB7A29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61914" cy="1325563"/>
          </a:xfrm>
        </p:spPr>
        <p:txBody>
          <a:bodyPr>
            <a:noAutofit/>
          </a:bodyPr>
          <a:lstStyle/>
          <a:p>
            <a:r>
              <a:rPr lang="en-MO" dirty="0">
                <a:latin typeface="+mn-lt"/>
              </a:rPr>
              <a:t>Bram Stoker</a:t>
            </a:r>
            <a:r>
              <a:rPr lang="en-GB" dirty="0">
                <a:latin typeface="+mn-lt"/>
              </a:rPr>
              <a:t> and first edition of </a:t>
            </a:r>
            <a:r>
              <a:rPr lang="en-GB" i="1" dirty="0">
                <a:latin typeface="+mn-lt"/>
              </a:rPr>
              <a:t>Dracula</a:t>
            </a:r>
            <a:r>
              <a:rPr lang="en-GB" dirty="0">
                <a:latin typeface="+mn-lt"/>
              </a:rPr>
              <a:t>, 1897</a:t>
            </a:r>
            <a:endParaRPr lang="en-MO" dirty="0">
              <a:latin typeface="+mn-lt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D7997D5-1CA8-D271-8E9D-A94933C5CF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53943" y="1724731"/>
            <a:ext cx="2911014" cy="4450556"/>
          </a:xfrm>
          <a:prstGeom prst="rect">
            <a:avLst/>
          </a:prstGeom>
        </p:spPr>
      </p:pic>
      <p:pic>
        <p:nvPicPr>
          <p:cNvPr id="5" name="Picture 2">
            <a:hlinkClick r:id="rId3"/>
            <a:extLst>
              <a:ext uri="{FF2B5EF4-FFF2-40B4-BE49-F238E27FC236}">
                <a16:creationId xmlns:a16="http://schemas.microsoft.com/office/drawing/2014/main" id="{24DA2CAB-1123-F3FF-1565-09EE64A4845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7" r="2929"/>
          <a:stretch/>
        </p:blipFill>
        <p:spPr bwMode="auto">
          <a:xfrm>
            <a:off x="1868704" y="1690688"/>
            <a:ext cx="3269354" cy="445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492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22037-A43E-7215-B1B5-C483FFC89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8640"/>
            <a:ext cx="10515600" cy="942703"/>
          </a:xfrm>
        </p:spPr>
        <p:txBody>
          <a:bodyPr>
            <a:normAutofit/>
          </a:bodyPr>
          <a:lstStyle/>
          <a:p>
            <a:pPr algn="ctr"/>
            <a:r>
              <a:rPr lang="en-MO" sz="4600" dirty="0">
                <a:latin typeface="+mn-lt"/>
              </a:rPr>
              <a:t>Stoker’s path to </a:t>
            </a:r>
            <a:r>
              <a:rPr lang="en-MO" sz="4600" i="1" dirty="0">
                <a:latin typeface="+mn-lt"/>
              </a:rPr>
              <a:t>Dracula</a:t>
            </a:r>
            <a:r>
              <a:rPr lang="en-GB" sz="4600" i="1" dirty="0">
                <a:latin typeface="+mn-lt"/>
              </a:rPr>
              <a:t> </a:t>
            </a:r>
            <a:endParaRPr lang="en-MO" sz="4600" i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4606B-1380-5CE6-E4F8-0C5002B17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600" dirty="0"/>
              <a:t>Stoker h</a:t>
            </a:r>
            <a:r>
              <a:rPr lang="en-MO" sz="2600" dirty="0"/>
              <a:t>oliday</a:t>
            </a:r>
            <a:r>
              <a:rPr lang="en-GB" sz="2600" dirty="0"/>
              <a:t>s</a:t>
            </a:r>
            <a:r>
              <a:rPr lang="en-MO" sz="2600" dirty="0"/>
              <a:t> in Whitby, August 1890. Reads about strange storms, and hears of the case of the </a:t>
            </a:r>
            <a:r>
              <a:rPr lang="en-GB" sz="2600" dirty="0"/>
              <a:t>shipwrecked Russian vessel, ‘</a:t>
            </a:r>
            <a:r>
              <a:rPr lang="en-GB" sz="2600" dirty="0" err="1"/>
              <a:t>Dimetry</a:t>
            </a:r>
            <a:r>
              <a:rPr lang="en-GB" sz="2600" dirty="0"/>
              <a:t>’ [</a:t>
            </a:r>
            <a:r>
              <a:rPr lang="en-MO" sz="2600"/>
              <a:t>Dmitr</a:t>
            </a:r>
            <a:r>
              <a:rPr lang="en-GB" sz="2600" dirty="0"/>
              <a:t>y].</a:t>
            </a:r>
            <a:endParaRPr lang="en-MO" sz="2600" dirty="0"/>
          </a:p>
          <a:p>
            <a:r>
              <a:rPr lang="en-MO" sz="2600" dirty="0"/>
              <a:t>Reads </a:t>
            </a:r>
            <a:r>
              <a:rPr lang="en-GB" sz="2600" dirty="0"/>
              <a:t>William </a:t>
            </a:r>
            <a:r>
              <a:rPr lang="en-MO" sz="2600" dirty="0"/>
              <a:t>Wilkinson’s</a:t>
            </a:r>
            <a:r>
              <a:rPr lang="en-MO" sz="2600" i="1" dirty="0"/>
              <a:t> </a:t>
            </a:r>
            <a:r>
              <a:rPr lang="en-GB" sz="2600" i="1" dirty="0"/>
              <a:t>An Account of</a:t>
            </a:r>
            <a:r>
              <a:rPr lang="en-MO" sz="2600" i="1" dirty="0"/>
              <a:t> the Principalitites of Wallachia and Mold</a:t>
            </a:r>
            <a:r>
              <a:rPr lang="en-GB" sz="2600" i="1" dirty="0"/>
              <a:t>a</a:t>
            </a:r>
            <a:r>
              <a:rPr lang="en-MO" sz="2600" i="1" dirty="0"/>
              <a:t>v</a:t>
            </a:r>
            <a:r>
              <a:rPr lang="en-GB" sz="2600" i="1" dirty="0" err="1"/>
              <a:t>i</a:t>
            </a:r>
            <a:r>
              <a:rPr lang="en-MO" sz="2600" i="1" dirty="0"/>
              <a:t>a </a:t>
            </a:r>
            <a:r>
              <a:rPr lang="en-MO" sz="2600" dirty="0"/>
              <a:t>(1820) at Whitby.</a:t>
            </a:r>
          </a:p>
          <a:p>
            <a:r>
              <a:rPr lang="en-MO" sz="2600" dirty="0"/>
              <a:t>Researches other sources in </a:t>
            </a:r>
            <a:r>
              <a:rPr lang="en-GB" sz="2600" dirty="0"/>
              <a:t>the </a:t>
            </a:r>
            <a:r>
              <a:rPr lang="en-MO" sz="2600" dirty="0"/>
              <a:t>London Library, including EC Johnson </a:t>
            </a:r>
            <a:r>
              <a:rPr lang="en-MO" sz="2600" i="1" dirty="0"/>
              <a:t>On the Track of the Crescent </a:t>
            </a:r>
            <a:r>
              <a:rPr lang="en-MO" sz="2600" dirty="0"/>
              <a:t>(1885)</a:t>
            </a:r>
            <a:r>
              <a:rPr lang="en-GB" sz="2600" dirty="0"/>
              <a:t>, and</a:t>
            </a:r>
            <a:r>
              <a:rPr lang="en-MO" sz="2600" dirty="0"/>
              <a:t> Emily Gerard, ‘Transylvanian Superstitions’, in </a:t>
            </a:r>
            <a:r>
              <a:rPr lang="en-MO" sz="2600" i="1" dirty="0"/>
              <a:t>The Nineteenth Century </a:t>
            </a:r>
            <a:r>
              <a:rPr lang="en-MO" sz="2600" dirty="0"/>
              <a:t>(1885).</a:t>
            </a:r>
          </a:p>
          <a:p>
            <a:r>
              <a:rPr lang="en-MO" sz="2600" dirty="0"/>
              <a:t>Interest in earlier </a:t>
            </a:r>
            <a:r>
              <a:rPr lang="en-GB" sz="2600" dirty="0"/>
              <a:t>v</a:t>
            </a:r>
            <a:r>
              <a:rPr lang="en-MO" sz="2600" dirty="0"/>
              <a:t>ampire tales</a:t>
            </a:r>
            <a:r>
              <a:rPr lang="en-GB" sz="2600" dirty="0"/>
              <a:t>;</a:t>
            </a:r>
            <a:r>
              <a:rPr lang="en-MO" sz="2600" dirty="0"/>
              <a:t> notably</a:t>
            </a:r>
            <a:r>
              <a:rPr lang="en-GB" sz="2600" dirty="0"/>
              <a:t>, </a:t>
            </a:r>
            <a:r>
              <a:rPr lang="en-MO" sz="2600" dirty="0"/>
              <a:t>Le Fanu’s </a:t>
            </a:r>
            <a:r>
              <a:rPr lang="en-MO" sz="2600" i="1" dirty="0"/>
              <a:t>Carmilla</a:t>
            </a:r>
            <a:r>
              <a:rPr lang="en-MO" sz="2600" dirty="0"/>
              <a:t> (18</a:t>
            </a:r>
            <a:r>
              <a:rPr lang="en-GB" sz="2600" dirty="0"/>
              <a:t>71</a:t>
            </a:r>
            <a:r>
              <a:rPr lang="en-MO" sz="2600" dirty="0"/>
              <a:t>–72).</a:t>
            </a:r>
          </a:p>
          <a:p>
            <a:pPr marL="0" indent="0">
              <a:buNone/>
            </a:pPr>
            <a:endParaRPr lang="en-MO" sz="2600" dirty="0"/>
          </a:p>
          <a:p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2761238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2C0212-B384-0C9E-EFF7-438B284E0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3788" y="365125"/>
            <a:ext cx="4840010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600" dirty="0">
                <a:latin typeface="+mn-lt"/>
              </a:rPr>
              <a:t>Walter Sickert</a:t>
            </a:r>
            <a:br>
              <a:rPr lang="en-US" sz="4600" dirty="0">
                <a:latin typeface="+mn-lt"/>
              </a:rPr>
            </a:br>
            <a:r>
              <a:rPr lang="en-US" sz="4600" dirty="0">
                <a:latin typeface="+mn-lt"/>
              </a:rPr>
              <a:t>(1860</a:t>
            </a:r>
            <a:r>
              <a:rPr lang="en-MO" sz="4600" dirty="0">
                <a:latin typeface="+mn-lt"/>
              </a:rPr>
              <a:t>–</a:t>
            </a:r>
            <a:r>
              <a:rPr lang="en-US" sz="4600" dirty="0">
                <a:latin typeface="+mn-lt"/>
              </a:rPr>
              <a:t>1942)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FE4E5C-BD8B-3127-4A3C-E66B304609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513788" y="2333297"/>
            <a:ext cx="4840010" cy="384366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600" i="1" dirty="0"/>
              <a:t>Jack the Ripper’s Bedroom </a:t>
            </a:r>
            <a:r>
              <a:rPr lang="en-US" sz="2600" dirty="0"/>
              <a:t>(1907)</a:t>
            </a:r>
          </a:p>
          <a:p>
            <a:endParaRPr lang="en-US" sz="2600" dirty="0"/>
          </a:p>
          <a:p>
            <a:r>
              <a:rPr lang="en-US" sz="2600" dirty="0"/>
              <a:t>Painter Walter Sickert was originally an actor in Henry Irving’s company, as were Edward Craig, and his older sister Edith, some years later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15FFF56D-0E0D-95AC-76D2-96CA6A0A0A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9463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617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8205C85-5BF1-065E-22E2-B3B9CFF20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4243841" cy="1657804"/>
          </a:xfrm>
        </p:spPr>
        <p:txBody>
          <a:bodyPr>
            <a:normAutofit fontScale="90000"/>
          </a:bodyPr>
          <a:lstStyle/>
          <a:p>
            <a:r>
              <a:rPr lang="en-MO" sz="5100" dirty="0">
                <a:latin typeface="+mn-lt"/>
              </a:rPr>
              <a:t>Dr George Stoker </a:t>
            </a:r>
            <a:r>
              <a:rPr lang="en-GB" sz="5100" dirty="0">
                <a:latin typeface="+mn-lt"/>
              </a:rPr>
              <a:t/>
            </a:r>
            <a:br>
              <a:rPr lang="en-GB" sz="5100" dirty="0">
                <a:latin typeface="+mn-lt"/>
              </a:rPr>
            </a:br>
            <a:r>
              <a:rPr lang="en-GB" sz="5100" dirty="0">
                <a:latin typeface="+mn-lt"/>
              </a:rPr>
              <a:t>(</a:t>
            </a:r>
            <a:r>
              <a:rPr lang="en-MO" sz="5100" dirty="0">
                <a:latin typeface="+mn-lt"/>
              </a:rPr>
              <a:t>1854</a:t>
            </a:r>
            <a:r>
              <a:rPr lang="en-GB" sz="5100" dirty="0">
                <a:latin typeface="+mn-lt"/>
              </a:rPr>
              <a:t>–</a:t>
            </a:r>
            <a:r>
              <a:rPr lang="en-MO" sz="5100" dirty="0">
                <a:latin typeface="+mn-lt"/>
              </a:rPr>
              <a:t>1920</a:t>
            </a:r>
            <a:r>
              <a:rPr lang="en-GB" sz="5100" dirty="0">
                <a:latin typeface="+mn-lt"/>
              </a:rPr>
              <a:t>)</a:t>
            </a:r>
            <a:r>
              <a:rPr lang="en-MO" sz="3200" dirty="0"/>
              <a:t/>
            </a:r>
            <a:br>
              <a:rPr lang="en-MO" sz="3200" dirty="0"/>
            </a:br>
            <a:endParaRPr lang="en-MO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438F464-6415-4392-D11D-4AFB5CFB75A8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M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22E56-8482-7781-3699-12E988770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8143"/>
            <a:ext cx="3932237" cy="2612571"/>
          </a:xfrm>
        </p:spPr>
        <p:txBody>
          <a:bodyPr>
            <a:normAutofit fontScale="92500" lnSpcReduction="20000"/>
          </a:bodyPr>
          <a:lstStyle/>
          <a:p>
            <a:endParaRPr lang="en-MO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Younger b</a:t>
            </a:r>
            <a:r>
              <a:rPr lang="en-MO" sz="2800" dirty="0"/>
              <a:t>rother of Bram Stoker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MO" sz="2800" dirty="0"/>
              <a:t>Author of </a:t>
            </a:r>
            <a:r>
              <a:rPr lang="en-MO" sz="2800" i="1" dirty="0"/>
              <a:t>With </a:t>
            </a:r>
            <a:r>
              <a:rPr lang="en-GB" sz="2800" i="1" dirty="0"/>
              <a:t>‘</a:t>
            </a:r>
            <a:r>
              <a:rPr lang="en-MO" sz="2800" i="1" dirty="0"/>
              <a:t>the Unspeakables</a:t>
            </a:r>
            <a:r>
              <a:rPr lang="en-GB" sz="2800" i="1" dirty="0"/>
              <a:t>’</a:t>
            </a:r>
            <a:r>
              <a:rPr lang="en-MO" sz="2800" i="1" dirty="0"/>
              <a:t> </a:t>
            </a:r>
            <a:r>
              <a:rPr lang="en-GB" sz="2800" dirty="0"/>
              <a:t>(</a:t>
            </a:r>
            <a:r>
              <a:rPr lang="en-MO" sz="2800" dirty="0"/>
              <a:t>1878</a:t>
            </a:r>
            <a:r>
              <a:rPr lang="en-GB" sz="28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MO" sz="2800" dirty="0"/>
              <a:t>Founder of the Oxygen Ho</a:t>
            </a:r>
            <a:r>
              <a:rPr lang="en-GB" sz="2800" dirty="0"/>
              <a:t>spital</a:t>
            </a:r>
            <a:r>
              <a:rPr lang="en-MO" sz="2800" dirty="0"/>
              <a:t>, Fitzrovia</a:t>
            </a:r>
          </a:p>
          <a:p>
            <a:pPr marL="0" indent="0">
              <a:buNone/>
            </a:pPr>
            <a:endParaRPr lang="en-M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B8C0C1-B8BB-E3DC-91B6-B33929355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572" y="1050844"/>
            <a:ext cx="3083844" cy="481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17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tical Title 3">
            <a:extLst>
              <a:ext uri="{FF2B5EF4-FFF2-40B4-BE49-F238E27FC236}">
                <a16:creationId xmlns:a16="http://schemas.microsoft.com/office/drawing/2014/main" id="{9B3AB68B-CB5B-CB80-74FF-908A017EA8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0080" y="359228"/>
            <a:ext cx="4368602" cy="80917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GB" sz="4900" b="0" i="0" dirty="0">
                <a:solidFill>
                  <a:srgbClr val="202124"/>
                </a:solidFill>
                <a:effectLst/>
                <a:latin typeface="+mn-lt"/>
              </a:rPr>
              <a:t/>
            </a:r>
            <a:br>
              <a:rPr lang="en-GB" sz="4900" b="0" i="0" dirty="0">
                <a:solidFill>
                  <a:srgbClr val="202124"/>
                </a:solidFill>
                <a:effectLst/>
                <a:latin typeface="+mn-lt"/>
              </a:rPr>
            </a:br>
            <a:r>
              <a:rPr lang="en-GB" sz="4900" b="0" i="0" dirty="0">
                <a:solidFill>
                  <a:srgbClr val="202124"/>
                </a:solidFill>
                <a:effectLst/>
                <a:latin typeface="+mn-lt"/>
              </a:rPr>
              <a:t/>
            </a:r>
            <a:br>
              <a:rPr lang="en-GB" sz="4900" b="0" i="0" dirty="0">
                <a:solidFill>
                  <a:srgbClr val="202124"/>
                </a:solidFill>
                <a:effectLst/>
                <a:latin typeface="+mn-lt"/>
              </a:rPr>
            </a:br>
            <a:r>
              <a:rPr lang="en-GB" sz="2700" b="0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/>
            </a:r>
            <a:br>
              <a:rPr lang="en-GB" sz="2700" b="0" i="0" u="none" strike="noStrike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GB" sz="2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/>
            </a:r>
            <a:br>
              <a:rPr lang="en-GB" sz="2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en-GB" sz="5400" b="0" i="0" dirty="0">
                <a:solidFill>
                  <a:srgbClr val="202124"/>
                </a:solidFill>
                <a:effectLst/>
                <a:latin typeface="+mn-lt"/>
              </a:rPr>
              <a:t>Paul </a:t>
            </a:r>
            <a:r>
              <a:rPr lang="en-GB" sz="5400" b="0" i="0" dirty="0" err="1">
                <a:solidFill>
                  <a:srgbClr val="202124"/>
                </a:solidFill>
                <a:effectLst/>
                <a:latin typeface="+mn-lt"/>
              </a:rPr>
              <a:t>Féval</a:t>
            </a:r>
            <a:r>
              <a:rPr lang="en-GB" sz="5400" b="0" i="0" dirty="0">
                <a:solidFill>
                  <a:srgbClr val="202124"/>
                </a:solidFill>
                <a:effectLst/>
                <a:latin typeface="+mn-lt"/>
              </a:rPr>
              <a:t>, </a:t>
            </a:r>
            <a:r>
              <a:rPr lang="en-GB" sz="5100" b="0" i="0" dirty="0" err="1">
                <a:solidFill>
                  <a:srgbClr val="202124"/>
                </a:solidFill>
                <a:effectLst/>
                <a:latin typeface="+mn-lt"/>
              </a:rPr>
              <a:t>père</a:t>
            </a:r>
            <a:endParaRPr lang="en-US" sz="5100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1A9456-88DE-4CE2-B60D-B0DB753798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1328057"/>
            <a:ext cx="4243589" cy="4865510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600" dirty="0"/>
              <a:t>French novelist, author of </a:t>
            </a:r>
            <a:r>
              <a:rPr lang="en-US" sz="2600" i="1" dirty="0"/>
              <a:t>La Vampire </a:t>
            </a:r>
            <a:r>
              <a:rPr lang="en-US" sz="2600" dirty="0"/>
              <a:t>(1856; 1865)</a:t>
            </a:r>
          </a:p>
          <a:p>
            <a:r>
              <a:rPr lang="en-MO" sz="2600" i="1" dirty="0"/>
              <a:t>Le Chevalier T</a:t>
            </a:r>
            <a:r>
              <a:rPr lang="en-GB" sz="2600" b="0" i="0" dirty="0" err="1">
                <a:solidFill>
                  <a:srgbClr val="202124"/>
                </a:solidFill>
                <a:effectLst/>
                <a:latin typeface="+mn-lt"/>
              </a:rPr>
              <a:t>é</a:t>
            </a:r>
            <a:r>
              <a:rPr lang="en-MO" sz="2600" i="1" dirty="0"/>
              <a:t>n</a:t>
            </a:r>
            <a:r>
              <a:rPr lang="en-GB" sz="2600" b="0" i="0" dirty="0" err="1">
                <a:solidFill>
                  <a:srgbClr val="202124"/>
                </a:solidFill>
                <a:effectLst/>
                <a:latin typeface="+mn-lt"/>
              </a:rPr>
              <a:t>è</a:t>
            </a:r>
            <a:r>
              <a:rPr lang="en-MO" sz="2600" i="1" dirty="0"/>
              <a:t>bre </a:t>
            </a:r>
            <a:r>
              <a:rPr lang="en-US" sz="2600" dirty="0"/>
              <a:t>(1860)</a:t>
            </a:r>
          </a:p>
          <a:p>
            <a:r>
              <a:rPr lang="en-US" sz="2600" i="1" dirty="0"/>
              <a:t>La Ville Vampire </a:t>
            </a:r>
            <a:r>
              <a:rPr lang="en-US" sz="2600" dirty="0"/>
              <a:t>(1874)</a:t>
            </a:r>
          </a:p>
          <a:p>
            <a:r>
              <a:rPr lang="en-US" sz="2600" dirty="0"/>
              <a:t>Vampire stories which combine the Fantastique with real history</a:t>
            </a:r>
          </a:p>
          <a:p>
            <a:r>
              <a:rPr lang="en-US" sz="2600" dirty="0"/>
              <a:t>Some might say, the first ‘mash-up’ novel!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B898A88-729D-88E7-66C4-30483AAC69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58" r="1" b="24735"/>
          <a:stretch/>
        </p:blipFill>
        <p:spPr bwMode="auto">
          <a:xfrm>
            <a:off x="5311702" y="579120"/>
            <a:ext cx="6878775" cy="6278879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328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ED18BC-2E1B-E1B0-5547-07764264D0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022771" y="1121228"/>
            <a:ext cx="3962400" cy="315613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Ellen Terry and Henry Irving </a:t>
            </a:r>
            <a:b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GB" sz="4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Vicar of Wakefield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dirty="0" err="1">
                <a:solidFill>
                  <a:srgbClr val="FFFFFF"/>
                </a:solidFill>
              </a:rPr>
              <a:t>ingcostumefor</a:t>
            </a:r>
            <a:r>
              <a:rPr lang="en-US" sz="3600" dirty="0">
                <a:solidFill>
                  <a:srgbClr val="FFFFFF"/>
                </a:solidFill>
              </a:rPr>
              <a:t> “The Bells”</a:t>
            </a:r>
          </a:p>
        </p:txBody>
      </p:sp>
      <p:pic>
        <p:nvPicPr>
          <p:cNvPr id="1026" name="Picture 2" descr="Behind-the-Scenes Tour: Ellen Terry &amp; Henry Irving  photo">
            <a:extLst>
              <a:ext uri="{FF2B5EF4-FFF2-40B4-BE49-F238E27FC236}">
                <a16:creationId xmlns:a16="http://schemas.microsoft.com/office/drawing/2014/main" id="{5077337B-D06B-65E0-796E-62A54D0AF1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5" r="6266"/>
          <a:stretch/>
        </p:blipFill>
        <p:spPr bwMode="auto">
          <a:xfrm>
            <a:off x="1518145" y="1306286"/>
            <a:ext cx="6406655" cy="444458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857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33B50F-2530-10E7-C460-F896CE5B2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223" y="643467"/>
            <a:ext cx="355155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7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2408</TotalTime>
  <Words>420</Words>
  <Application>Microsoft Office PowerPoint</Application>
  <PresentationFormat>Widescreen</PresentationFormat>
  <Paragraphs>31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新細明體</vt:lpstr>
      <vt:lpstr>Arial</vt:lpstr>
      <vt:lpstr>Arial</vt:lpstr>
      <vt:lpstr>Calibri</vt:lpstr>
      <vt:lpstr>Calibri Light</vt:lpstr>
      <vt:lpstr>Times New Roman</vt:lpstr>
      <vt:lpstr>Office Theme</vt:lpstr>
      <vt:lpstr>PowerPoint Presentation</vt:lpstr>
      <vt:lpstr>My path to Dracula</vt:lpstr>
      <vt:lpstr>My second monograph</vt:lpstr>
      <vt:lpstr>Abraham ‘Bram’ Stoker (1847–1912)</vt:lpstr>
      <vt:lpstr>Bram Stoker and first edition of Dracula, 1897</vt:lpstr>
      <vt:lpstr>Stoker’s path to Dracula </vt:lpstr>
      <vt:lpstr>Walter Sickert (1860–1942)</vt:lpstr>
      <vt:lpstr>Dr George Stoker  (1854–1920) </vt:lpstr>
      <vt:lpstr>    Paul Féval, père</vt:lpstr>
      <vt:lpstr>Ellen Terry and Henry Irving  in The Vicar of Wakefield ingcostumefor “The Bells”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Gibson</dc:creator>
  <cp:lastModifiedBy>matthewgibson</cp:lastModifiedBy>
  <cp:revision>22</cp:revision>
  <dcterms:created xsi:type="dcterms:W3CDTF">2024-03-18T14:17:55Z</dcterms:created>
  <dcterms:modified xsi:type="dcterms:W3CDTF">2024-08-26T07:43:01Z</dcterms:modified>
</cp:coreProperties>
</file>