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311" r:id="rId3"/>
    <p:sldId id="414" r:id="rId4"/>
    <p:sldId id="406" r:id="rId5"/>
    <p:sldId id="417" r:id="rId6"/>
    <p:sldId id="385" r:id="rId7"/>
    <p:sldId id="411" r:id="rId8"/>
    <p:sldId id="418" r:id="rId9"/>
    <p:sldId id="410" r:id="rId10"/>
    <p:sldId id="408" r:id="rId11"/>
    <p:sldId id="419" r:id="rId12"/>
    <p:sldId id="409" r:id="rId13"/>
    <p:sldId id="412" r:id="rId14"/>
    <p:sldId id="413" r:id="rId15"/>
    <p:sldId id="415" r:id="rId16"/>
    <p:sldId id="416" r:id="rId17"/>
    <p:sldId id="401" r:id="rId18"/>
    <p:sldId id="420" r:id="rId19"/>
    <p:sldId id="400" r:id="rId20"/>
    <p:sldId id="39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45" autoAdjust="0"/>
    <p:restoredTop sz="94659"/>
  </p:normalViewPr>
  <p:slideViewPr>
    <p:cSldViewPr snapToGrid="0" snapToObjects="1">
      <p:cViewPr varScale="1">
        <p:scale>
          <a:sx n="115" d="100"/>
          <a:sy n="115" d="100"/>
        </p:scale>
        <p:origin x="30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47167-04BA-7D46-A28C-BF01FC11CD9F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11B43-F7C8-3F49-A15B-0BF9F87FA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0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279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4809082" y="2392202"/>
            <a:ext cx="66246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H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zh-TW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Power Point Template</a:t>
            </a:r>
          </a:p>
          <a:p>
            <a:pPr algn="ctr" eaLnBrk="1" hangingPunct="1"/>
            <a:r>
              <a:rPr lang="en-US" altLang="zh-TW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(enter texts here)</a:t>
            </a:r>
          </a:p>
        </p:txBody>
      </p:sp>
    </p:spTree>
    <p:extLst>
      <p:ext uri="{BB962C8B-B14F-4D97-AF65-F5344CB8AC3E}">
        <p14:creationId xmlns:p14="http://schemas.microsoft.com/office/powerpoint/2010/main" val="797963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1638880" y="2769453"/>
            <a:ext cx="43957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H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zh-TW" sz="2400" dirty="0">
                <a:latin typeface="Arial" charset="0"/>
                <a:ea typeface="Arial" charset="0"/>
                <a:cs typeface="Arial" charset="0"/>
              </a:rPr>
              <a:t>Power Point Template</a:t>
            </a:r>
          </a:p>
          <a:p>
            <a:pPr algn="ctr" eaLnBrk="1" hangingPunct="1"/>
            <a:r>
              <a:rPr lang="en-US" altLang="zh-TW" sz="2400" dirty="0">
                <a:latin typeface="Arial" charset="0"/>
                <a:ea typeface="Arial" charset="0"/>
                <a:cs typeface="Arial" charset="0"/>
              </a:rPr>
              <a:t>(insert graphs and charts here)</a:t>
            </a:r>
          </a:p>
        </p:txBody>
      </p:sp>
    </p:spTree>
    <p:extLst>
      <p:ext uri="{BB962C8B-B14F-4D97-AF65-F5344CB8AC3E}">
        <p14:creationId xmlns:p14="http://schemas.microsoft.com/office/powerpoint/2010/main" val="196476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1638880" y="2769453"/>
            <a:ext cx="43957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H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zh-TW" sz="2400" dirty="0">
                <a:latin typeface="Arial" charset="0"/>
                <a:ea typeface="Arial" charset="0"/>
                <a:cs typeface="Arial" charset="0"/>
              </a:rPr>
              <a:t>Power Point Template</a:t>
            </a:r>
          </a:p>
          <a:p>
            <a:pPr algn="ctr" eaLnBrk="1" hangingPunct="1"/>
            <a:r>
              <a:rPr lang="en-US" altLang="zh-TW" sz="2400" dirty="0">
                <a:latin typeface="Arial" charset="0"/>
                <a:ea typeface="Arial" charset="0"/>
                <a:cs typeface="Arial" charset="0"/>
              </a:rPr>
              <a:t>(insert graphs and charts here)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011101" y="2863577"/>
            <a:ext cx="6462464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H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zh-HK" sz="2800" b="1" dirty="0" err="1">
                <a:latin typeface="Arial" charset="0"/>
                <a:ea typeface="Arial" charset="0"/>
                <a:cs typeface="Arial" charset="0"/>
              </a:rPr>
              <a:t>Thank</a:t>
            </a:r>
            <a:r>
              <a:rPr lang="pt-BR" altLang="zh-HK" sz="28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pt-BR" altLang="zh-HK" sz="2800" b="1" dirty="0" err="1">
                <a:latin typeface="Arial" charset="0"/>
                <a:ea typeface="Arial" charset="0"/>
                <a:cs typeface="Arial" charset="0"/>
              </a:rPr>
              <a:t>You</a:t>
            </a:r>
            <a:r>
              <a:rPr lang="pt-BR" altLang="zh-HK" sz="2800" b="1" dirty="0">
                <a:latin typeface="Arial" charset="0"/>
                <a:ea typeface="Arial" charset="0"/>
                <a:cs typeface="Arial" charset="0"/>
              </a:rPr>
              <a:t>!</a:t>
            </a:r>
          </a:p>
          <a:p>
            <a:pPr algn="ctr"/>
            <a:r>
              <a:rPr lang="pt-BR" altLang="zh-HK" sz="1200" dirty="0">
                <a:latin typeface="Arial" charset="0"/>
                <a:ea typeface="Arial" charset="0"/>
                <a:cs typeface="Arial" charset="0"/>
              </a:rPr>
              <a:t>Avenida da Universidade, Taipa, Macau, China</a:t>
            </a:r>
          </a:p>
          <a:p>
            <a:pPr algn="ctr"/>
            <a:r>
              <a:rPr lang="pt-BR" altLang="zh-HK" sz="1200" dirty="0">
                <a:latin typeface="Arial" charset="0"/>
                <a:ea typeface="Arial" charset="0"/>
                <a:cs typeface="Arial" charset="0"/>
              </a:rPr>
              <a:t>Tel :  (853) 8822 8833       Fax :  (853) 8822 8822       </a:t>
            </a:r>
          </a:p>
          <a:p>
            <a:pPr algn="ctr"/>
            <a:r>
              <a:rPr lang="pt-BR" altLang="zh-HK" sz="1200" dirty="0">
                <a:latin typeface="Arial" charset="0"/>
                <a:ea typeface="Arial" charset="0"/>
                <a:cs typeface="Arial" charset="0"/>
              </a:rPr>
              <a:t>Email :  </a:t>
            </a:r>
            <a:r>
              <a:rPr lang="pt-BR" altLang="zh-HK" sz="1200" dirty="0" err="1">
                <a:latin typeface="Arial" charset="0"/>
                <a:ea typeface="Arial" charset="0"/>
                <a:cs typeface="Arial" charset="0"/>
              </a:rPr>
              <a:t>info@um.edu.mo</a:t>
            </a:r>
            <a:r>
              <a:rPr lang="pt-BR" altLang="zh-HK" sz="1200" dirty="0">
                <a:latin typeface="Arial" charset="0"/>
                <a:ea typeface="Arial" charset="0"/>
                <a:cs typeface="Arial" charset="0"/>
              </a:rPr>
              <a:t>    Website :  </a:t>
            </a:r>
            <a:r>
              <a:rPr lang="pt-BR" altLang="zh-HK" sz="1200" dirty="0" err="1">
                <a:latin typeface="Arial" charset="0"/>
                <a:ea typeface="Arial" charset="0"/>
                <a:cs typeface="Arial" charset="0"/>
              </a:rPr>
              <a:t>www.um.edu.mo</a:t>
            </a:r>
            <a:endParaRPr lang="zh-HK" alt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0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931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7" r:id="rId3"/>
    <p:sldLayoutId id="2147483658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jp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657E3308-3BD6-44FB-944B-01661EA22881}"/>
              </a:ext>
            </a:extLst>
          </p:cNvPr>
          <p:cNvSpPr/>
          <p:nvPr/>
        </p:nvSpPr>
        <p:spPr>
          <a:xfrm>
            <a:off x="930857" y="907028"/>
            <a:ext cx="10291326" cy="37548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Arial" charset="0"/>
                <a:cs typeface="Arial" charset="0"/>
              </a:rPr>
              <a:t>基于钙钛矿材料的单像素探测器</a:t>
            </a:r>
            <a:endParaRPr lang="en-US" altLang="zh-TW" sz="54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ea typeface="Arial" charset="0"/>
              <a:cs typeface="Arial" charset="0"/>
            </a:endParaRPr>
          </a:p>
          <a:p>
            <a:pPr algn="ctr">
              <a:spcBef>
                <a:spcPts val="1200"/>
              </a:spcBef>
            </a:pPr>
            <a:endParaRPr lang="en-US" altLang="zh-TW" sz="32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ea typeface="Arial" charset="0"/>
              <a:cs typeface="Arial" charset="0"/>
            </a:endParaRPr>
          </a:p>
          <a:p>
            <a:pPr algn="ctr">
              <a:spcBef>
                <a:spcPts val="1200"/>
              </a:spcBef>
            </a:pPr>
            <a:endParaRPr lang="en-US" altLang="zh-TW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ea typeface="Arial" charset="0"/>
              <a:cs typeface="Arial" charset="0"/>
            </a:endParaRPr>
          </a:p>
          <a:p>
            <a:pPr algn="ctr">
              <a:spcBef>
                <a:spcPts val="1200"/>
              </a:spcBef>
            </a:pPr>
            <a:r>
              <a:rPr lang="zh-CN" altLang="en-US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Arial" charset="0"/>
                <a:cs typeface="Arial" charset="0"/>
              </a:rPr>
              <a:t>刘宏超</a:t>
            </a:r>
            <a:endParaRPr lang="en-US" altLang="zh-CN" sz="48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ea typeface="Arial" charset="0"/>
              <a:cs typeface="Arial" charset="0"/>
            </a:endParaRPr>
          </a:p>
          <a:p>
            <a:pPr algn="ctr">
              <a:spcBef>
                <a:spcPts val="1200"/>
              </a:spcBef>
            </a:pPr>
            <a:r>
              <a:rPr lang="zh-CN" alt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rial" charset="0"/>
              </a:rPr>
              <a:t>澳门大学 应用物理及材料工程研究院</a:t>
            </a:r>
            <a:endParaRPr lang="zh-CN" altLang="en-U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6356" y="5899183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第十四届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全国量子成像学术</a:t>
            </a: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会议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fontAlgn="base"/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13-16</a:t>
            </a: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日，北京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84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1685580" y="2011167"/>
            <a:ext cx="994444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rial" charset="0"/>
              </a:rPr>
              <a:t>单像素成像的研究元素</a:t>
            </a:r>
            <a:endParaRPr lang="en-US" altLang="zh-CN" sz="44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rial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钙钛矿材料</a:t>
            </a:r>
            <a:endParaRPr lang="en-US" altLang="zh-CN" sz="4000" b="1" dirty="0" smtClean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钙钛矿微米</a:t>
            </a: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带单像素</a:t>
            </a:r>
            <a:r>
              <a:rPr lang="zh-CN" altLang="en-US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探测器</a:t>
            </a:r>
            <a:endParaRPr lang="en-US" altLang="zh-CN" sz="4000" b="1" dirty="0" smtClean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钙钛矿双层薄膜单像素探测器</a:t>
            </a:r>
            <a:endParaRPr lang="zh-CN" altLang="en-US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C4FE4B4-C27A-49E4-8C84-88616ED4D640}"/>
              </a:ext>
            </a:extLst>
          </p:cNvPr>
          <p:cNvSpPr txBox="1"/>
          <p:nvPr/>
        </p:nvSpPr>
        <p:spPr>
          <a:xfrm>
            <a:off x="5157138" y="84969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目   录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01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4865525" y="84969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单像素成像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923166" y="1857383"/>
            <a:ext cx="6752706" cy="3693726"/>
            <a:chOff x="2524299" y="1899718"/>
            <a:chExt cx="6752706" cy="3693726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35123" y="1899718"/>
              <a:ext cx="6741882" cy="3693726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6666807" y="2310938"/>
              <a:ext cx="997528" cy="241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292138" y="2069869"/>
              <a:ext cx="604058" cy="241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24299" y="2261060"/>
              <a:ext cx="459972" cy="2078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374968" y="4699460"/>
              <a:ext cx="1014152" cy="263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89120" y="4303220"/>
              <a:ext cx="1280160" cy="263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97483" y="5079074"/>
              <a:ext cx="1742901" cy="263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171306" y="3684724"/>
              <a:ext cx="407324" cy="241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25367" y="46682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投射图案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823433" y="464454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光源</a:t>
            </a:r>
            <a:endParaRPr lang="en-US" altLang="zh-CN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4520101" y="144353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单像素探测器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8352706" y="466740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物体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9321" y="5414075"/>
            <a:ext cx="2900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微波</a:t>
            </a:r>
            <a:r>
              <a:rPr lang="zh-CN" altLang="en-US" dirty="0" smtClean="0"/>
              <a:t>，</a:t>
            </a:r>
            <a:r>
              <a:rPr lang="zh-CN" altLang="en-US" dirty="0"/>
              <a:t>太赫兹波</a:t>
            </a:r>
            <a:r>
              <a:rPr lang="zh-CN" altLang="en-US" dirty="0" smtClean="0"/>
              <a:t>，</a:t>
            </a:r>
            <a:r>
              <a:rPr lang="zh-CN" altLang="en-US" dirty="0"/>
              <a:t>红外光，</a:t>
            </a:r>
            <a:r>
              <a:rPr lang="zh-CN" altLang="en-US" dirty="0" smtClean="0"/>
              <a:t> 可见光，</a:t>
            </a:r>
            <a:r>
              <a:rPr lang="en-US" altLang="zh-CN" dirty="0"/>
              <a:t> X</a:t>
            </a:r>
            <a:r>
              <a:rPr lang="zh-CN" altLang="en-US" dirty="0"/>
              <a:t>射线， </a:t>
            </a:r>
            <a:r>
              <a:rPr lang="zh-CN" altLang="en-US" dirty="0" smtClean="0"/>
              <a:t>电子束，中子束，冷原子</a:t>
            </a:r>
            <a:r>
              <a:rPr lang="en-US" altLang="zh-CN" dirty="0" smtClean="0"/>
              <a:t>……</a:t>
            </a:r>
            <a:endParaRPr lang="en-US" dirty="0"/>
          </a:p>
        </p:txBody>
      </p:sp>
      <p:sp>
        <p:nvSpPr>
          <p:cNvPr id="52" name="Rectangular Callout 51"/>
          <p:cNvSpPr/>
          <p:nvPr/>
        </p:nvSpPr>
        <p:spPr>
          <a:xfrm>
            <a:off x="798161" y="5355741"/>
            <a:ext cx="2981271" cy="1106145"/>
          </a:xfrm>
          <a:prstGeom prst="wedgeRectCallout">
            <a:avLst>
              <a:gd name="adj1" fmla="val 26866"/>
              <a:gd name="adj2" fmla="val -812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ular Callout 54"/>
          <p:cNvSpPr/>
          <p:nvPr/>
        </p:nvSpPr>
        <p:spPr>
          <a:xfrm>
            <a:off x="3957696" y="5355741"/>
            <a:ext cx="3052579" cy="1106145"/>
          </a:xfrm>
          <a:prstGeom prst="wedgeRectCallout">
            <a:avLst>
              <a:gd name="adj1" fmla="val -11417"/>
              <a:gd name="adj2" fmla="val -7838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3970327" y="5431345"/>
            <a:ext cx="3015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哈达玛</a:t>
            </a:r>
            <a:r>
              <a:rPr lang="zh-CN" altLang="en-US" dirty="0" smtClean="0"/>
              <a:t>，</a:t>
            </a:r>
            <a:r>
              <a:rPr lang="zh-CN" altLang="en-US" dirty="0"/>
              <a:t>傅里叶</a:t>
            </a:r>
            <a:r>
              <a:rPr lang="zh-CN" altLang="en-US" dirty="0" smtClean="0"/>
              <a:t>，随机散斑，二值或灰度 </a:t>
            </a:r>
            <a:r>
              <a:rPr lang="en-US" altLang="zh-CN" dirty="0" smtClean="0"/>
              <a:t>……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9908556" y="184423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恢复算法</a:t>
            </a:r>
            <a:endParaRPr lang="en-US" dirty="0"/>
          </a:p>
        </p:txBody>
      </p:sp>
      <p:sp>
        <p:nvSpPr>
          <p:cNvPr id="58" name="Rectangular Callout 57"/>
          <p:cNvSpPr/>
          <p:nvPr/>
        </p:nvSpPr>
        <p:spPr>
          <a:xfrm>
            <a:off x="9374417" y="2408662"/>
            <a:ext cx="2509302" cy="709073"/>
          </a:xfrm>
          <a:prstGeom prst="wedgeRectCallout">
            <a:avLst>
              <a:gd name="adj1" fmla="val -4060"/>
              <a:gd name="adj2" fmla="val -8094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9374417" y="2471404"/>
            <a:ext cx="260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二阶关联，高阶关联，差分算法</a:t>
            </a:r>
            <a:r>
              <a:rPr lang="zh-CN" altLang="en-US" dirty="0" smtClean="0"/>
              <a:t>，压缩感知</a:t>
            </a:r>
            <a:r>
              <a:rPr lang="en-US" altLang="zh-CN" dirty="0" smtClean="0"/>
              <a:t>……</a:t>
            </a:r>
            <a:endParaRPr lang="en-US" dirty="0"/>
          </a:p>
        </p:txBody>
      </p:sp>
      <p:sp>
        <p:nvSpPr>
          <p:cNvPr id="63" name="Rectangular Callout 62"/>
          <p:cNvSpPr/>
          <p:nvPr/>
        </p:nvSpPr>
        <p:spPr>
          <a:xfrm>
            <a:off x="8472480" y="5355741"/>
            <a:ext cx="3437302" cy="1106145"/>
          </a:xfrm>
          <a:prstGeom prst="wedgeRectCallout">
            <a:avLst>
              <a:gd name="adj1" fmla="val -36743"/>
              <a:gd name="adj2" fmla="val -8064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8510050" y="5431345"/>
            <a:ext cx="3373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透射</a:t>
            </a:r>
            <a:r>
              <a:rPr lang="zh-CN" altLang="en-US" dirty="0" smtClean="0"/>
              <a:t>物体，反射</a:t>
            </a:r>
            <a:r>
              <a:rPr lang="zh-CN" altLang="en-US" dirty="0" smtClean="0"/>
              <a:t>物体</a:t>
            </a:r>
            <a:r>
              <a:rPr lang="en-US" altLang="zh-CN" dirty="0" smtClean="0"/>
              <a:t>(</a:t>
            </a:r>
            <a:r>
              <a:rPr lang="zh-CN" altLang="en-US" dirty="0" smtClean="0"/>
              <a:t>漫反射</a:t>
            </a:r>
            <a:r>
              <a:rPr lang="zh-CN" altLang="en-US" dirty="0" smtClean="0"/>
              <a:t>物体，镜面反射</a:t>
            </a:r>
            <a:r>
              <a:rPr lang="zh-CN" altLang="en-US" dirty="0" smtClean="0"/>
              <a:t>物体</a:t>
            </a:r>
            <a:r>
              <a:rPr lang="en-US" altLang="zh-CN" dirty="0" smtClean="0"/>
              <a:t>)</a:t>
            </a:r>
            <a:r>
              <a:rPr lang="zh-CN" altLang="en-US" dirty="0" smtClean="0"/>
              <a:t>，彩色</a:t>
            </a:r>
            <a:r>
              <a:rPr lang="zh-CN" altLang="en-US" dirty="0" smtClean="0"/>
              <a:t>物体，三维物体，运动物体</a:t>
            </a:r>
            <a:r>
              <a:rPr lang="en-US" altLang="zh-CN" dirty="0" smtClean="0"/>
              <a:t>……</a:t>
            </a:r>
            <a:endParaRPr lang="en-US" dirty="0"/>
          </a:p>
        </p:txBody>
      </p:sp>
      <p:sp>
        <p:nvSpPr>
          <p:cNvPr id="66" name="Rectangular Callout 65"/>
          <p:cNvSpPr/>
          <p:nvPr/>
        </p:nvSpPr>
        <p:spPr>
          <a:xfrm>
            <a:off x="6240260" y="1294883"/>
            <a:ext cx="3091908" cy="790398"/>
          </a:xfrm>
          <a:prstGeom prst="wedgeRectCallout">
            <a:avLst>
              <a:gd name="adj1" fmla="val -56978"/>
              <a:gd name="adj2" fmla="val -1196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6240260" y="1366916"/>
            <a:ext cx="3015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硅探测器，</a:t>
            </a:r>
            <a:r>
              <a:rPr lang="en-US" altLang="zh-CN" dirty="0" smtClean="0"/>
              <a:t>SPAD</a:t>
            </a:r>
            <a:r>
              <a:rPr lang="zh-CN" altLang="en-US" dirty="0" smtClean="0"/>
              <a:t>，不同</a:t>
            </a:r>
            <a:r>
              <a:rPr lang="zh-CN" altLang="en-US" dirty="0"/>
              <a:t>波段</a:t>
            </a:r>
            <a:r>
              <a:rPr lang="zh-CN" altLang="en-US" dirty="0" smtClean="0"/>
              <a:t>探测器</a:t>
            </a:r>
            <a:r>
              <a:rPr lang="en-US" altLang="zh-CN" dirty="0" smtClean="0"/>
              <a:t>……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9934619" y="339825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相关应用</a:t>
            </a:r>
            <a:endParaRPr lang="en-US" dirty="0"/>
          </a:p>
        </p:txBody>
      </p:sp>
      <p:sp>
        <p:nvSpPr>
          <p:cNvPr id="28" name="Rectangular Callout 27"/>
          <p:cNvSpPr/>
          <p:nvPr/>
        </p:nvSpPr>
        <p:spPr>
          <a:xfrm>
            <a:off x="9400480" y="3962685"/>
            <a:ext cx="2509302" cy="709073"/>
          </a:xfrm>
          <a:prstGeom prst="wedgeRectCallout">
            <a:avLst>
              <a:gd name="adj1" fmla="val -4060"/>
              <a:gd name="adj2" fmla="val -8094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400479" y="4025427"/>
            <a:ext cx="2579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医学探测</a:t>
            </a:r>
            <a:r>
              <a:rPr lang="zh-CN" altLang="en-US" dirty="0"/>
              <a:t>，雷达探测</a:t>
            </a:r>
            <a:r>
              <a:rPr lang="zh-CN" altLang="en-US" dirty="0" smtClean="0"/>
              <a:t>，</a:t>
            </a:r>
            <a:r>
              <a:rPr lang="zh-CN" altLang="en-US" dirty="0" smtClean="0"/>
              <a:t>光学加密，</a:t>
            </a:r>
            <a:r>
              <a:rPr lang="zh-CN" altLang="en-US" dirty="0" smtClean="0"/>
              <a:t>图像识别</a:t>
            </a:r>
            <a:r>
              <a:rPr lang="en-US" altLang="zh-CN" dirty="0" smtClean="0"/>
              <a:t>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91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8" grpId="0"/>
      <p:bldP spid="29" grpId="0"/>
      <p:bldP spid="3" grpId="0"/>
      <p:bldP spid="52" grpId="0" animBg="1"/>
      <p:bldP spid="55" grpId="0" animBg="1"/>
      <p:bldP spid="56" grpId="0"/>
      <p:bldP spid="57" grpId="0"/>
      <p:bldP spid="58" grpId="0" animBg="1"/>
      <p:bldP spid="62" grpId="0"/>
      <p:bldP spid="63" grpId="0" animBg="1"/>
      <p:bldP spid="64" grpId="0"/>
      <p:bldP spid="66" grpId="0" animBg="1"/>
      <p:bldP spid="67" grpId="0"/>
      <p:bldP spid="27" grpId="0"/>
      <p:bldP spid="28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4865525" y="84969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单像素成像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923166" y="1857383"/>
            <a:ext cx="6752706" cy="3693726"/>
            <a:chOff x="2524299" y="1899718"/>
            <a:chExt cx="6752706" cy="3693726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35123" y="1899718"/>
              <a:ext cx="6741882" cy="3693726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6666807" y="2310938"/>
              <a:ext cx="997528" cy="241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292138" y="2069869"/>
              <a:ext cx="604058" cy="241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24299" y="2261060"/>
              <a:ext cx="459972" cy="2078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374968" y="4699460"/>
              <a:ext cx="1014152" cy="263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89120" y="4303220"/>
              <a:ext cx="1280160" cy="263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97483" y="5079074"/>
              <a:ext cx="1742901" cy="263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171306" y="3684724"/>
              <a:ext cx="407324" cy="241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59804" y="417066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投射图案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823433" y="464454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光源</a:t>
            </a:r>
            <a:endParaRPr lang="en-US" altLang="zh-CN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5481236" y="18083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单像素探测器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9310754" y="399458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相关加密应用</a:t>
            </a:r>
            <a:endParaRPr lang="en-US" dirty="0"/>
          </a:p>
        </p:txBody>
      </p:sp>
      <p:sp>
        <p:nvSpPr>
          <p:cNvPr id="50" name="Rectangular Callout 49"/>
          <p:cNvSpPr/>
          <p:nvPr/>
        </p:nvSpPr>
        <p:spPr>
          <a:xfrm>
            <a:off x="798161" y="5355741"/>
            <a:ext cx="2981271" cy="1106145"/>
          </a:xfrm>
          <a:prstGeom prst="wedgeRectCallout">
            <a:avLst>
              <a:gd name="adj1" fmla="val 26866"/>
              <a:gd name="adj2" fmla="val -812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749222" y="5313890"/>
            <a:ext cx="318388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[1] Appl. Phys. Lett.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111,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031110 (2017)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[2] Phys. Rev.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 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94,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023827 (2016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[3] J. Phys. B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145503 (2014)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[4]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JOSA A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956-961 (2013)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[5]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Opt. 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Commun.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283, 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405-408 (2010)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259473" y="1115289"/>
            <a:ext cx="6013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</a:rPr>
              <a:t>单像素</a:t>
            </a:r>
            <a:r>
              <a:rPr lang="zh-CN" altLang="en-US" sz="2800" dirty="0">
                <a:solidFill>
                  <a:srgbClr val="0000FF"/>
                </a:solidFill>
              </a:rPr>
              <a:t>成像 </a:t>
            </a:r>
            <a:r>
              <a:rPr lang="en-US" altLang="zh-CN" sz="2800" dirty="0">
                <a:solidFill>
                  <a:srgbClr val="0000FF"/>
                </a:solidFill>
              </a:rPr>
              <a:t>&amp; </a:t>
            </a:r>
            <a:r>
              <a:rPr lang="zh-CN" altLang="en-US" sz="2800" dirty="0">
                <a:solidFill>
                  <a:srgbClr val="0000FF"/>
                </a:solidFill>
              </a:rPr>
              <a:t>鬼</a:t>
            </a:r>
            <a:r>
              <a:rPr lang="zh-CN" altLang="en-US" sz="2800" dirty="0" smtClean="0">
                <a:solidFill>
                  <a:srgbClr val="0000FF"/>
                </a:solidFill>
              </a:rPr>
              <a:t>成像 </a:t>
            </a:r>
            <a:r>
              <a:rPr lang="en-US" altLang="zh-CN" sz="2000" dirty="0" smtClean="0">
                <a:solidFill>
                  <a:srgbClr val="0000FF"/>
                </a:solidFill>
              </a:rPr>
              <a:t>(</a:t>
            </a:r>
            <a:r>
              <a:rPr lang="zh-CN" altLang="en-US" sz="2000" dirty="0" smtClean="0">
                <a:solidFill>
                  <a:srgbClr val="0000FF"/>
                </a:solidFill>
              </a:rPr>
              <a:t>第一或通讯作者论文</a:t>
            </a:r>
            <a:r>
              <a:rPr lang="en-US" altLang="zh-CN" sz="2000" dirty="0" smtClean="0">
                <a:solidFill>
                  <a:srgbClr val="0000FF"/>
                </a:solidFill>
              </a:rPr>
              <a:t>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450143" y="248486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恢复算法</a:t>
            </a:r>
            <a:endParaRPr lang="en-US" dirty="0"/>
          </a:p>
        </p:txBody>
      </p:sp>
      <p:sp>
        <p:nvSpPr>
          <p:cNvPr id="60" name="Rectangular Callout 59"/>
          <p:cNvSpPr/>
          <p:nvPr/>
        </p:nvSpPr>
        <p:spPr>
          <a:xfrm>
            <a:off x="8646378" y="3008131"/>
            <a:ext cx="3113821" cy="555452"/>
          </a:xfrm>
          <a:prstGeom prst="wedgeRectCallout">
            <a:avLst>
              <a:gd name="adj1" fmla="val -4060"/>
              <a:gd name="adj2" fmla="val -8094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8608085" y="3032051"/>
            <a:ext cx="3104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17] Phys. Rev.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Appl. 12, 034019 (2019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18] Sci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Rep.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10, 14626 (2020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ular Callout 31"/>
          <p:cNvSpPr/>
          <p:nvPr/>
        </p:nvSpPr>
        <p:spPr>
          <a:xfrm>
            <a:off x="3957696" y="4848217"/>
            <a:ext cx="3052579" cy="1911701"/>
          </a:xfrm>
          <a:prstGeom prst="wedgeRectCallout">
            <a:avLst>
              <a:gd name="adj1" fmla="val -7877"/>
              <a:gd name="adj2" fmla="val -6335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913506" y="4774148"/>
            <a:ext cx="31958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[6]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26, 045702 (2024)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[7] Chin. Phys. B 32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064201 (2023)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[8] Opt. Exp. 31, 16213-16226 (2023)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[9]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Opt. Lasers Eng. 163, 107474 (2023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[10] Opt. Lasers Eng.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159, 107191 (2022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[11] Opt.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Exp. 30, 35923-35936 (2022)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[12]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Opt. Exp.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21866-21875 (2022)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[13]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Appl.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034035 (2021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[14] Opt. Exp.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41827-41841 (2021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8" name="Rectangular Callout 37"/>
          <p:cNvSpPr/>
          <p:nvPr/>
        </p:nvSpPr>
        <p:spPr>
          <a:xfrm>
            <a:off x="7190671" y="1675302"/>
            <a:ext cx="3091908" cy="536602"/>
          </a:xfrm>
          <a:prstGeom prst="wedgeRectCallout">
            <a:avLst>
              <a:gd name="adj1" fmla="val -55634"/>
              <a:gd name="adj2" fmla="val 907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7137679" y="1671906"/>
            <a:ext cx="3144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[15] Adv. Opt. Mat.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2201847 (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[16] Light: Sci. &amp; Appl. 12, 286 (2023)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ular Callout 46"/>
          <p:cNvSpPr/>
          <p:nvPr/>
        </p:nvSpPr>
        <p:spPr>
          <a:xfrm>
            <a:off x="8640325" y="4631345"/>
            <a:ext cx="3113821" cy="1826087"/>
          </a:xfrm>
          <a:prstGeom prst="wedgeRectCallout">
            <a:avLst>
              <a:gd name="adj1" fmla="val -5692"/>
              <a:gd name="adj2" fmla="val -5755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8616982" y="4643942"/>
            <a:ext cx="319991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Sci. Adv. 7, eabg0363 (2021)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[20]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Adv. Opt. Mat. 10, 2200257 (2022)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[21]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Appl. 18, 034023 (2022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[22] Opt. Exp.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14073-14087 (2022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[23]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Opt. Exp. 29, 21290-21299 (2021)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[24]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Opt. Exp.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31163-31179 (2020)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[25]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Opt. Lasers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Eng. 130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106094 (2020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[26]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Sci. Adv. 3, e1701477 (2017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5511419" y="1563371"/>
            <a:ext cx="5046719" cy="7880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0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1685580" y="2011167"/>
            <a:ext cx="9944445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单像素成像的研究元素</a:t>
            </a:r>
            <a:endParaRPr lang="en-US" altLang="zh-CN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rial" charset="0"/>
              </a:rPr>
              <a:t>钙钛矿材料</a:t>
            </a:r>
            <a:endParaRPr lang="en-US" altLang="zh-CN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rial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钙钛矿微米</a:t>
            </a: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带单像素</a:t>
            </a:r>
            <a:r>
              <a:rPr lang="zh-CN" altLang="en-US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探测器</a:t>
            </a:r>
            <a:endParaRPr lang="en-US" altLang="zh-CN" sz="4000" b="1" dirty="0" smtClean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钙钛矿双层薄膜单像素探测器</a:t>
            </a:r>
            <a:endParaRPr lang="zh-CN" altLang="en-US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C4FE4B4-C27A-49E4-8C84-88616ED4D640}"/>
              </a:ext>
            </a:extLst>
          </p:cNvPr>
          <p:cNvSpPr txBox="1"/>
          <p:nvPr/>
        </p:nvSpPr>
        <p:spPr>
          <a:xfrm>
            <a:off x="5157138" y="84969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目   录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>
            <a:extLst>
              <a:ext uri="{FF2B5EF4-FFF2-40B4-BE49-F238E27FC236}">
                <a16:creationId xmlns:a16="http://schemas.microsoft.com/office/drawing/2014/main" id="{3303D448-4F4D-8D10-526B-876E1E342567}"/>
              </a:ext>
            </a:extLst>
          </p:cNvPr>
          <p:cNvSpPr txBox="1"/>
          <p:nvPr/>
        </p:nvSpPr>
        <p:spPr>
          <a:xfrm>
            <a:off x="6248583" y="3237494"/>
            <a:ext cx="3344304" cy="51077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4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易调节的能带结构</a:t>
            </a:r>
            <a:endParaRPr lang="en-US" altLang="zh-CN" sz="24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:a16="http://schemas.microsoft.com/office/drawing/2014/main" id="{6DB53F43-95ED-A74D-B152-5F5044EDDB3A}"/>
              </a:ext>
            </a:extLst>
          </p:cNvPr>
          <p:cNvSpPr txBox="1"/>
          <p:nvPr/>
        </p:nvSpPr>
        <p:spPr>
          <a:xfrm>
            <a:off x="6248583" y="1700318"/>
            <a:ext cx="3344304" cy="51077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较高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的光吸收系数</a:t>
            </a:r>
            <a:endParaRPr lang="en-US" altLang="zh-CN" sz="24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1">
            <a:extLst>
              <a:ext uri="{FF2B5EF4-FFF2-40B4-BE49-F238E27FC236}">
                <a16:creationId xmlns:a16="http://schemas.microsoft.com/office/drawing/2014/main" id="{3ED769C7-114B-B9D3-EAA1-66EF0B7E63E4}"/>
              </a:ext>
            </a:extLst>
          </p:cNvPr>
          <p:cNvSpPr txBox="1"/>
          <p:nvPr/>
        </p:nvSpPr>
        <p:spPr>
          <a:xfrm>
            <a:off x="7011346" y="2468906"/>
            <a:ext cx="4860000" cy="51077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高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载流子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迁移率，快速光电转换</a:t>
            </a:r>
            <a:endParaRPr lang="en-US" altLang="zh-CN" sz="24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2">
            <a:extLst>
              <a:ext uri="{FF2B5EF4-FFF2-40B4-BE49-F238E27FC236}">
                <a16:creationId xmlns:a16="http://schemas.microsoft.com/office/drawing/2014/main" id="{7032A4B9-DE2A-3EFA-1B64-33B421F597EB}"/>
              </a:ext>
            </a:extLst>
          </p:cNvPr>
          <p:cNvSpPr txBox="1"/>
          <p:nvPr/>
        </p:nvSpPr>
        <p:spPr>
          <a:xfrm>
            <a:off x="7011346" y="4006082"/>
            <a:ext cx="4860000" cy="51077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较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长的电子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空穴扩散长度</a:t>
            </a:r>
            <a:endParaRPr lang="en-US" altLang="zh-CN" sz="24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4">
            <a:extLst>
              <a:ext uri="{FF2B5EF4-FFF2-40B4-BE49-F238E27FC236}">
                <a16:creationId xmlns:a16="http://schemas.microsoft.com/office/drawing/2014/main" id="{620F8E52-52E7-55B6-9AC8-360149187864}"/>
              </a:ext>
            </a:extLst>
          </p:cNvPr>
          <p:cNvSpPr txBox="1"/>
          <p:nvPr/>
        </p:nvSpPr>
        <p:spPr>
          <a:xfrm>
            <a:off x="6248583" y="4744579"/>
            <a:ext cx="3344304" cy="51077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易加工和低成本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7">
            <a:extLst>
              <a:ext uri="{FF2B5EF4-FFF2-40B4-BE49-F238E27FC236}">
                <a16:creationId xmlns:a16="http://schemas.microsoft.com/office/drawing/2014/main" id="{7F2D7434-8A9D-6882-9BA0-D500554A1A39}"/>
              </a:ext>
            </a:extLst>
          </p:cNvPr>
          <p:cNvSpPr txBox="1"/>
          <p:nvPr/>
        </p:nvSpPr>
        <p:spPr>
          <a:xfrm>
            <a:off x="2093820" y="6453993"/>
            <a:ext cx="42460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Journal of Science and Technology </a:t>
            </a:r>
            <a:r>
              <a:rPr lang="en-US" altLang="zh-CN" sz="120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20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68-77 (2022)</a:t>
            </a:r>
          </a:p>
        </p:txBody>
      </p:sp>
      <p:pic>
        <p:nvPicPr>
          <p:cNvPr id="18" name="Picture 4" descr="Current and potential applications of halide double perovskites. (For... |  Download Scientific Diagram">
            <a:extLst>
              <a:ext uri="{FF2B5EF4-FFF2-40B4-BE49-F238E27FC236}">
                <a16:creationId xmlns:a16="http://schemas.microsoft.com/office/drawing/2014/main" id="{822AA5A7-986F-0B40-6B6A-C7B7DBC2C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6" y="863225"/>
            <a:ext cx="5168148" cy="542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18387" y="84969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钙钛矿材料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89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rystals | Free Full-Text | Strategies for High-Performance Large-Area  Perovskite Solar Cells toward Commercialization">
            <a:extLst>
              <a:ext uri="{FF2B5EF4-FFF2-40B4-BE49-F238E27FC236}">
                <a16:creationId xmlns:a16="http://schemas.microsoft.com/office/drawing/2014/main" id="{42F22AFC-04AF-78FA-19D0-4C0787149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08" y="1341499"/>
            <a:ext cx="2882990" cy="277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5">
            <a:extLst>
              <a:ext uri="{FF2B5EF4-FFF2-40B4-BE49-F238E27FC236}">
                <a16:creationId xmlns:a16="http://schemas.microsoft.com/office/drawing/2014/main" id="{CB8C37C0-0B9B-B9BB-97B9-4BDE598C3796}"/>
              </a:ext>
            </a:extLst>
          </p:cNvPr>
          <p:cNvGrpSpPr/>
          <p:nvPr/>
        </p:nvGrpSpPr>
        <p:grpSpPr>
          <a:xfrm>
            <a:off x="3681165" y="2907978"/>
            <a:ext cx="7955838" cy="2365541"/>
            <a:chOff x="1747906" y="2512628"/>
            <a:chExt cx="8696188" cy="2837668"/>
          </a:xfrm>
        </p:grpSpPr>
        <p:pic>
          <p:nvPicPr>
            <p:cNvPr id="19" name="Picture 4" descr="Bandgap tuning and compositional exchange for lead halide perovskite  materials - ScienceDirect">
              <a:extLst>
                <a:ext uri="{FF2B5EF4-FFF2-40B4-BE49-F238E27FC236}">
                  <a16:creationId xmlns:a16="http://schemas.microsoft.com/office/drawing/2014/main" id="{8ABE1DBA-7123-E2D0-8FCF-5DBB25677A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394"/>
            <a:stretch/>
          </p:blipFill>
          <p:spPr bwMode="auto">
            <a:xfrm>
              <a:off x="1747906" y="2512628"/>
              <a:ext cx="8696188" cy="2837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矩形 15">
              <a:extLst>
                <a:ext uri="{FF2B5EF4-FFF2-40B4-BE49-F238E27FC236}">
                  <a16:creationId xmlns:a16="http://schemas.microsoft.com/office/drawing/2014/main" id="{5D491307-F438-A208-1606-CCD860D4E94A}"/>
                </a:ext>
              </a:extLst>
            </p:cNvPr>
            <p:cNvSpPr/>
            <p:nvPr/>
          </p:nvSpPr>
          <p:spPr>
            <a:xfrm>
              <a:off x="1748486" y="2624648"/>
              <a:ext cx="288032" cy="239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文本框 6">
            <a:extLst>
              <a:ext uri="{FF2B5EF4-FFF2-40B4-BE49-F238E27FC236}">
                <a16:creationId xmlns:a16="http://schemas.microsoft.com/office/drawing/2014/main" id="{C1402E9D-4E1C-FC15-6D39-8D0BE0EBA9C5}"/>
              </a:ext>
            </a:extLst>
          </p:cNvPr>
          <p:cNvSpPr txBox="1"/>
          <p:nvPr/>
        </p:nvSpPr>
        <p:spPr>
          <a:xfrm>
            <a:off x="4009993" y="1140823"/>
            <a:ext cx="7715730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不同金属卤化物钙钛矿材料的光致发光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18">
            <a:extLst>
              <a:ext uri="{FF2B5EF4-FFF2-40B4-BE49-F238E27FC236}">
                <a16:creationId xmlns:a16="http://schemas.microsoft.com/office/drawing/2014/main" id="{2B962F36-6AF5-CC2C-D9CF-F3FA9002A10B}"/>
              </a:ext>
            </a:extLst>
          </p:cNvPr>
          <p:cNvSpPr txBox="1"/>
          <p:nvPr/>
        </p:nvSpPr>
        <p:spPr>
          <a:xfrm>
            <a:off x="525776" y="4955714"/>
            <a:ext cx="3005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CN" altLang="en-US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有机或无机阳离子</a:t>
            </a:r>
            <a:endParaRPr lang="en-US" altLang="zh-CN" i="0" u="none" strike="no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19">
            <a:extLst>
              <a:ext uri="{FF2B5EF4-FFF2-40B4-BE49-F238E27FC236}">
                <a16:creationId xmlns:a16="http://schemas.microsoft.com/office/drawing/2014/main" id="{59CE5022-81EF-9004-ECAE-44556995E987}"/>
              </a:ext>
            </a:extLst>
          </p:cNvPr>
          <p:cNvSpPr txBox="1"/>
          <p:nvPr/>
        </p:nvSpPr>
        <p:spPr>
          <a:xfrm>
            <a:off x="525776" y="5382106"/>
            <a:ext cx="3005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CN" altLang="en-US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金属阳离子</a:t>
            </a:r>
            <a:endParaRPr lang="en-US" altLang="zh-CN" i="0" u="none" strike="no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0">
            <a:extLst>
              <a:ext uri="{FF2B5EF4-FFF2-40B4-BE49-F238E27FC236}">
                <a16:creationId xmlns:a16="http://schemas.microsoft.com/office/drawing/2014/main" id="{9F67F3D5-B5D0-4AA8-2A20-02B69815291D}"/>
              </a:ext>
            </a:extLst>
          </p:cNvPr>
          <p:cNvSpPr txBox="1"/>
          <p:nvPr/>
        </p:nvSpPr>
        <p:spPr>
          <a:xfrm>
            <a:off x="525776" y="5808498"/>
            <a:ext cx="3005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CN" altLang="en-US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卤化物阴离子</a:t>
            </a:r>
            <a:endParaRPr lang="en-US" altLang="zh-CN" i="0" u="none" strike="no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组合 21">
            <a:extLst>
              <a:ext uri="{FF2B5EF4-FFF2-40B4-BE49-F238E27FC236}">
                <a16:creationId xmlns:a16="http://schemas.microsoft.com/office/drawing/2014/main" id="{9422EC61-6EE0-34B4-5577-6F807BA0A760}"/>
              </a:ext>
            </a:extLst>
          </p:cNvPr>
          <p:cNvGrpSpPr/>
          <p:nvPr/>
        </p:nvGrpSpPr>
        <p:grpSpPr>
          <a:xfrm>
            <a:off x="525777" y="4380829"/>
            <a:ext cx="1731543" cy="378061"/>
            <a:chOff x="191343" y="1581307"/>
            <a:chExt cx="1731543" cy="378061"/>
          </a:xfrm>
        </p:grpSpPr>
        <p:sp>
          <p:nvSpPr>
            <p:cNvPr id="26" name="文本框 22">
              <a:extLst>
                <a:ext uri="{FF2B5EF4-FFF2-40B4-BE49-F238E27FC236}">
                  <a16:creationId xmlns:a16="http://schemas.microsoft.com/office/drawing/2014/main" id="{5850C61A-9F47-966B-EFF8-2145CAAF762C}"/>
                </a:ext>
              </a:extLst>
            </p:cNvPr>
            <p:cNvSpPr txBox="1"/>
            <p:nvPr/>
          </p:nvSpPr>
          <p:spPr>
            <a:xfrm>
              <a:off x="1103190" y="1581307"/>
              <a:ext cx="81969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ABX</a:t>
              </a:r>
              <a:r>
                <a:rPr lang="en-US" altLang="zh-CN" b="1" i="0" u="none" strike="noStrike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7" name="文本框 23">
              <a:extLst>
                <a:ext uri="{FF2B5EF4-FFF2-40B4-BE49-F238E27FC236}">
                  <a16:creationId xmlns:a16="http://schemas.microsoft.com/office/drawing/2014/main" id="{C3D807C7-D19B-A8C2-DF29-B1E2E76972C4}"/>
                </a:ext>
              </a:extLst>
            </p:cNvPr>
            <p:cNvSpPr txBox="1"/>
            <p:nvPr/>
          </p:nvSpPr>
          <p:spPr>
            <a:xfrm>
              <a:off x="191343" y="1590036"/>
              <a:ext cx="11450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i="0" u="none" strike="noStrike" baseline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化学式</a:t>
              </a:r>
              <a:r>
                <a:rPr lang="en-US" altLang="zh-CN" b="1" i="0" u="none" strike="noStrike" baseline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altLang="zh-CN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文本框 25">
            <a:extLst>
              <a:ext uri="{FF2B5EF4-FFF2-40B4-BE49-F238E27FC236}">
                <a16:creationId xmlns:a16="http://schemas.microsoft.com/office/drawing/2014/main" id="{9FA9C61E-E564-1FB7-1238-D9F15FC266A4}"/>
              </a:ext>
            </a:extLst>
          </p:cNvPr>
          <p:cNvSpPr txBox="1"/>
          <p:nvPr/>
        </p:nvSpPr>
        <p:spPr>
          <a:xfrm>
            <a:off x="7867858" y="5436153"/>
            <a:ext cx="3960000" cy="4086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调节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位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的阳离子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6">
            <a:extLst>
              <a:ext uri="{FF2B5EF4-FFF2-40B4-BE49-F238E27FC236}">
                <a16:creationId xmlns:a16="http://schemas.microsoft.com/office/drawing/2014/main" id="{11F257EA-D637-CBB3-0D32-DD83DB6EFF43}"/>
              </a:ext>
            </a:extLst>
          </p:cNvPr>
          <p:cNvSpPr txBox="1"/>
          <p:nvPr/>
        </p:nvSpPr>
        <p:spPr>
          <a:xfrm>
            <a:off x="3659001" y="1807811"/>
            <a:ext cx="3960000" cy="4086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zh-CN" altLang="en-US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调节卤族元素组成</a:t>
            </a:r>
            <a:endParaRPr lang="en-US" altLang="zh-CN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7">
            <a:extLst>
              <a:ext uri="{FF2B5EF4-FFF2-40B4-BE49-F238E27FC236}">
                <a16:creationId xmlns:a16="http://schemas.microsoft.com/office/drawing/2014/main" id="{B12868B1-58DF-C25F-0C45-F74BDF8C23B5}"/>
              </a:ext>
            </a:extLst>
          </p:cNvPr>
          <p:cNvSpPr txBox="1"/>
          <p:nvPr/>
        </p:nvSpPr>
        <p:spPr>
          <a:xfrm>
            <a:off x="7867858" y="1807811"/>
            <a:ext cx="3761052" cy="4086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zh-CN" altLang="en-US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调节</a:t>
            </a:r>
            <a:r>
              <a:rPr lang="en-US" altLang="zh-CN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位的阳离子</a:t>
            </a:r>
            <a:endParaRPr lang="en-US" altLang="zh-CN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29">
            <a:extLst>
              <a:ext uri="{FF2B5EF4-FFF2-40B4-BE49-F238E27FC236}">
                <a16:creationId xmlns:a16="http://schemas.microsoft.com/office/drawing/2014/main" id="{4DCE7617-3BCD-2386-D855-4BF57ACC47BE}"/>
              </a:ext>
            </a:extLst>
          </p:cNvPr>
          <p:cNvSpPr txBox="1"/>
          <p:nvPr/>
        </p:nvSpPr>
        <p:spPr>
          <a:xfrm>
            <a:off x="3659001" y="5447310"/>
            <a:ext cx="3960000" cy="4086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zh-CN" altLang="en-US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量子点和纳米结构</a:t>
            </a:r>
            <a:endParaRPr lang="en-US" altLang="zh-CN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矩形: 圆角 33">
            <a:extLst>
              <a:ext uri="{FF2B5EF4-FFF2-40B4-BE49-F238E27FC236}">
                <a16:creationId xmlns:a16="http://schemas.microsoft.com/office/drawing/2014/main" id="{9CCD5DE4-D464-A6D6-FE8A-9998881C4BA0}"/>
              </a:ext>
            </a:extLst>
          </p:cNvPr>
          <p:cNvSpPr/>
          <p:nvPr/>
        </p:nvSpPr>
        <p:spPr>
          <a:xfrm>
            <a:off x="322217" y="1140823"/>
            <a:ext cx="3182335" cy="5242560"/>
          </a:xfrm>
          <a:prstGeom prst="roundRect">
            <a:avLst>
              <a:gd name="adj" fmla="val 12289"/>
            </a:avLst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4">
            <a:extLst>
              <a:ext uri="{FF2B5EF4-FFF2-40B4-BE49-F238E27FC236}">
                <a16:creationId xmlns:a16="http://schemas.microsoft.com/office/drawing/2014/main" id="{4CD258A9-A925-0400-6FB3-C68C424AFD5C}"/>
              </a:ext>
            </a:extLst>
          </p:cNvPr>
          <p:cNvSpPr txBox="1"/>
          <p:nvPr/>
        </p:nvSpPr>
        <p:spPr>
          <a:xfrm>
            <a:off x="4545875" y="2478940"/>
            <a:ext cx="2103008" cy="408623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zh-CN" altLang="en-US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zh-CN" altLang="en-US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</a:p>
        </p:txBody>
      </p:sp>
      <p:sp>
        <p:nvSpPr>
          <p:cNvPr id="34" name="文本框 35">
            <a:extLst>
              <a:ext uri="{FF2B5EF4-FFF2-40B4-BE49-F238E27FC236}">
                <a16:creationId xmlns:a16="http://schemas.microsoft.com/office/drawing/2014/main" id="{C3DEFA45-58C7-D63A-3E5E-0AF8A29BCB1A}"/>
              </a:ext>
            </a:extLst>
          </p:cNvPr>
          <p:cNvSpPr txBox="1"/>
          <p:nvPr/>
        </p:nvSpPr>
        <p:spPr>
          <a:xfrm>
            <a:off x="7950064" y="2482450"/>
            <a:ext cx="3596640" cy="408623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⁺ </a:t>
            </a:r>
            <a:r>
              <a:rPr lang="zh-CN" altLang="en-US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zh-CN" altLang="en-US" b="1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红移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Cs⁺ </a:t>
            </a:r>
            <a:r>
              <a:rPr lang="zh-CN" altLang="en-US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zh-CN" altLang="en-US" b="1" i="0" u="none" strike="noStrike" baseline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蓝移</a:t>
            </a:r>
            <a:endParaRPr lang="en-US" altLang="zh-CN" b="1" i="0" u="none" strike="noStrike" baseline="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6">
            <a:extLst>
              <a:ext uri="{FF2B5EF4-FFF2-40B4-BE49-F238E27FC236}">
                <a16:creationId xmlns:a16="http://schemas.microsoft.com/office/drawing/2014/main" id="{31E144F3-84BC-A604-B5D3-6FD7ECA2D561}"/>
              </a:ext>
            </a:extLst>
          </p:cNvPr>
          <p:cNvSpPr txBox="1"/>
          <p:nvPr/>
        </p:nvSpPr>
        <p:spPr>
          <a:xfrm>
            <a:off x="8775010" y="5997245"/>
            <a:ext cx="2118465" cy="408623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Sn²⁺ </a:t>
            </a:r>
            <a:r>
              <a:rPr lang="zh-CN" altLang="en-US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zh-CN" altLang="en-US" b="1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红移</a:t>
            </a:r>
            <a:endParaRPr lang="en-US" altLang="zh-CN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7">
            <a:extLst>
              <a:ext uri="{FF2B5EF4-FFF2-40B4-BE49-F238E27FC236}">
                <a16:creationId xmlns:a16="http://schemas.microsoft.com/office/drawing/2014/main" id="{B9CF194B-899A-80E4-9820-6D949E3D2B0D}"/>
              </a:ext>
            </a:extLst>
          </p:cNvPr>
          <p:cNvSpPr txBox="1"/>
          <p:nvPr/>
        </p:nvSpPr>
        <p:spPr>
          <a:xfrm>
            <a:off x="3909746" y="5982832"/>
            <a:ext cx="3458510" cy="408623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尺寸越小 → 带隙越大</a:t>
            </a:r>
            <a:endParaRPr lang="en-US" altLang="zh-CN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18387" y="84969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钙钛矿材料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66404" y="2712199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甲胺离子</a:t>
            </a:r>
            <a:endParaRPr lang="en-US" sz="1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00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1685580" y="2011167"/>
            <a:ext cx="9944445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单像素成像的研究元素</a:t>
            </a:r>
            <a:endParaRPr lang="en-US" altLang="zh-CN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钙钛矿材料</a:t>
            </a:r>
            <a:endParaRPr lang="en-US" altLang="zh-CN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rial" charset="0"/>
              </a:rPr>
              <a:t>钙钛矿微米带单像素探测器</a:t>
            </a:r>
            <a:endParaRPr lang="en-US" altLang="zh-CN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rial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钙钛矿双层薄膜单像素探测器</a:t>
            </a:r>
            <a:endParaRPr lang="zh-CN" altLang="en-US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C4FE4B4-C27A-49E4-8C84-88616ED4D640}"/>
              </a:ext>
            </a:extLst>
          </p:cNvPr>
          <p:cNvSpPr txBox="1"/>
          <p:nvPr/>
        </p:nvSpPr>
        <p:spPr>
          <a:xfrm>
            <a:off x="5157138" y="84969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目   录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44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58197" y="84969"/>
            <a:ext cx="7157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MAPbBr</a:t>
            </a:r>
            <a:r>
              <a:rPr lang="en-US" sz="40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微米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带单像素探测器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63" y="1234920"/>
            <a:ext cx="2951017" cy="258154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916936" y="1256164"/>
            <a:ext cx="3749040" cy="2805069"/>
            <a:chOff x="3798917" y="1459364"/>
            <a:chExt cx="3632661" cy="27179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8917" y="1479949"/>
              <a:ext cx="3632661" cy="269740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798917" y="1459364"/>
              <a:ext cx="207818" cy="3444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6414" y="1316062"/>
            <a:ext cx="3459749" cy="27451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5513" y="4123521"/>
            <a:ext cx="356219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MAPbBr</a:t>
            </a:r>
            <a:r>
              <a:rPr lang="en-US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微米</a:t>
            </a:r>
            <a:r>
              <a:rPr lang="zh-CN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带结构：</a:t>
            </a:r>
            <a:endParaRPr lang="en-US" altLang="zh-CN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宽度：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1.3 </a:t>
            </a:r>
            <a:r>
              <a:rPr lang="en-US" altLang="zh-CN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lang="en-US" altLang="zh-CN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厚度：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500 nm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有效长度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金电极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23 </a:t>
            </a:r>
            <a:r>
              <a:rPr lang="en-US" altLang="zh-CN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lang="en-US" altLang="zh-CN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相邻两个微米带间距：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~20 </a:t>
            </a:r>
            <a:r>
              <a:rPr lang="en-US" altLang="zh-CN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86300" y="4123521"/>
            <a:ext cx="429011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光敏特性曲线：</a:t>
            </a:r>
            <a:endParaRPr lang="en-US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偏压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1V</a:t>
            </a: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时，暗电流仅有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1.85 × 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-12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偏压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1V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时</a:t>
            </a: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dirty="0"/>
              <a:t> </a:t>
            </a:r>
            <a:r>
              <a:rPr lang="zh-CN" altLang="en-US" dirty="0" smtClean="0"/>
              <a:t>对应于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102.4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/cm</a:t>
            </a:r>
            <a:r>
              <a:rPr lang="en-US" altLang="zh-CN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en-US" dirty="0" smtClean="0"/>
              <a:t>的光强，光电流是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1.49 × 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-6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zh-CN" altLang="en-US" dirty="0" smtClean="0"/>
              <a:t>，开关</a:t>
            </a:r>
            <a:r>
              <a:rPr lang="zh-CN" altLang="en-US" dirty="0" smtClean="0"/>
              <a:t>比 </a:t>
            </a:r>
            <a:r>
              <a:rPr lang="en-US" altLang="zh-CN" dirty="0" smtClean="0"/>
              <a:t>&gt;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zh-CN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23125" y="4140310"/>
            <a:ext cx="322275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反应速度：</a:t>
            </a:r>
            <a:endParaRPr lang="en-US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上升沿：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57 </a:t>
            </a:r>
            <a:r>
              <a:rPr lang="en-US" altLang="zh-CN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μs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下降沿：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47 </a:t>
            </a:r>
            <a:r>
              <a:rPr lang="en-US" altLang="zh-CN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μs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75454" y="6133676"/>
            <a:ext cx="37607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Optical Materials 11, 2201847 (2023). </a:t>
            </a:r>
          </a:p>
        </p:txBody>
      </p:sp>
    </p:spTree>
    <p:extLst>
      <p:ext uri="{BB962C8B-B14F-4D97-AF65-F5344CB8AC3E}">
        <p14:creationId xmlns:p14="http://schemas.microsoft.com/office/powerpoint/2010/main" val="6806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32" y="880660"/>
            <a:ext cx="4376737" cy="29676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32" y="3907673"/>
            <a:ext cx="4376737" cy="29087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4463" y="1030817"/>
            <a:ext cx="3854878" cy="281744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7303" y="4001558"/>
            <a:ext cx="3797830" cy="2823352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799754" y="4226776"/>
            <a:ext cx="3065818" cy="2200721"/>
            <a:chOff x="4825510" y="4615714"/>
            <a:chExt cx="3065818" cy="220072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25510" y="4683692"/>
              <a:ext cx="3065818" cy="2132743"/>
            </a:xfrm>
            <a:prstGeom prst="rect">
              <a:avLst/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5207000" y="5706533"/>
              <a:ext cx="999066" cy="584201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13715" y="4615714"/>
              <a:ext cx="333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344814" y="105859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透射物体测量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316048" y="185109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反射物体测量</a:t>
            </a:r>
            <a:endParaRPr lang="en-US" sz="2000" dirty="0"/>
          </a:p>
        </p:txBody>
      </p:sp>
      <p:sp>
        <p:nvSpPr>
          <p:cNvPr id="4" name="Right Arrow 3"/>
          <p:cNvSpPr/>
          <p:nvPr/>
        </p:nvSpPr>
        <p:spPr>
          <a:xfrm>
            <a:off x="7023789" y="1885652"/>
            <a:ext cx="685908" cy="331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4665968" y="1089353"/>
            <a:ext cx="685908" cy="331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75294" y="2865517"/>
            <a:ext cx="2883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/>
              <a:t>在短波波段</a:t>
            </a:r>
            <a:r>
              <a:rPr lang="en-US" altLang="zh-CN" dirty="0" smtClean="0"/>
              <a:t>(</a:t>
            </a:r>
            <a:r>
              <a:rPr lang="zh-CN" altLang="en-US" dirty="0" smtClean="0"/>
              <a:t>蓝绿色</a:t>
            </a:r>
            <a:r>
              <a:rPr lang="en-US" altLang="zh-CN" dirty="0" smtClean="0"/>
              <a:t>)</a:t>
            </a:r>
            <a:r>
              <a:rPr lang="zh-CN" altLang="en-US" dirty="0" smtClean="0"/>
              <a:t>，</a:t>
            </a:r>
            <a:r>
              <a:rPr lang="en-US" altLang="zh-CN" b="1" dirty="0"/>
              <a:t>MAPbBr</a:t>
            </a:r>
            <a:r>
              <a:rPr lang="en-US" altLang="zh-CN" b="1" baseline="-25000" dirty="0"/>
              <a:t>3</a:t>
            </a:r>
            <a:r>
              <a:rPr lang="zh-CN" altLang="en-US" dirty="0" smtClean="0"/>
              <a:t>钙钛矿微米带探测器比</a:t>
            </a:r>
            <a:r>
              <a:rPr lang="en-US" altLang="zh-CN" b="1" dirty="0"/>
              <a:t>Si</a:t>
            </a:r>
            <a:r>
              <a:rPr lang="zh-CN" altLang="en-US" b="1" dirty="0" smtClean="0"/>
              <a:t>探</a:t>
            </a:r>
            <a:r>
              <a:rPr lang="zh-CN" altLang="en-US" dirty="0" smtClean="0"/>
              <a:t>测器响应更敏感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258197" y="84969"/>
            <a:ext cx="7157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MAPbBr</a:t>
            </a:r>
            <a:r>
              <a:rPr lang="en-US" sz="40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微米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带单像素探测器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63533" y="6484572"/>
            <a:ext cx="37607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Optical Materials 11, 2201847 (2023). </a:t>
            </a:r>
          </a:p>
        </p:txBody>
      </p:sp>
    </p:spTree>
    <p:extLst>
      <p:ext uri="{BB962C8B-B14F-4D97-AF65-F5344CB8AC3E}">
        <p14:creationId xmlns:p14="http://schemas.microsoft.com/office/powerpoint/2010/main" val="181079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1685580" y="2011167"/>
            <a:ext cx="9944445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单像素成像的研究元素</a:t>
            </a:r>
            <a:endParaRPr lang="en-US" altLang="zh-CN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钙钛矿材料</a:t>
            </a:r>
            <a:endParaRPr lang="en-US" altLang="zh-CN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钙钛矿微米带单像素探测器</a:t>
            </a:r>
            <a:endParaRPr lang="en-US" altLang="zh-CN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rial" charset="0"/>
              </a:rPr>
              <a:t>钙钛矿双层薄膜单像素探测器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C4FE4B4-C27A-49E4-8C84-88616ED4D640}"/>
              </a:ext>
            </a:extLst>
          </p:cNvPr>
          <p:cNvSpPr txBox="1"/>
          <p:nvPr/>
        </p:nvSpPr>
        <p:spPr>
          <a:xfrm>
            <a:off x="5157138" y="84969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目   录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56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36072" y="84694"/>
            <a:ext cx="9199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FAPbBr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双层单像素探测器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7">
            <a:extLst>
              <a:ext uri="{FF2B5EF4-FFF2-40B4-BE49-F238E27FC236}">
                <a16:creationId xmlns:a16="http://schemas.microsoft.com/office/drawing/2014/main" id="{ED9E1D1C-741E-5155-A30C-CEFB2A454A84}"/>
              </a:ext>
            </a:extLst>
          </p:cNvPr>
          <p:cNvGrpSpPr/>
          <p:nvPr/>
        </p:nvGrpSpPr>
        <p:grpSpPr>
          <a:xfrm>
            <a:off x="349055" y="1641645"/>
            <a:ext cx="6665306" cy="3114632"/>
            <a:chOff x="1991544" y="2269213"/>
            <a:chExt cx="7204595" cy="3369760"/>
          </a:xfrm>
        </p:grpSpPr>
        <p:pic>
          <p:nvPicPr>
            <p:cNvPr id="16" name="图片 5">
              <a:extLst>
                <a:ext uri="{FF2B5EF4-FFF2-40B4-BE49-F238E27FC236}">
                  <a16:creationId xmlns:a16="http://schemas.microsoft.com/office/drawing/2014/main" id="{5059E4B6-28D5-B768-6F95-170EA36EDD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157" b="1"/>
            <a:stretch/>
          </p:blipFill>
          <p:spPr>
            <a:xfrm>
              <a:off x="1991544" y="2269213"/>
              <a:ext cx="7204595" cy="3369760"/>
            </a:xfrm>
            <a:prstGeom prst="rect">
              <a:avLst/>
            </a:prstGeom>
          </p:spPr>
        </p:pic>
        <p:sp>
          <p:nvSpPr>
            <p:cNvPr id="17" name="矩形 1">
              <a:extLst>
                <a:ext uri="{FF2B5EF4-FFF2-40B4-BE49-F238E27FC236}">
                  <a16:creationId xmlns:a16="http://schemas.microsoft.com/office/drawing/2014/main" id="{C1D9BAD1-5C01-3095-AFED-A7642B382BA0}"/>
                </a:ext>
              </a:extLst>
            </p:cNvPr>
            <p:cNvSpPr/>
            <p:nvPr/>
          </p:nvSpPr>
          <p:spPr>
            <a:xfrm>
              <a:off x="2017887" y="2304659"/>
              <a:ext cx="559097" cy="436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5">
            <a:extLst>
              <a:ext uri="{FF2B5EF4-FFF2-40B4-BE49-F238E27FC236}">
                <a16:creationId xmlns:a16="http://schemas.microsoft.com/office/drawing/2014/main" id="{6B756130-443C-05F3-1F7C-69404A3FD9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596" y="1363827"/>
            <a:ext cx="4143648" cy="28455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1662" y="998556"/>
            <a:ext cx="6955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钙钛矿双层薄膜探测器在复杂环境中的单像素成像</a:t>
            </a:r>
            <a:endParaRPr lang="en-US" sz="24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57208" y="998556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钙钛矿双层薄膜探测器结构</a:t>
            </a:r>
            <a:endParaRPr lang="en-US" sz="24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55772" y="3924310"/>
            <a:ext cx="2847767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FAPbBr</a:t>
            </a:r>
            <a:r>
              <a:rPr lang="en-US" altLang="zh-CN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</a:t>
            </a:r>
            <a:r>
              <a:rPr lang="zh-CN" altLang="zh-CN" kern="1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脒</a:t>
            </a:r>
            <a:r>
              <a:rPr lang="zh-CN" altLang="en-US" kern="1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铅溴碘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altLang="zh-C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FAPbI</a:t>
            </a:r>
            <a:r>
              <a:rPr lang="en-US" altLang="zh-CN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</a:t>
            </a:r>
            <a:r>
              <a:rPr lang="zh-CN" altLang="zh-CN" kern="1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脒</a:t>
            </a:r>
            <a:r>
              <a:rPr lang="zh-CN" altLang="en-US" kern="1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铅碘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797963" y="6128031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右旋偏振光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6793526" y="6127180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左旋偏振光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875939" y="4916565"/>
            <a:ext cx="1023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紅光</a:t>
            </a:r>
            <a:r>
              <a:rPr lang="en-US" altLang="zh-CN" sz="1400" dirty="0" smtClean="0"/>
              <a:t>&amp;</a:t>
            </a:r>
            <a:r>
              <a:rPr lang="zh-CN" altLang="en-US" sz="1400" dirty="0" smtClean="0"/>
              <a:t>綠光</a:t>
            </a:r>
            <a:endParaRPr lang="en-US" sz="1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74" y="5239404"/>
            <a:ext cx="890645" cy="86232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870377" y="4913488"/>
            <a:ext cx="1023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紅光</a:t>
            </a:r>
            <a:r>
              <a:rPr lang="en-US" altLang="zh-CN" sz="1400" dirty="0" smtClean="0"/>
              <a:t>&amp;</a:t>
            </a:r>
            <a:r>
              <a:rPr lang="zh-CN" altLang="en-US" sz="1400" dirty="0" smtClean="0"/>
              <a:t>綠光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875872" y="613407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线</a:t>
            </a:r>
            <a:r>
              <a:rPr lang="zh-CN" altLang="en-US" sz="1400" dirty="0" smtClean="0"/>
              <a:t>偏振光</a:t>
            </a:r>
            <a:endParaRPr lang="en-US" sz="1400" dirty="0"/>
          </a:p>
        </p:txBody>
      </p:sp>
      <p:pic>
        <p:nvPicPr>
          <p:cNvPr id="28" name="图片 8">
            <a:extLst>
              <a:ext uri="{FF2B5EF4-FFF2-40B4-BE49-F238E27FC236}">
                <a16:creationId xmlns:a16="http://schemas.microsoft.com/office/drawing/2014/main" id="{84FACC73-6C5F-C896-40BE-BE7128FE7F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352" y="5250254"/>
            <a:ext cx="885124" cy="855952"/>
          </a:xfrm>
          <a:prstGeom prst="rect">
            <a:avLst/>
          </a:prstGeom>
        </p:spPr>
      </p:pic>
      <p:pic>
        <p:nvPicPr>
          <p:cNvPr id="29" name="图片 12">
            <a:extLst>
              <a:ext uri="{FF2B5EF4-FFF2-40B4-BE49-F238E27FC236}">
                <a16:creationId xmlns:a16="http://schemas.microsoft.com/office/drawing/2014/main" id="{18680F70-E277-BA7E-48BC-A716698B04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715" y="5250254"/>
            <a:ext cx="885124" cy="855952"/>
          </a:xfrm>
          <a:prstGeom prst="rect">
            <a:avLst/>
          </a:prstGeom>
        </p:spPr>
      </p:pic>
      <p:pic>
        <p:nvPicPr>
          <p:cNvPr id="30" name="图片 20">
            <a:extLst>
              <a:ext uri="{FF2B5EF4-FFF2-40B4-BE49-F238E27FC236}">
                <a16:creationId xmlns:a16="http://schemas.microsoft.com/office/drawing/2014/main" id="{9332E198-25B0-1373-9BD2-299895BBD3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755" y="5250254"/>
            <a:ext cx="885124" cy="855952"/>
          </a:xfrm>
          <a:prstGeom prst="rect">
            <a:avLst/>
          </a:prstGeom>
        </p:spPr>
      </p:pic>
      <p:pic>
        <p:nvPicPr>
          <p:cNvPr id="31" name="图片 23">
            <a:extLst>
              <a:ext uri="{FF2B5EF4-FFF2-40B4-BE49-F238E27FC236}">
                <a16:creationId xmlns:a16="http://schemas.microsoft.com/office/drawing/2014/main" id="{54FFA01F-2D32-C8E5-0C29-517DDC5003E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311" y="5250254"/>
            <a:ext cx="885124" cy="855952"/>
          </a:xfrm>
          <a:prstGeom prst="rect">
            <a:avLst/>
          </a:prstGeom>
        </p:spPr>
      </p:pic>
      <p:pic>
        <p:nvPicPr>
          <p:cNvPr id="32" name="图片 10">
            <a:extLst>
              <a:ext uri="{FF2B5EF4-FFF2-40B4-BE49-F238E27FC236}">
                <a16:creationId xmlns:a16="http://schemas.microsoft.com/office/drawing/2014/main" id="{EAA48ED8-4A17-8113-5B78-DB2B6DE5C3D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237" y="5250254"/>
            <a:ext cx="885124" cy="855952"/>
          </a:xfrm>
          <a:prstGeom prst="rect">
            <a:avLst/>
          </a:prstGeom>
        </p:spPr>
      </p:pic>
      <p:pic>
        <p:nvPicPr>
          <p:cNvPr id="33" name="图片 14">
            <a:extLst>
              <a:ext uri="{FF2B5EF4-FFF2-40B4-BE49-F238E27FC236}">
                <a16:creationId xmlns:a16="http://schemas.microsoft.com/office/drawing/2014/main" id="{C468A901-3E9E-B912-2430-9D6FD63A01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98" y="5250254"/>
            <a:ext cx="885124" cy="85595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835232" y="4920625"/>
            <a:ext cx="1023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紅光</a:t>
            </a:r>
            <a:r>
              <a:rPr lang="en-US" altLang="zh-CN" sz="1400" dirty="0" smtClean="0"/>
              <a:t>&amp;</a:t>
            </a:r>
            <a:r>
              <a:rPr lang="zh-CN" altLang="en-US" sz="1400" dirty="0" smtClean="0"/>
              <a:t>綠光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7762899" y="613407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右旋偏振光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9697071" y="613796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右旋偏振光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8732485" y="612947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左旋偏振光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10678739" y="61302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左旋偏振光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8101171" y="491372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紅光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9016407" y="491921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紅光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9979656" y="492710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绿</a:t>
            </a:r>
            <a:r>
              <a:rPr lang="zh-CN" altLang="en-US" sz="1400" dirty="0" smtClean="0"/>
              <a:t>光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10907374" y="491178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绿</a:t>
            </a:r>
            <a:r>
              <a:rPr lang="zh-CN" altLang="en-US" sz="1400" dirty="0" smtClean="0"/>
              <a:t>光</a:t>
            </a:r>
            <a:endParaRPr lang="en-US" sz="14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412" y="4911789"/>
            <a:ext cx="2607805" cy="1497256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4716466" y="4927106"/>
            <a:ext cx="7044621" cy="1550403"/>
          </a:xfrm>
          <a:prstGeom prst="rect">
            <a:avLst/>
          </a:prstGeom>
          <a:noFill/>
          <a:ln>
            <a:solidFill>
              <a:srgbClr val="0000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urved Right Arrow 44"/>
          <p:cNvSpPr/>
          <p:nvPr/>
        </p:nvSpPr>
        <p:spPr>
          <a:xfrm rot="1023272">
            <a:off x="585073" y="4120438"/>
            <a:ext cx="386222" cy="777727"/>
          </a:xfrm>
          <a:prstGeom prst="curvedRightArrow">
            <a:avLst>
              <a:gd name="adj1" fmla="val 25000"/>
              <a:gd name="adj2" fmla="val 50000"/>
              <a:gd name="adj3" fmla="val 499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>
            <a:off x="3693677" y="5494548"/>
            <a:ext cx="685908" cy="331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399977" y="5170122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/>
              <a:t>超表面图像</a:t>
            </a:r>
            <a:endParaRPr lang="en-US" sz="1600" dirty="0"/>
          </a:p>
        </p:txBody>
      </p:sp>
      <p:sp>
        <p:nvSpPr>
          <p:cNvPr id="49" name="Notched Right Arrow 48"/>
          <p:cNvSpPr/>
          <p:nvPr/>
        </p:nvSpPr>
        <p:spPr>
          <a:xfrm rot="20334652">
            <a:off x="6639890" y="3760676"/>
            <a:ext cx="1826039" cy="348488"/>
          </a:xfrm>
          <a:prstGeom prst="notched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32576" y="6474040"/>
            <a:ext cx="3515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DengXian"/>
              </a:rPr>
              <a:t>Light: Science &amp; Applications 12, 286 (2023).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5209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36072" y="84694"/>
            <a:ext cx="9199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FAPbBr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双层单像素探测器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组合 36">
            <a:extLst>
              <a:ext uri="{FF2B5EF4-FFF2-40B4-BE49-F238E27FC236}">
                <a16:creationId xmlns:a16="http://schemas.microsoft.com/office/drawing/2014/main" id="{A768C246-C119-123D-E526-D130BED979C9}"/>
              </a:ext>
            </a:extLst>
          </p:cNvPr>
          <p:cNvGrpSpPr/>
          <p:nvPr/>
        </p:nvGrpSpPr>
        <p:grpSpPr>
          <a:xfrm>
            <a:off x="1068264" y="1004330"/>
            <a:ext cx="6329696" cy="2758152"/>
            <a:chOff x="571957" y="1360210"/>
            <a:chExt cx="7044126" cy="3069465"/>
          </a:xfrm>
        </p:grpSpPr>
        <p:pic>
          <p:nvPicPr>
            <p:cNvPr id="11" name="图片 17">
              <a:extLst>
                <a:ext uri="{FF2B5EF4-FFF2-40B4-BE49-F238E27FC236}">
                  <a16:creationId xmlns:a16="http://schemas.microsoft.com/office/drawing/2014/main" id="{98BA9678-6C08-D8E1-48E3-3F46C5532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957" y="1718687"/>
              <a:ext cx="7044126" cy="2710988"/>
            </a:xfrm>
            <a:prstGeom prst="rect">
              <a:avLst/>
            </a:prstGeom>
          </p:spPr>
        </p:pic>
        <p:sp>
          <p:nvSpPr>
            <p:cNvPr id="12" name="文本框 21">
              <a:extLst>
                <a:ext uri="{FF2B5EF4-FFF2-40B4-BE49-F238E27FC236}">
                  <a16:creationId xmlns:a16="http://schemas.microsoft.com/office/drawing/2014/main" id="{0F328841-6F21-49F2-B988-503F562ACFA4}"/>
                </a:ext>
              </a:extLst>
            </p:cNvPr>
            <p:cNvSpPr txBox="1"/>
            <p:nvPr/>
          </p:nvSpPr>
          <p:spPr>
            <a:xfrm>
              <a:off x="1387944" y="1360210"/>
              <a:ext cx="2507237" cy="4110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/>
                <a:t>波长响应</a:t>
              </a:r>
            </a:p>
          </p:txBody>
        </p:sp>
        <p:sp>
          <p:nvSpPr>
            <p:cNvPr id="13" name="文本框 3">
              <a:extLst>
                <a:ext uri="{FF2B5EF4-FFF2-40B4-BE49-F238E27FC236}">
                  <a16:creationId xmlns:a16="http://schemas.microsoft.com/office/drawing/2014/main" id="{B87B90C8-4B2D-77C7-2034-E886F18939A3}"/>
                </a:ext>
              </a:extLst>
            </p:cNvPr>
            <p:cNvSpPr txBox="1"/>
            <p:nvPr/>
          </p:nvSpPr>
          <p:spPr>
            <a:xfrm>
              <a:off x="4943872" y="1360210"/>
              <a:ext cx="2507237" cy="4110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/>
                <a:t>电流</a:t>
              </a:r>
              <a:r>
                <a:rPr lang="en-US" altLang="zh-CN" b="1" dirty="0"/>
                <a:t>-</a:t>
              </a:r>
              <a:r>
                <a:rPr lang="zh-CN" altLang="en-US" b="1" dirty="0"/>
                <a:t>电压曲线</a:t>
              </a:r>
            </a:p>
          </p:txBody>
        </p:sp>
      </p:grpSp>
      <p:grpSp>
        <p:nvGrpSpPr>
          <p:cNvPr id="24" name="组合 42">
            <a:extLst>
              <a:ext uri="{FF2B5EF4-FFF2-40B4-BE49-F238E27FC236}">
                <a16:creationId xmlns:a16="http://schemas.microsoft.com/office/drawing/2014/main" id="{1E8493E6-7B14-C000-DC0B-DCD5151119C8}"/>
              </a:ext>
            </a:extLst>
          </p:cNvPr>
          <p:cNvGrpSpPr/>
          <p:nvPr/>
        </p:nvGrpSpPr>
        <p:grpSpPr>
          <a:xfrm>
            <a:off x="7964309" y="1513747"/>
            <a:ext cx="3830317" cy="2555419"/>
            <a:chOff x="7960485" y="1581699"/>
            <a:chExt cx="3830317" cy="2555419"/>
          </a:xfrm>
        </p:grpSpPr>
        <p:sp>
          <p:nvSpPr>
            <p:cNvPr id="25" name="矩形: 圆角 34">
              <a:extLst>
                <a:ext uri="{FF2B5EF4-FFF2-40B4-BE49-F238E27FC236}">
                  <a16:creationId xmlns:a16="http://schemas.microsoft.com/office/drawing/2014/main" id="{DA435973-2EA0-0926-DF2C-2A2463A3C9B1}"/>
                </a:ext>
              </a:extLst>
            </p:cNvPr>
            <p:cNvSpPr/>
            <p:nvPr/>
          </p:nvSpPr>
          <p:spPr>
            <a:xfrm>
              <a:off x="7960485" y="1581699"/>
              <a:ext cx="2470350" cy="315989"/>
            </a:xfrm>
            <a:prstGeom prst="roundRect">
              <a:avLst>
                <a:gd name="adj" fmla="val 44176"/>
              </a:avLst>
            </a:prstGeom>
            <a:noFill/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FAPbBr</a:t>
              </a:r>
              <a:r>
                <a:rPr lang="en-US" altLang="zh-CN" sz="2000" b="1" baseline="-25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2.4</a:t>
              </a:r>
              <a:r>
                <a:rPr lang="en-US" altLang="zh-CN" sz="2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zh-CN" sz="2000" b="1" baseline="-25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0.6</a:t>
              </a:r>
              <a:r>
                <a:rPr lang="en-US" altLang="zh-CN" sz="2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altLang="zh-CN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35">
              <a:extLst>
                <a:ext uri="{FF2B5EF4-FFF2-40B4-BE49-F238E27FC236}">
                  <a16:creationId xmlns:a16="http://schemas.microsoft.com/office/drawing/2014/main" id="{C6A0C12C-0D09-5712-F9A1-0AF158D4B7B1}"/>
                </a:ext>
              </a:extLst>
            </p:cNvPr>
            <p:cNvSpPr txBox="1"/>
            <p:nvPr/>
          </p:nvSpPr>
          <p:spPr>
            <a:xfrm>
              <a:off x="8009645" y="1967293"/>
              <a:ext cx="3781157" cy="21698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dirty="0" smtClean="0"/>
                <a:t>光谱范围：</a:t>
              </a:r>
              <a:r>
                <a:rPr lang="en-US" altLang="zh-CN" dirty="0" smtClean="0">
                  <a:solidFill>
                    <a:srgbClr val="00B05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300-600 </a:t>
              </a:r>
              <a:r>
                <a:rPr lang="en-US" altLang="zh-CN" dirty="0">
                  <a:solidFill>
                    <a:srgbClr val="00B05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nm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dirty="0"/>
                <a:t>强吸收和自滤波</a:t>
              </a:r>
              <a:endParaRPr lang="en-US" altLang="zh-CN" dirty="0"/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dirty="0"/>
                <a:t>开关</a:t>
              </a:r>
              <a:r>
                <a:rPr lang="zh-CN" altLang="en-US" dirty="0" smtClean="0"/>
                <a:t>响应时间：</a:t>
              </a:r>
              <a:r>
                <a:rPr lang="en-US" altLang="zh-CN" dirty="0" smtClean="0">
                  <a:solidFill>
                    <a:srgbClr val="00B05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3.8 </a:t>
              </a:r>
              <a:r>
                <a:rPr lang="en-US" altLang="zh-CN" dirty="0" err="1">
                  <a:solidFill>
                    <a:srgbClr val="00B05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μs</a:t>
              </a:r>
              <a:r>
                <a:rPr lang="en-US" altLang="zh-CN" dirty="0">
                  <a:solidFill>
                    <a:srgbClr val="00B05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&amp; </a:t>
              </a:r>
              <a:r>
                <a:rPr lang="en-US" altLang="zh-CN" dirty="0">
                  <a:solidFill>
                    <a:srgbClr val="00B05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4.9 </a:t>
              </a:r>
              <a:r>
                <a:rPr lang="en-US" altLang="zh-CN" dirty="0" err="1">
                  <a:solidFill>
                    <a:srgbClr val="00B05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μs</a:t>
              </a:r>
              <a:endParaRPr lang="en-US" altLang="zh-CN" dirty="0">
                <a:solidFill>
                  <a:srgbClr val="00B05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dirty="0"/>
                <a:t>长时间的稳定开关比</a:t>
              </a:r>
              <a:r>
                <a:rPr lang="en-US" altLang="zh-CN" dirty="0"/>
                <a:t> </a:t>
              </a:r>
              <a:r>
                <a:rPr lang="en-US" altLang="zh-CN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(320s</a:t>
              </a:r>
              <a:r>
                <a:rPr lang="zh-CN" alt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内</a:t>
              </a:r>
              <a:r>
                <a:rPr lang="en-US" altLang="zh-CN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5.9%</a:t>
              </a:r>
              <a:r>
                <a:rPr lang="zh-CN" alt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信号值降低</a:t>
              </a:r>
              <a:r>
                <a:rPr lang="en-US" altLang="zh-CN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altLang="zh-CN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43">
            <a:extLst>
              <a:ext uri="{FF2B5EF4-FFF2-40B4-BE49-F238E27FC236}">
                <a16:creationId xmlns:a16="http://schemas.microsoft.com/office/drawing/2014/main" id="{B407FF36-3862-CB96-548F-9EF32DD4D291}"/>
              </a:ext>
            </a:extLst>
          </p:cNvPr>
          <p:cNvGrpSpPr/>
          <p:nvPr/>
        </p:nvGrpSpPr>
        <p:grpSpPr>
          <a:xfrm>
            <a:off x="7957839" y="4333499"/>
            <a:ext cx="3828384" cy="1715600"/>
            <a:chOff x="7955497" y="4665047"/>
            <a:chExt cx="3828384" cy="1715600"/>
          </a:xfrm>
        </p:grpSpPr>
        <p:sp>
          <p:nvSpPr>
            <p:cNvPr id="29" name="矩形: 圆角 31">
              <a:extLst>
                <a:ext uri="{FF2B5EF4-FFF2-40B4-BE49-F238E27FC236}">
                  <a16:creationId xmlns:a16="http://schemas.microsoft.com/office/drawing/2014/main" id="{3A5BBD6D-6F1E-F02B-9AD1-AC3B7717DEB9}"/>
                </a:ext>
              </a:extLst>
            </p:cNvPr>
            <p:cNvSpPr/>
            <p:nvPr/>
          </p:nvSpPr>
          <p:spPr>
            <a:xfrm>
              <a:off x="7955497" y="4665047"/>
              <a:ext cx="2450749" cy="315989"/>
            </a:xfrm>
            <a:prstGeom prst="roundRect">
              <a:avLst>
                <a:gd name="adj" fmla="val 44176"/>
              </a:avLst>
            </a:prstGeom>
            <a:noFill/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FAPbI</a:t>
              </a:r>
              <a:r>
                <a:rPr lang="en-US" altLang="zh-CN" sz="2000" b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32">
              <a:extLst>
                <a:ext uri="{FF2B5EF4-FFF2-40B4-BE49-F238E27FC236}">
                  <a16:creationId xmlns:a16="http://schemas.microsoft.com/office/drawing/2014/main" id="{E9537788-DE80-07E8-DC01-17A1B0239744}"/>
                </a:ext>
              </a:extLst>
            </p:cNvPr>
            <p:cNvSpPr txBox="1"/>
            <p:nvPr/>
          </p:nvSpPr>
          <p:spPr>
            <a:xfrm>
              <a:off x="8002724" y="5041819"/>
              <a:ext cx="3781157" cy="1338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dirty="0" smtClean="0"/>
                <a:t>光谱范围</a:t>
              </a:r>
              <a:r>
                <a:rPr lang="zh-CN" altLang="en-US" dirty="0"/>
                <a:t>：</a:t>
              </a:r>
              <a:r>
                <a:rPr lang="en-US" altLang="zh-CN" dirty="0" smtClean="0">
                  <a:solidFill>
                    <a:srgbClr val="FF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600-825 nm</a:t>
              </a:r>
              <a:endParaRPr lang="en-US" altLang="zh-CN" baseline="30000" dirty="0" smtClean="0">
                <a:solidFill>
                  <a:srgbClr val="FF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dirty="0"/>
                <a:t>开关</a:t>
              </a:r>
              <a:r>
                <a:rPr lang="zh-CN" altLang="en-US" dirty="0" smtClean="0"/>
                <a:t>响应时间</a:t>
              </a:r>
              <a:r>
                <a:rPr lang="zh-CN" altLang="en-US" dirty="0"/>
                <a:t>：</a:t>
              </a:r>
              <a:r>
                <a:rPr lang="en-US" altLang="zh-CN" dirty="0" smtClean="0">
                  <a:solidFill>
                    <a:srgbClr val="FF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3.9 </a:t>
              </a:r>
              <a:r>
                <a:rPr lang="en-US" altLang="zh-CN" dirty="0" err="1" smtClean="0">
                  <a:solidFill>
                    <a:srgbClr val="FF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μs</a:t>
              </a:r>
              <a:r>
                <a:rPr lang="en-US" altLang="zh-CN" dirty="0" smtClean="0">
                  <a:solidFill>
                    <a:srgbClr val="FF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 </a:t>
              </a:r>
              <a:r>
                <a:rPr lang="en-US" altLang="zh-CN" dirty="0" smtClean="0"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&amp; </a:t>
              </a:r>
              <a:r>
                <a:rPr lang="en-US" altLang="zh-CN" dirty="0" smtClean="0">
                  <a:solidFill>
                    <a:srgbClr val="FF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4.7 </a:t>
              </a:r>
              <a:r>
                <a:rPr lang="en-US" altLang="zh-CN" dirty="0" err="1" smtClean="0">
                  <a:solidFill>
                    <a:srgbClr val="FF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μs</a:t>
              </a:r>
              <a:endParaRPr lang="en-US" altLang="zh-CN" dirty="0" smtClean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dirty="0"/>
                <a:t>长时间的稳定开关比</a:t>
              </a:r>
              <a:endParaRPr lang="en-US" altLang="zh-CN" dirty="0"/>
            </a:p>
          </p:txBody>
        </p:sp>
      </p:grpSp>
      <p:pic>
        <p:nvPicPr>
          <p:cNvPr id="33" name="图片 5">
            <a:extLst>
              <a:ext uri="{FF2B5EF4-FFF2-40B4-BE49-F238E27FC236}">
                <a16:creationId xmlns:a16="http://schemas.microsoft.com/office/drawing/2014/main" id="{EB9DCFBD-49D8-45B0-F343-B81AFF3F6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379" y="4015799"/>
            <a:ext cx="6295581" cy="2842202"/>
          </a:xfrm>
          <a:prstGeom prst="rect">
            <a:avLst/>
          </a:prstGeom>
        </p:spPr>
      </p:pic>
      <p:sp>
        <p:nvSpPr>
          <p:cNvPr id="37" name="文本框 21">
            <a:extLst>
              <a:ext uri="{FF2B5EF4-FFF2-40B4-BE49-F238E27FC236}">
                <a16:creationId xmlns:a16="http://schemas.microsoft.com/office/drawing/2014/main" id="{0F328841-6F21-49F2-B988-503F562ACFA4}"/>
              </a:ext>
            </a:extLst>
          </p:cNvPr>
          <p:cNvSpPr txBox="1"/>
          <p:nvPr/>
        </p:nvSpPr>
        <p:spPr>
          <a:xfrm>
            <a:off x="1801492" y="3885095"/>
            <a:ext cx="2252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/>
              <a:t>开关响应</a:t>
            </a:r>
            <a:endParaRPr lang="zh-CN" altLang="en-US" b="1" dirty="0"/>
          </a:p>
        </p:txBody>
      </p:sp>
      <p:sp>
        <p:nvSpPr>
          <p:cNvPr id="38" name="文本框 21">
            <a:extLst>
              <a:ext uri="{FF2B5EF4-FFF2-40B4-BE49-F238E27FC236}">
                <a16:creationId xmlns:a16="http://schemas.microsoft.com/office/drawing/2014/main" id="{0F328841-6F21-49F2-B988-503F562ACFA4}"/>
              </a:ext>
            </a:extLst>
          </p:cNvPr>
          <p:cNvSpPr txBox="1"/>
          <p:nvPr/>
        </p:nvSpPr>
        <p:spPr>
          <a:xfrm>
            <a:off x="4996770" y="3885095"/>
            <a:ext cx="2252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/>
              <a:t>开关响应</a:t>
            </a:r>
            <a:endParaRPr lang="zh-CN" alt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7964309" y="6320151"/>
            <a:ext cx="3515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DengXian"/>
              </a:rPr>
              <a:t>Light: Science &amp; Applications 12, 286 (2023).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7973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36072" y="84694"/>
            <a:ext cx="9199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FAPbBr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双层单像素探测器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图片 9">
            <a:extLst>
              <a:ext uri="{FF2B5EF4-FFF2-40B4-BE49-F238E27FC236}">
                <a16:creationId xmlns:a16="http://schemas.microsoft.com/office/drawing/2014/main" id="{C6FCEAD5-C18A-12EC-2445-496BDEB9E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736" y="1843328"/>
            <a:ext cx="1440000" cy="1984185"/>
          </a:xfrm>
          <a:prstGeom prst="rect">
            <a:avLst/>
          </a:prstGeom>
        </p:spPr>
      </p:pic>
      <p:pic>
        <p:nvPicPr>
          <p:cNvPr id="17" name="图片 11">
            <a:extLst>
              <a:ext uri="{FF2B5EF4-FFF2-40B4-BE49-F238E27FC236}">
                <a16:creationId xmlns:a16="http://schemas.microsoft.com/office/drawing/2014/main" id="{DE88ED23-83B5-1D45-36A0-F6915CB61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4991" y="1851475"/>
            <a:ext cx="1440000" cy="1961379"/>
          </a:xfrm>
          <a:prstGeom prst="rect">
            <a:avLst/>
          </a:prstGeom>
        </p:spPr>
      </p:pic>
      <p:pic>
        <p:nvPicPr>
          <p:cNvPr id="18" name="图片 13">
            <a:extLst>
              <a:ext uri="{FF2B5EF4-FFF2-40B4-BE49-F238E27FC236}">
                <a16:creationId xmlns:a16="http://schemas.microsoft.com/office/drawing/2014/main" id="{9DC7375F-173A-113F-01FC-ABFC5E271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470" y="4068886"/>
            <a:ext cx="1440000" cy="1974856"/>
          </a:xfrm>
          <a:prstGeom prst="rect">
            <a:avLst/>
          </a:prstGeom>
        </p:spPr>
      </p:pic>
      <p:pic>
        <p:nvPicPr>
          <p:cNvPr id="19" name="图片 16">
            <a:extLst>
              <a:ext uri="{FF2B5EF4-FFF2-40B4-BE49-F238E27FC236}">
                <a16:creationId xmlns:a16="http://schemas.microsoft.com/office/drawing/2014/main" id="{F5A66F27-4167-3961-F343-35EAC2C51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991" y="4068886"/>
            <a:ext cx="1440000" cy="1989365"/>
          </a:xfrm>
          <a:prstGeom prst="rect">
            <a:avLst/>
          </a:prstGeom>
        </p:spPr>
      </p:pic>
      <p:pic>
        <p:nvPicPr>
          <p:cNvPr id="20" name="图片 24">
            <a:extLst>
              <a:ext uri="{FF2B5EF4-FFF2-40B4-BE49-F238E27FC236}">
                <a16:creationId xmlns:a16="http://schemas.microsoft.com/office/drawing/2014/main" id="{0454542E-2541-4C20-9F7F-BD9607DA62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45" y="1726164"/>
            <a:ext cx="6937500" cy="432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4436" y="1238596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暗室中无散射介质的成像结果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104411" y="1238596"/>
            <a:ext cx="2986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不同</a:t>
            </a:r>
            <a:r>
              <a:rPr lang="en-US" altLang="zh-CN" b="1" dirty="0" smtClean="0"/>
              <a:t>DMD</a:t>
            </a:r>
            <a:r>
              <a:rPr lang="zh-CN" altLang="en-US" b="1" dirty="0" smtClean="0"/>
              <a:t>频率下的成像结果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4341042" y="6322629"/>
            <a:ext cx="3515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DengXian"/>
              </a:rPr>
              <a:t>Light: Science &amp; Applications 12, 286 (2023).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732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36072" y="84694"/>
            <a:ext cx="9199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FAPbBr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双层单像素探测器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63">
            <a:extLst>
              <a:ext uri="{FF2B5EF4-FFF2-40B4-BE49-F238E27FC236}">
                <a16:creationId xmlns:a16="http://schemas.microsoft.com/office/drawing/2014/main" id="{043A85A4-C5E1-4347-AB94-852109B332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" r="67110"/>
          <a:stretch/>
        </p:blipFill>
        <p:spPr>
          <a:xfrm>
            <a:off x="939337" y="1844824"/>
            <a:ext cx="2983317" cy="1530143"/>
          </a:xfrm>
          <a:prstGeom prst="rect">
            <a:avLst/>
          </a:prstGeom>
        </p:spPr>
      </p:pic>
      <p:pic>
        <p:nvPicPr>
          <p:cNvPr id="15" name="图片 49">
            <a:extLst>
              <a:ext uri="{FF2B5EF4-FFF2-40B4-BE49-F238E27FC236}">
                <a16:creationId xmlns:a16="http://schemas.microsoft.com/office/drawing/2014/main" id="{241068F4-5A7F-4AEB-90A8-CDD8EF0223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32" y="1844824"/>
            <a:ext cx="6964365" cy="427529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892151" y="13496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散射介质</a:t>
            </a:r>
            <a:endParaRPr lang="en-US" b="1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7526" y="3922776"/>
            <a:ext cx="2897247" cy="2197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6301070" y="1349682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暗室</a:t>
            </a:r>
            <a:r>
              <a:rPr lang="zh-CN" altLang="en-US" b="1" dirty="0" smtClean="0"/>
              <a:t>中透过散射</a:t>
            </a:r>
            <a:r>
              <a:rPr lang="zh-CN" altLang="en-US" b="1" dirty="0"/>
              <a:t>介质的成像结果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4341042" y="6322629"/>
            <a:ext cx="3515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DengXian"/>
              </a:rPr>
              <a:t>Light: Science &amp; Applications 12, 286 (2023).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7467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36072" y="84694"/>
            <a:ext cx="9199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FAPbBr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FAPbI</a:t>
            </a:r>
            <a:r>
              <a:rPr lang="en-US" altLang="zh-CN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双层单像素探测器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63">
            <a:extLst>
              <a:ext uri="{FF2B5EF4-FFF2-40B4-BE49-F238E27FC236}">
                <a16:creationId xmlns:a16="http://schemas.microsoft.com/office/drawing/2014/main" id="{622C2B83-22E9-46A8-ABFA-EEE23E1993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227" y="1417970"/>
            <a:ext cx="7187318" cy="2874570"/>
          </a:xfrm>
          <a:prstGeom prst="rect">
            <a:avLst/>
          </a:prstGeom>
        </p:spPr>
      </p:pic>
      <p:pic>
        <p:nvPicPr>
          <p:cNvPr id="17" name="图片 4">
            <a:extLst>
              <a:ext uri="{FF2B5EF4-FFF2-40B4-BE49-F238E27FC236}">
                <a16:creationId xmlns:a16="http://schemas.microsoft.com/office/drawing/2014/main" id="{C77D51E1-9CE2-199D-E826-92E6FEBC4C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23" y="4955937"/>
            <a:ext cx="6748576" cy="12622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60784" y="1020443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强背景光条件下的成像结果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26061" y="4439572"/>
            <a:ext cx="433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强背景光条件下透过</a:t>
            </a:r>
            <a:r>
              <a:rPr lang="zh-CN" altLang="en-US" b="1" dirty="0"/>
              <a:t>散射介质的成像结果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4341042" y="6322629"/>
            <a:ext cx="3515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DengXian"/>
              </a:rPr>
              <a:t>Light: Science &amp; Applications 12, 286 (2023).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8108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95230" y="84969"/>
            <a:ext cx="19239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致     谢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225EDBF7-E719-45F5-8BE6-7E4BFCC6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059" y="1130596"/>
            <a:ext cx="95903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  <a:spcAft>
                <a:spcPts val="1800"/>
              </a:spcAft>
            </a:pPr>
            <a:r>
              <a:rPr lang="zh-CN" altLang="en-US" sz="3600" dirty="0">
                <a:latin typeface="Arial" pitchFamily="34" charset="0"/>
                <a:cs typeface="Arial" pitchFamily="34" charset="0"/>
              </a:rPr>
              <a:t>合作者</a:t>
            </a:r>
            <a:r>
              <a:rPr lang="en-US" altLang="zh-CN" sz="3600" dirty="0">
                <a:latin typeface="Arial" pitchFamily="34" charset="0"/>
                <a:cs typeface="Arial" pitchFamily="34" charset="0"/>
              </a:rPr>
              <a:t>: </a:t>
            </a:r>
          </a:p>
        </p:txBody>
      </p:sp>
      <p:pic>
        <p:nvPicPr>
          <p:cNvPr id="5122" name="Picture 2" descr="http://jszy.whu.edu.cn/__local/C/3F/1D/8D09F8945AA53E0D955E3C2A599_F03C49C8_F5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806" y="1776927"/>
            <a:ext cx="1576217" cy="221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225EDBF7-E719-45F5-8BE6-7E4BFCC6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060" y="4251700"/>
            <a:ext cx="11895513" cy="168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  <a:spcAft>
                <a:spcPts val="600"/>
              </a:spcAft>
            </a:pPr>
            <a:r>
              <a:rPr lang="zh-CN" altLang="en-US" sz="3600" dirty="0">
                <a:latin typeface="Arial" pitchFamily="34" charset="0"/>
                <a:cs typeface="Arial" pitchFamily="34" charset="0"/>
              </a:rPr>
              <a:t>基金</a:t>
            </a:r>
            <a:r>
              <a:rPr lang="en-US" altLang="zh-CN" sz="3600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spcBef>
                <a:spcPct val="30000"/>
              </a:spcBef>
            </a:pPr>
            <a:r>
              <a:rPr lang="en-US" sz="24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Science </a:t>
            </a:r>
            <a:r>
              <a:rPr lang="en-US" sz="2400" dirty="0">
                <a:latin typeface="Arial" pitchFamily="34" charset="0"/>
                <a:ea typeface="宋体" pitchFamily="2" charset="-122"/>
                <a:cs typeface="Arial" pitchFamily="34" charset="0"/>
              </a:rPr>
              <a:t>and Technology Development Fund from Macau SAR (</a:t>
            </a:r>
            <a:r>
              <a:rPr lang="en-US" sz="24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FDCT-0062/2020/AMJ)</a:t>
            </a:r>
            <a:endParaRPr lang="en-US" sz="2400" dirty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2400" dirty="0">
                <a:latin typeface="Arial" pitchFamily="34" charset="0"/>
                <a:ea typeface="宋体" pitchFamily="2" charset="-122"/>
                <a:cs typeface="Arial" pitchFamily="34" charset="0"/>
              </a:rPr>
              <a:t>Multi-year Research Grant of University of Macau (MYRG2020-00082-IAPME</a:t>
            </a:r>
            <a:r>
              <a:rPr lang="en-US" sz="24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)</a:t>
            </a:r>
            <a:endParaRPr lang="en-US" altLang="zh-CN" sz="2400" dirty="0"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25EDBF7-E719-45F5-8BE6-7E4BFCC6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591" y="2365865"/>
            <a:ext cx="2729346" cy="94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王双鹏</a:t>
            </a:r>
            <a:r>
              <a:rPr lang="zh-CN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副教授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zh-CN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澳门大学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5EDBF7-E719-45F5-8BE6-7E4BFCC6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117" y="2146974"/>
            <a:ext cx="2327563" cy="94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zh-CN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郑国兴 </a:t>
            </a: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教授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武汉</a:t>
            </a:r>
            <a:r>
              <a:rPr lang="zh-CN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大学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570" y="1776927"/>
            <a:ext cx="1645927" cy="219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5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195230" y="84969"/>
            <a:ext cx="2066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宣      传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" y="1005752"/>
            <a:ext cx="6753225" cy="3267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1748" y="1005752"/>
            <a:ext cx="2968127" cy="32670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53691" y="2926391"/>
            <a:ext cx="203132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客座编辑</a:t>
            </a:r>
            <a:endParaRPr lang="en-US" altLang="zh-CN" dirty="0" smtClean="0"/>
          </a:p>
          <a:p>
            <a:r>
              <a:rPr lang="zh-CN" altLang="en-US" sz="1600" dirty="0"/>
              <a:t>刘宏超，澳门大学</a:t>
            </a:r>
            <a:endParaRPr lang="en-US" sz="1600" dirty="0"/>
          </a:p>
          <a:p>
            <a:r>
              <a:rPr lang="zh-CN" altLang="en-US" sz="1600" dirty="0"/>
              <a:t>陈文，香港理工大学</a:t>
            </a:r>
            <a:endParaRPr lang="en-US" sz="1600" dirty="0"/>
          </a:p>
          <a:p>
            <a:r>
              <a:rPr lang="zh-CN" altLang="en-US" sz="1600" dirty="0"/>
              <a:t>陈妮，亚利桑那大学</a:t>
            </a:r>
            <a:endParaRPr lang="en-US" sz="1600" dirty="0"/>
          </a:p>
          <a:p>
            <a:r>
              <a:rPr lang="zh-CN" altLang="en-US" sz="1600" dirty="0"/>
              <a:t>肖书源，南昌</a:t>
            </a:r>
            <a:r>
              <a:rPr lang="zh-CN" altLang="en-US" sz="1600" dirty="0" smtClean="0"/>
              <a:t>大学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768109" y="4297234"/>
            <a:ext cx="7328487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感兴趣的主题包括但不限于：</a:t>
            </a:r>
            <a:endParaRPr lang="en-US" sz="1400" kern="100" dirty="0">
              <a:latin typeface="DengXian"/>
              <a:ea typeface="DengXian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单像素成像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Single-pixel imaging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量子鬼成像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 / </a:t>
            </a: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计算鬼成像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Quantum ghost imaging/computational ghost imaging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数字全息术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Digital holography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基于人工智能的计算成像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Computational imaging with artificial intelligence (AI)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散射介质成像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Computational imaging through scattering media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超表面成像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Metasurface imaging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非视域成像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Non-line-of-sight imaging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单光子成像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Single-photon imaging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en-US" sz="1400" kern="100" dirty="0">
                <a:latin typeface="DengXian"/>
                <a:cs typeface="Times New Roman" panose="02020603050405020304" pitchFamily="18" charset="0"/>
              </a:rPr>
              <a:t>计算医学成像 </a:t>
            </a:r>
            <a:r>
              <a:rPr lang="en-US" sz="1400" kern="100" dirty="0">
                <a:latin typeface="DengXian"/>
                <a:ea typeface="DengXian"/>
                <a:cs typeface="Times New Roman" panose="02020603050405020304" pitchFamily="18" charset="0"/>
              </a:rPr>
              <a:t>Computational medical </a:t>
            </a:r>
            <a:r>
              <a:rPr lang="en-US" sz="1400" kern="100" dirty="0" smtClean="0">
                <a:latin typeface="DengXian"/>
                <a:ea typeface="DengXian"/>
                <a:cs typeface="Times New Roman" panose="02020603050405020304" pitchFamily="18" charset="0"/>
              </a:rPr>
              <a:t>imaging</a:t>
            </a:r>
          </a:p>
          <a:p>
            <a:pPr marL="342900" indent="-342900" algn="just">
              <a:buFont typeface="Wingdings" panose="05000000000000000000" pitchFamily="2" charset="2"/>
              <a:buChar char=""/>
            </a:pPr>
            <a:r>
              <a:rPr lang="zh-CN" altLang="en-US" sz="1400" dirty="0">
                <a:cs typeface="Times New Roman" panose="02020603050405020304" pitchFamily="18" charset="0"/>
              </a:rPr>
              <a:t>压缩感知成像 </a:t>
            </a:r>
            <a:r>
              <a:rPr lang="en-US" sz="1400" dirty="0">
                <a:latin typeface="DengXian"/>
                <a:cs typeface="Times New Roman" panose="02020603050405020304" pitchFamily="18" charset="0"/>
              </a:rPr>
              <a:t>Compressive </a:t>
            </a:r>
            <a:r>
              <a:rPr lang="en-US" sz="1400" dirty="0" smtClean="0">
                <a:latin typeface="DengXian"/>
                <a:cs typeface="Times New Roman" panose="02020603050405020304" pitchFamily="18" charset="0"/>
              </a:rPr>
              <a:t>imaging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8166558" y="5039882"/>
            <a:ext cx="3756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75" dirty="0">
                <a:solidFill>
                  <a:srgbClr val="434343"/>
                </a:solidFill>
                <a:latin typeface="PingFangTC-light"/>
                <a:cs typeface="Times New Roman" panose="02020603050405020304" pitchFamily="18" charset="0"/>
              </a:rPr>
              <a:t>投稿截止日期：</a:t>
            </a:r>
            <a:r>
              <a:rPr lang="en-US" b="1" spc="75" dirty="0">
                <a:solidFill>
                  <a:srgbClr val="434343"/>
                </a:solidFill>
                <a:latin typeface="PingFangTC-light"/>
                <a:ea typeface="DengXian"/>
                <a:cs typeface="Times New Roman" panose="02020603050405020304" pitchFamily="18" charset="0"/>
              </a:rPr>
              <a:t>2024</a:t>
            </a:r>
            <a:r>
              <a:rPr lang="zh-CN" altLang="en-US" b="1" spc="75" dirty="0">
                <a:solidFill>
                  <a:srgbClr val="434343"/>
                </a:solidFill>
                <a:latin typeface="PingFangTC-light"/>
                <a:cs typeface="Times New Roman" panose="02020603050405020304" pitchFamily="18" charset="0"/>
              </a:rPr>
              <a:t>年</a:t>
            </a:r>
            <a:r>
              <a:rPr lang="en-US" b="1" spc="75" dirty="0">
                <a:solidFill>
                  <a:srgbClr val="434343"/>
                </a:solidFill>
                <a:latin typeface="PingFangTC-light"/>
                <a:ea typeface="DengXian"/>
                <a:cs typeface="Times New Roman" panose="02020603050405020304" pitchFamily="18" charset="0"/>
              </a:rPr>
              <a:t>10</a:t>
            </a:r>
            <a:r>
              <a:rPr lang="zh-CN" altLang="en-US" b="1" spc="75" dirty="0" smtClean="0">
                <a:solidFill>
                  <a:srgbClr val="434343"/>
                </a:solidFill>
                <a:latin typeface="PingFangTC-light"/>
                <a:cs typeface="Times New Roman" panose="02020603050405020304" pitchFamily="18" charset="0"/>
              </a:rPr>
              <a:t>月</a:t>
            </a:r>
            <a:r>
              <a:rPr lang="en-US" altLang="zh-CN" b="1" spc="75" dirty="0" smtClean="0">
                <a:solidFill>
                  <a:srgbClr val="434343"/>
                </a:solidFill>
                <a:latin typeface="PingFangTC-light"/>
                <a:cs typeface="Times New Roman" panose="02020603050405020304" pitchFamily="18" charset="0"/>
              </a:rPr>
              <a:t>30</a:t>
            </a:r>
            <a:r>
              <a:rPr lang="zh-CN" altLang="en-US" b="1" spc="75" dirty="0" smtClean="0">
                <a:solidFill>
                  <a:srgbClr val="434343"/>
                </a:solidFill>
                <a:latin typeface="PingFangTC-light"/>
                <a:cs typeface="Times New Roman" panose="02020603050405020304" pitchFamily="18" charset="0"/>
              </a:rPr>
              <a:t>日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8661885" y="5835873"/>
            <a:ext cx="2765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75" dirty="0" smtClean="0">
                <a:solidFill>
                  <a:srgbClr val="FF0000"/>
                </a:solidFill>
                <a:latin typeface="PingFangTC-light"/>
                <a:cs typeface="Times New Roman" panose="02020603050405020304" pitchFamily="18" charset="0"/>
              </a:rPr>
              <a:t>欢迎大家投稿！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34317" y="1592696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75" dirty="0" smtClean="0">
                <a:solidFill>
                  <a:srgbClr val="434343"/>
                </a:solidFill>
                <a:latin typeface="PingFangTC-light"/>
                <a:cs typeface="Times New Roman" panose="02020603050405020304" pitchFamily="18" charset="0"/>
              </a:rPr>
              <a:t>特刊“计算成像及其应用”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9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87949" y="1895302"/>
            <a:ext cx="5724644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zh-CN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Arial" charset="0"/>
                <a:cs typeface="Arial" charset="0"/>
              </a:rPr>
              <a:t>谢谢聆听！</a:t>
            </a:r>
            <a:endParaRPr lang="en-US" altLang="zh-CN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ea typeface="Arial" charset="0"/>
              <a:cs typeface="Arial" charset="0"/>
            </a:endParaRPr>
          </a:p>
          <a:p>
            <a:pPr algn="ctr">
              <a:spcAft>
                <a:spcPts val="3000"/>
              </a:spcAft>
            </a:pPr>
            <a:r>
              <a:rPr lang="zh-CN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Arial" charset="0"/>
                <a:cs typeface="Arial" charset="0"/>
              </a:rPr>
              <a:t>欢迎批评和指导！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56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4D2E8C55-DC44-4F4F-B50A-C92FE124385A}"/>
              </a:ext>
            </a:extLst>
          </p:cNvPr>
          <p:cNvSpPr txBox="1"/>
          <p:nvPr/>
        </p:nvSpPr>
        <p:spPr>
          <a:xfrm>
            <a:off x="5651329" y="7390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附录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80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2950</TotalTime>
  <Words>1307</Words>
  <Application>Microsoft Office PowerPoint</Application>
  <PresentationFormat>Widescreen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DengXian</vt:lpstr>
      <vt:lpstr>MS Mincho</vt:lpstr>
      <vt:lpstr>PingFangTC-light</vt:lpstr>
      <vt:lpstr>宋体</vt:lpstr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hcliu</cp:lastModifiedBy>
  <cp:revision>633</cp:revision>
  <dcterms:created xsi:type="dcterms:W3CDTF">2019-08-07T08:06:28Z</dcterms:created>
  <dcterms:modified xsi:type="dcterms:W3CDTF">2024-07-23T09:11:19Z</dcterms:modified>
</cp:coreProperties>
</file>