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2" r:id="rId3"/>
    <p:sldId id="279" r:id="rId4"/>
    <p:sldId id="281" r:id="rId5"/>
    <p:sldId id="280" r:id="rId6"/>
    <p:sldId id="283" r:id="rId7"/>
    <p:sldId id="282" r:id="rId8"/>
    <p:sldId id="286" r:id="rId9"/>
    <p:sldId id="285" r:id="rId10"/>
    <p:sldId id="287" r:id="rId11"/>
    <p:sldId id="288" r:id="rId12"/>
    <p:sldId id="289" r:id="rId13"/>
    <p:sldId id="257" r:id="rId14"/>
    <p:sldId id="258" r:id="rId15"/>
    <p:sldId id="290" r:id="rId16"/>
    <p:sldId id="261" r:id="rId17"/>
    <p:sldId id="262" r:id="rId18"/>
    <p:sldId id="264" r:id="rId19"/>
    <p:sldId id="266" r:id="rId20"/>
    <p:sldId id="267" r:id="rId21"/>
    <p:sldId id="259" r:id="rId22"/>
    <p:sldId id="292" r:id="rId23"/>
    <p:sldId id="291" r:id="rId24"/>
    <p:sldId id="269" r:id="rId25"/>
    <p:sldId id="268" r:id="rId26"/>
    <p:sldId id="27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015" autoAdjust="0"/>
  </p:normalViewPr>
  <p:slideViewPr>
    <p:cSldViewPr snapToGrid="0">
      <p:cViewPr varScale="1">
        <p:scale>
          <a:sx n="52" d="100"/>
          <a:sy n="52" d="100"/>
        </p:scale>
        <p:origin x="53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65EFF-C502-40BB-8CCA-E6B17D979D5B}" type="datetimeFigureOut">
              <a:rPr lang="zh-CN" altLang="en-US" smtClean="0"/>
              <a:t>2024/6/24</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FEAEBB-22C1-4650-9305-B1736A750A48}" type="slidenum">
              <a:rPr lang="zh-CN" altLang="en-US" smtClean="0"/>
              <a:t>‹#›</a:t>
            </a:fld>
            <a:endParaRPr lang="zh-CN" altLang="en-US"/>
          </a:p>
        </p:txBody>
      </p:sp>
    </p:spTree>
    <p:extLst>
      <p:ext uri="{BB962C8B-B14F-4D97-AF65-F5344CB8AC3E}">
        <p14:creationId xmlns:p14="http://schemas.microsoft.com/office/powerpoint/2010/main" val="1148466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Mendel noticed the pattern that </a:t>
            </a:r>
            <a:r>
              <a:rPr lang="en-US" altLang="zh-CN" b="0" i="0" dirty="0">
                <a:solidFill>
                  <a:srgbClr val="040C28"/>
                </a:solidFill>
                <a:effectLst/>
                <a:latin typeface="Google Sans"/>
              </a:rPr>
              <a:t>parental characters will be expressed in the F2 generation</a:t>
            </a:r>
            <a:r>
              <a:rPr lang="en-US" altLang="zh-CN" b="0" i="0" dirty="0">
                <a:solidFill>
                  <a:srgbClr val="202124"/>
                </a:solidFill>
                <a:effectLst/>
                <a:latin typeface="Google Sans"/>
              </a:rPr>
              <a:t> in the ratio 3:1 and </a:t>
            </a:r>
            <a:r>
              <a:rPr lang="en-US" altLang="zh-CN" b="0" i="0" dirty="0">
                <a:solidFill>
                  <a:srgbClr val="000000"/>
                </a:solidFill>
                <a:effectLst/>
                <a:latin typeface="Georgia" panose="02040502050405020303" pitchFamily="18" charset="0"/>
              </a:rPr>
              <a:t>came up with an explanation based on alleles. And aligning with the evolutionary mechanism on the origin of species, we would expect specific patterns in fossils that involve transition species.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dirty="0">
              <a:solidFill>
                <a:srgbClr val="000000"/>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Hume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There is nothing in the cause that will ever imply the effect in an experiential vacuum</a:t>
            </a:r>
            <a:r>
              <a:rPr lang="zh-CN" altLang="en-US" b="0" i="0" dirty="0">
                <a:solidFill>
                  <a:srgbClr val="000000"/>
                </a:solidFill>
                <a:effectLst/>
                <a:latin typeface="Georgia" panose="02040502050405020303" pitchFamily="18" charset="0"/>
              </a:rPr>
              <a:t>； </a:t>
            </a:r>
            <a:r>
              <a:rPr lang="en-US" altLang="zh-CN" b="0" i="0" dirty="0">
                <a:solidFill>
                  <a:srgbClr val="000000"/>
                </a:solidFill>
                <a:effectLst/>
                <a:latin typeface="Georgia" panose="02040502050405020303" pitchFamily="18" charset="0"/>
              </a:rPr>
              <a:t> Hume does not hold that, having never seen a game of billiards before, we cannot know what the effect of the collision will be. Rather, we can use resemblance, for instance, to infer an analogous case from our past experiences of transferred momentum, deflection, and so forth. We are still relying on previous impressions to predict the effect and therefore do not violate the Copy Principle.  As we experience enough cases of a particular constant conjunction, our minds begin to pass a natural determination from cause to effect, adding a little more “oomph” to the prediction of the effect every time, a growing certitude that the effect will follow again. It is the internal impression of this “oomph” that gives rise to our idea of necessity, the mere feeling of certainty that the conjunction will stay constant. </a:t>
            </a:r>
          </a:p>
          <a:p>
            <a:pPr algn="just" fontAlgn="base"/>
            <a:r>
              <a:rPr lang="en-US" altLang="zh-CN" b="0" i="0" dirty="0">
                <a:solidFill>
                  <a:srgbClr val="000000"/>
                </a:solidFill>
                <a:effectLst/>
                <a:latin typeface="Georgia" panose="02040502050405020303" pitchFamily="18" charset="0"/>
              </a:rPr>
              <a:t>(D1)      An object precedent and contiguous to another, and where all the objects resembling the former are placed in like relations of precedency and contiguity to those objects that resemble the latter.</a:t>
            </a:r>
          </a:p>
          <a:p>
            <a:pPr algn="just" fontAlgn="base"/>
            <a:r>
              <a:rPr lang="en-US" altLang="zh-CN" b="0" i="0" dirty="0">
                <a:solidFill>
                  <a:srgbClr val="000000"/>
                </a:solidFill>
                <a:effectLst/>
                <a:latin typeface="Georgia" panose="02040502050405020303" pitchFamily="18" charset="0"/>
              </a:rPr>
              <a:t>(D2)      An object precedent and contiguous to another, and so united with it, that the idea of the one determined the mind to form the idea of the other, and the impression of the one to form a more lively idea of the other. (T 1.3.14.31; SBN 170)</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3</a:t>
            </a:fld>
            <a:endParaRPr lang="zh-CN" altLang="en-US"/>
          </a:p>
        </p:txBody>
      </p:sp>
    </p:spTree>
    <p:extLst>
      <p:ext uri="{BB962C8B-B14F-4D97-AF65-F5344CB8AC3E}">
        <p14:creationId xmlns:p14="http://schemas.microsoft.com/office/powerpoint/2010/main" val="2949384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Mendel noticed the pattern that </a:t>
            </a:r>
            <a:r>
              <a:rPr lang="en-US" altLang="zh-CN" b="0" i="0" dirty="0">
                <a:solidFill>
                  <a:srgbClr val="040C28"/>
                </a:solidFill>
                <a:effectLst/>
                <a:latin typeface="Google Sans"/>
              </a:rPr>
              <a:t>parental characters will be expressed in the F2 generation</a:t>
            </a:r>
            <a:r>
              <a:rPr lang="en-US" altLang="zh-CN" b="0" i="0" dirty="0">
                <a:solidFill>
                  <a:srgbClr val="202124"/>
                </a:solidFill>
                <a:effectLst/>
                <a:latin typeface="Google Sans"/>
              </a:rPr>
              <a:t> in the ratio 3:1 and </a:t>
            </a:r>
            <a:r>
              <a:rPr lang="en-US" altLang="zh-CN" b="0" i="0" dirty="0">
                <a:solidFill>
                  <a:srgbClr val="000000"/>
                </a:solidFill>
                <a:effectLst/>
                <a:latin typeface="Georgia" panose="02040502050405020303" pitchFamily="18" charset="0"/>
              </a:rPr>
              <a:t>came up with an explanation based on alleles. And aligning with the evolutionary mechanism on the origin of species, we would expect specific patterns in fossils that involve transition species.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dirty="0">
              <a:solidFill>
                <a:srgbClr val="000000"/>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Hume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There is nothing in the cause that will ever imply the effect in an experiential vacuum</a:t>
            </a:r>
            <a:r>
              <a:rPr lang="zh-CN" altLang="en-US" b="0" i="0" dirty="0">
                <a:solidFill>
                  <a:srgbClr val="000000"/>
                </a:solidFill>
                <a:effectLst/>
                <a:latin typeface="Georgia" panose="02040502050405020303" pitchFamily="18" charset="0"/>
              </a:rPr>
              <a:t>； </a:t>
            </a:r>
            <a:r>
              <a:rPr lang="en-US" altLang="zh-CN" b="0" i="0" dirty="0">
                <a:solidFill>
                  <a:srgbClr val="000000"/>
                </a:solidFill>
                <a:effectLst/>
                <a:latin typeface="Georgia" panose="02040502050405020303" pitchFamily="18" charset="0"/>
              </a:rPr>
              <a:t> Hume does not hold that, having never seen a game of billiards before, we cannot know what the effect of the collision will be. Rather, we can use resemblance, for instance, to infer an analogous case from our past experiences of transferred momentum, deflection, and so forth. We are still relying on previous impressions to predict the effect and therefore do not violate the Copy Principle.  As we experience enough cases of a particular constant conjunction, our minds begin to pass a natural determination from cause to effect, adding a little more “oomph” to the prediction of the effect every time, a growing certitude that the effect will follow again. It is the internal impression of this “oomph” that gives rise to our idea of necessity, the mere feeling of certainty that the conjunction will stay constant. </a:t>
            </a:r>
          </a:p>
          <a:p>
            <a:pPr algn="just" fontAlgn="base"/>
            <a:r>
              <a:rPr lang="en-US" altLang="zh-CN" b="0" i="0" dirty="0">
                <a:solidFill>
                  <a:srgbClr val="000000"/>
                </a:solidFill>
                <a:effectLst/>
                <a:latin typeface="Georgia" panose="02040502050405020303" pitchFamily="18" charset="0"/>
              </a:rPr>
              <a:t>(D1)      An object precedent and contiguous to another, and where all the objects resembling the former are placed in like relations of precedency and contiguity to those objects that resemble the latter.</a:t>
            </a:r>
          </a:p>
          <a:p>
            <a:pPr algn="just" fontAlgn="base"/>
            <a:r>
              <a:rPr lang="en-US" altLang="zh-CN" b="0" i="0" dirty="0">
                <a:solidFill>
                  <a:srgbClr val="000000"/>
                </a:solidFill>
                <a:effectLst/>
                <a:latin typeface="Georgia" panose="02040502050405020303" pitchFamily="18" charset="0"/>
              </a:rPr>
              <a:t>(D2)      An object precedent and contiguous to another, and so united with it, that the idea of the one determined the mind to form the idea of the other, and the impression of the one to form a more lively idea of the other. (T 1.3.14.31; SBN 170)</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4</a:t>
            </a:fld>
            <a:endParaRPr lang="zh-CN" altLang="en-US"/>
          </a:p>
        </p:txBody>
      </p:sp>
    </p:spTree>
    <p:extLst>
      <p:ext uri="{BB962C8B-B14F-4D97-AF65-F5344CB8AC3E}">
        <p14:creationId xmlns:p14="http://schemas.microsoft.com/office/powerpoint/2010/main" val="195688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Mendel noticed the pattern that </a:t>
            </a:r>
            <a:r>
              <a:rPr lang="en-US" altLang="zh-CN" b="0" i="0" dirty="0">
                <a:solidFill>
                  <a:srgbClr val="040C28"/>
                </a:solidFill>
                <a:effectLst/>
                <a:latin typeface="Google Sans"/>
              </a:rPr>
              <a:t>parental characters will be expressed in the F2 generation</a:t>
            </a:r>
            <a:r>
              <a:rPr lang="en-US" altLang="zh-CN" b="0" i="0" dirty="0">
                <a:solidFill>
                  <a:srgbClr val="202124"/>
                </a:solidFill>
                <a:effectLst/>
                <a:latin typeface="Google Sans"/>
              </a:rPr>
              <a:t> in the ratio 3:1 and </a:t>
            </a:r>
            <a:r>
              <a:rPr lang="en-US" altLang="zh-CN" b="0" i="0" dirty="0">
                <a:solidFill>
                  <a:srgbClr val="000000"/>
                </a:solidFill>
                <a:effectLst/>
                <a:latin typeface="Georgia" panose="02040502050405020303" pitchFamily="18" charset="0"/>
              </a:rPr>
              <a:t>came up with an explanation based on alleles. And aligning with the evolutionary mechanism on the origin of species, we would expect specific patterns in fossils that involve transition species.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dirty="0">
              <a:solidFill>
                <a:srgbClr val="000000"/>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Hume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00000"/>
                </a:solidFill>
                <a:effectLst/>
                <a:latin typeface="Georgia" panose="02040502050405020303" pitchFamily="18" charset="0"/>
              </a:rPr>
              <a:t>There is nothing in the cause that will ever imply the effect in an experiential vacuum</a:t>
            </a:r>
            <a:r>
              <a:rPr lang="zh-CN" altLang="en-US" b="0" i="0" dirty="0">
                <a:solidFill>
                  <a:srgbClr val="000000"/>
                </a:solidFill>
                <a:effectLst/>
                <a:latin typeface="Georgia" panose="02040502050405020303" pitchFamily="18" charset="0"/>
              </a:rPr>
              <a:t>； </a:t>
            </a:r>
            <a:r>
              <a:rPr lang="en-US" altLang="zh-CN" b="0" i="0" dirty="0">
                <a:solidFill>
                  <a:srgbClr val="000000"/>
                </a:solidFill>
                <a:effectLst/>
                <a:latin typeface="Georgia" panose="02040502050405020303" pitchFamily="18" charset="0"/>
              </a:rPr>
              <a:t> Hume does not hold that, having never seen a game of billiards before, we cannot know what the effect of the collision will be. Rather, we can use resemblance, for instance, to infer an analogous case from our past experiences of transferred momentum, deflection, and so forth. We are still relying on previous impressions to predict the effect and therefore do not violate the Copy Principle.  As we experience enough cases of a particular constant conjunction, our minds begin to pass a natural determination from cause to effect, adding a little more “oomph” to the prediction of the effect every time, a growing certitude that the effect will follow again. It is the internal impression of this “oomph” that gives rise to our idea of necessity, the mere feeling of certainty that the conjunction will stay constant. </a:t>
            </a:r>
          </a:p>
          <a:p>
            <a:pPr algn="just" fontAlgn="base"/>
            <a:r>
              <a:rPr lang="en-US" altLang="zh-CN" b="0" i="0" dirty="0">
                <a:solidFill>
                  <a:srgbClr val="000000"/>
                </a:solidFill>
                <a:effectLst/>
                <a:latin typeface="Georgia" panose="02040502050405020303" pitchFamily="18" charset="0"/>
              </a:rPr>
              <a:t>(D1)      An object precedent and contiguous to another, and where all the objects resembling the former are placed in like relations of precedency and contiguity to those objects that resemble the latter.</a:t>
            </a:r>
          </a:p>
          <a:p>
            <a:pPr algn="just" fontAlgn="base"/>
            <a:r>
              <a:rPr lang="en-US" altLang="zh-CN" b="0" i="0" dirty="0">
                <a:solidFill>
                  <a:srgbClr val="000000"/>
                </a:solidFill>
                <a:effectLst/>
                <a:latin typeface="Georgia" panose="02040502050405020303" pitchFamily="18" charset="0"/>
              </a:rPr>
              <a:t>(D2)      An object precedent and contiguous to another, and so united with it, that the idea of the one determined the mind to form the idea of the other, and the impression of the one to form a more lively idea of the other. (T 1.3.14.31; SBN 170)</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13</a:t>
            </a:fld>
            <a:endParaRPr lang="zh-CN" altLang="en-US"/>
          </a:p>
        </p:txBody>
      </p:sp>
    </p:spTree>
    <p:extLst>
      <p:ext uri="{BB962C8B-B14F-4D97-AF65-F5344CB8AC3E}">
        <p14:creationId xmlns:p14="http://schemas.microsoft.com/office/powerpoint/2010/main" val="372588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i="0" dirty="0">
                <a:solidFill>
                  <a:srgbClr val="000000"/>
                </a:solidFill>
                <a:effectLst/>
                <a:latin typeface="Georgia" panose="02040502050405020303" pitchFamily="18" charset="0"/>
              </a:rPr>
              <a:t>. There is nothing in the cause that will ever imply the effect in an experiential vacuum</a:t>
            </a:r>
            <a:r>
              <a:rPr lang="zh-CN" altLang="en-US" b="0" i="0" dirty="0">
                <a:solidFill>
                  <a:srgbClr val="000000"/>
                </a:solidFill>
                <a:effectLst/>
                <a:latin typeface="Georgia" panose="02040502050405020303" pitchFamily="18" charset="0"/>
              </a:rPr>
              <a:t>； </a:t>
            </a:r>
            <a:r>
              <a:rPr lang="en-US" altLang="zh-CN" b="0" i="0" dirty="0">
                <a:solidFill>
                  <a:srgbClr val="000000"/>
                </a:solidFill>
                <a:effectLst/>
                <a:latin typeface="Georgia" panose="02040502050405020303" pitchFamily="18" charset="0"/>
              </a:rPr>
              <a:t> Hume does not hold that, having never seen a game of billiards before, we cannot know what the effect of the collision will be. Rather, we can use resemblance, for instance, to infer an analogous case from our past experiences of transferred momentum, deflection, and so forth. We are still relying on previous impressions to predict the effect and therefore do not violate the Copy Principle.  As we experience enough cases of a particular constant conjunction, our minds begin to pass a natural determination from cause to effect, adding a little more “oomph” to the prediction of the effect every time, a growing certitude that the effect will follow again. It is the internal impression of this “oomph” that gives rise to our idea of necessity, the mere feeling of certainty that the conjunction will stay constant. </a:t>
            </a:r>
          </a:p>
          <a:p>
            <a:pPr algn="just" fontAlgn="base"/>
            <a:r>
              <a:rPr lang="en-US" altLang="zh-CN" b="0" i="0" dirty="0">
                <a:solidFill>
                  <a:srgbClr val="000000"/>
                </a:solidFill>
                <a:effectLst/>
                <a:latin typeface="Georgia" panose="02040502050405020303" pitchFamily="18" charset="0"/>
              </a:rPr>
              <a:t>(D1)      An object precedent and contiguous to another, and where all the objects resembling the former are placed in like relations of precedency and contiguity to those objects that resemble the latter.</a:t>
            </a:r>
          </a:p>
          <a:p>
            <a:pPr algn="just" fontAlgn="base"/>
            <a:r>
              <a:rPr lang="en-US" altLang="zh-CN" b="0" i="0" dirty="0">
                <a:solidFill>
                  <a:srgbClr val="000000"/>
                </a:solidFill>
                <a:effectLst/>
                <a:latin typeface="Georgia" panose="02040502050405020303" pitchFamily="18" charset="0"/>
              </a:rPr>
              <a:t>(D2)      An object precedent and contiguous to another, and so united with it, that the idea of the one determined the mind to form the idea of the other, and the impression of the one to form a more lively idea of the other. (T 1.3.14.31; SBN 170)</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14</a:t>
            </a:fld>
            <a:endParaRPr lang="zh-CN" altLang="en-US"/>
          </a:p>
        </p:txBody>
      </p:sp>
    </p:spTree>
    <p:extLst>
      <p:ext uri="{BB962C8B-B14F-4D97-AF65-F5344CB8AC3E}">
        <p14:creationId xmlns:p14="http://schemas.microsoft.com/office/powerpoint/2010/main" val="1916720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altLang="zh-CN" sz="1200" b="1" dirty="0">
                <a:latin typeface="Times New Roman" panose="02020603050405020304" pitchFamily="18" charset="0"/>
                <a:cs typeface="Times New Roman" panose="02020603050405020304" pitchFamily="18" charset="0"/>
              </a:rPr>
              <a:t>An initial pattern-seeking question </a:t>
            </a:r>
          </a:p>
          <a:p>
            <a:pPr marL="285750" indent="-285750">
              <a:buFont typeface="Arial" panose="020B0604020202020204" pitchFamily="34" charset="0"/>
              <a:buChar char="•"/>
            </a:pPr>
            <a:r>
              <a:rPr lang="en-US" altLang="zh-CN" sz="1200" b="1" dirty="0">
                <a:latin typeface="Times New Roman" panose="02020603050405020304" pitchFamily="18" charset="0"/>
                <a:cs typeface="Times New Roman" panose="02020603050405020304" pitchFamily="18" charset="0"/>
              </a:rPr>
              <a:t>One student provided a piece of mechanistic reasoning</a:t>
            </a:r>
          </a:p>
          <a:p>
            <a:pPr marL="285750" indent="-285750">
              <a:buFont typeface="Arial" panose="020B0604020202020204" pitchFamily="34" charset="0"/>
              <a:buChar char="•"/>
            </a:pPr>
            <a:r>
              <a:rPr lang="en-US" altLang="zh-CN" sz="1200" b="1" dirty="0">
                <a:latin typeface="Times New Roman" panose="02020603050405020304" pitchFamily="18" charset="0"/>
                <a:cs typeface="Times New Roman" panose="02020603050405020304" pitchFamily="18" charset="0"/>
              </a:rPr>
              <a:t>The construction of explanation did not turn into one about mechanism</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18</a:t>
            </a:fld>
            <a:endParaRPr lang="zh-CN" altLang="en-US"/>
          </a:p>
        </p:txBody>
      </p:sp>
    </p:spTree>
    <p:extLst>
      <p:ext uri="{BB962C8B-B14F-4D97-AF65-F5344CB8AC3E}">
        <p14:creationId xmlns:p14="http://schemas.microsoft.com/office/powerpoint/2010/main" val="484112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卢敏：如果正电和负电</a:t>
            </a:r>
            <a:r>
              <a:rPr lang="en-US" altLang="zh-CN" dirty="0"/>
              <a:t>【</a:t>
            </a:r>
            <a:r>
              <a:rPr lang="zh-CN" altLang="en-US" dirty="0"/>
              <a:t>实体</a:t>
            </a:r>
            <a:r>
              <a:rPr lang="en-US" altLang="zh-CN" dirty="0"/>
              <a:t>】</a:t>
            </a:r>
            <a:r>
              <a:rPr lang="zh-CN" altLang="en-US" dirty="0"/>
              <a:t>是从不同的电池中来的。还能点亮小灯泡么？</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may involve mechanistic reasoning</a:t>
            </a:r>
            <a:endParaRPr lang="zh-CN" altLang="en-US" b="1" dirty="0"/>
          </a:p>
          <a:p>
            <a:r>
              <a:rPr lang="en-US" altLang="zh-CN" sz="1200" b="1" dirty="0">
                <a:latin typeface="Times New Roman" panose="02020603050405020304" pitchFamily="18" charset="0"/>
                <a:cs typeface="Times New Roman" panose="02020603050405020304" pitchFamily="18" charset="0"/>
              </a:rPr>
              <a:t>Students initiated mechanistic reasoning </a:t>
            </a:r>
          </a:p>
          <a:p>
            <a:r>
              <a:rPr lang="en-US" altLang="zh-CN" sz="1200" b="1" dirty="0">
                <a:latin typeface="Times New Roman" panose="02020603050405020304" pitchFamily="18" charset="0"/>
                <a:cs typeface="Times New Roman" panose="02020603050405020304" pitchFamily="18" charset="0"/>
              </a:rPr>
              <a:t>Teacher refocused the class on pattern-seeking </a:t>
            </a:r>
          </a:p>
          <a:p>
            <a:r>
              <a:rPr lang="en-US" altLang="zh-CN" sz="1200" b="1" dirty="0">
                <a:latin typeface="Times New Roman" panose="02020603050405020304" pitchFamily="18" charset="0"/>
                <a:cs typeface="Times New Roman" panose="02020603050405020304" pitchFamily="18" charset="0"/>
              </a:rPr>
              <a:t>The space of mechanistic reasoning is reduced</a:t>
            </a:r>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88EA55EE-A3FA-4CE4-BA03-7ECC4769C34E}" type="slidenum">
              <a:rPr lang="zh-CN" altLang="en-US" smtClean="0"/>
              <a:t>19</a:t>
            </a:fld>
            <a:endParaRPr lang="zh-CN" altLang="en-US"/>
          </a:p>
        </p:txBody>
      </p:sp>
    </p:spTree>
    <p:extLst>
      <p:ext uri="{BB962C8B-B14F-4D97-AF65-F5344CB8AC3E}">
        <p14:creationId xmlns:p14="http://schemas.microsoft.com/office/powerpoint/2010/main" val="1925561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00" dirty="0">
                <a:effectLst/>
              </a:rPr>
              <a:t>This element was later illustrated by an example: a student observed that all the chickens his family raised were dying except for the few </a:t>
            </a:r>
            <a:r>
              <a:rPr lang="en-US" altLang="zh-CN" sz="1200" kern="100" dirty="0" err="1">
                <a:effectLst/>
              </a:rPr>
              <a:t>thathappened</a:t>
            </a:r>
            <a:r>
              <a:rPr lang="en-US" altLang="zh-CN" sz="1200" kern="100" dirty="0">
                <a:effectLst/>
              </a:rPr>
              <a:t> to eat some leek leaves, and so the student constructed the hypothetical explanation that leek can serve as a cure for whatever disease was killing the chickens. </a:t>
            </a:r>
            <a:endParaRPr lang="en-US" altLang="zh-CN" dirty="0"/>
          </a:p>
          <a:p>
            <a:r>
              <a:rPr lang="zh-CN" altLang="en-US" dirty="0"/>
              <a:t>教材和教参上都让学生“猜想电是怎么流的”这个环节，但课堂探究中很少得到关注</a:t>
            </a:r>
            <a:r>
              <a:rPr lang="en-US" altLang="zh-CN" dirty="0"/>
              <a:t>.</a:t>
            </a:r>
            <a:r>
              <a:rPr lang="zh-CN" altLang="en-US" dirty="0"/>
              <a:t>课标中相关的学习内容是“电路是包括电源在内的闭合回路”以及“说出电源、导线、</a:t>
            </a:r>
          </a:p>
          <a:p>
            <a:r>
              <a:rPr lang="zh-CN" altLang="en-US" dirty="0"/>
              <a:t>用电器和开关是构成电路的必要元件，说明形成电路的条件”</a:t>
            </a:r>
          </a:p>
          <a:p>
            <a:endParaRPr lang="zh-CN" altLang="en-US" dirty="0"/>
          </a:p>
        </p:txBody>
      </p:sp>
      <p:sp>
        <p:nvSpPr>
          <p:cNvPr id="4" name="灯片编号占位符 3"/>
          <p:cNvSpPr>
            <a:spLocks noGrp="1"/>
          </p:cNvSpPr>
          <p:nvPr>
            <p:ph type="sldNum" sz="quarter" idx="5"/>
          </p:nvPr>
        </p:nvSpPr>
        <p:spPr/>
        <p:txBody>
          <a:bodyPr/>
          <a:lstStyle/>
          <a:p>
            <a:fld id="{88EA55EE-A3FA-4CE4-BA03-7ECC4769C34E}" type="slidenum">
              <a:rPr lang="zh-CN" altLang="en-US" smtClean="0"/>
              <a:t>20</a:t>
            </a:fld>
            <a:endParaRPr lang="zh-CN" altLang="en-US"/>
          </a:p>
        </p:txBody>
      </p:sp>
    </p:spTree>
    <p:extLst>
      <p:ext uri="{BB962C8B-B14F-4D97-AF65-F5344CB8AC3E}">
        <p14:creationId xmlns:p14="http://schemas.microsoft.com/office/powerpoint/2010/main" val="2790691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lowering the bar for proposing a seemingly complete and coherent account.</a:t>
            </a:r>
          </a:p>
          <a:p>
            <a:endParaRPr lang="zh-CN" altLang="en-US" dirty="0"/>
          </a:p>
        </p:txBody>
      </p:sp>
      <p:sp>
        <p:nvSpPr>
          <p:cNvPr id="4" name="Slide Number Placeholder 3"/>
          <p:cNvSpPr>
            <a:spLocks noGrp="1"/>
          </p:cNvSpPr>
          <p:nvPr>
            <p:ph type="sldNum" sz="quarter" idx="5"/>
          </p:nvPr>
        </p:nvSpPr>
        <p:spPr/>
        <p:txBody>
          <a:bodyPr/>
          <a:lstStyle/>
          <a:p>
            <a:fld id="{FAFEAEBB-22C1-4650-9305-B1736A750A48}" type="slidenum">
              <a:rPr lang="zh-CN" altLang="en-US" smtClean="0"/>
              <a:t>26</a:t>
            </a:fld>
            <a:endParaRPr lang="zh-CN" altLang="en-US"/>
          </a:p>
        </p:txBody>
      </p:sp>
    </p:spTree>
    <p:extLst>
      <p:ext uri="{BB962C8B-B14F-4D97-AF65-F5344CB8AC3E}">
        <p14:creationId xmlns:p14="http://schemas.microsoft.com/office/powerpoint/2010/main" val="96763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90C82-1A1E-8F37-5696-697F03FA0F1B}"/>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Subtitle 2">
            <a:extLst>
              <a:ext uri="{FF2B5EF4-FFF2-40B4-BE49-F238E27FC236}">
                <a16:creationId xmlns:a16="http://schemas.microsoft.com/office/drawing/2014/main" id="{45109F5E-3F4E-2A12-B47E-945B751716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a:extLst>
              <a:ext uri="{FF2B5EF4-FFF2-40B4-BE49-F238E27FC236}">
                <a16:creationId xmlns:a16="http://schemas.microsoft.com/office/drawing/2014/main" id="{F23E1FA1-EEB7-0F77-2088-26EBAE4F90DF}"/>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00DB1DF9-EF0D-8EF1-2D7C-19592F3696E4}"/>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2A3BFF48-4952-A0A6-4D4E-17E0FA98A6A0}"/>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424181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BBCE-7527-A86B-AFAE-7BBFEEA2B77C}"/>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DEC6634D-0403-EDA0-C4E6-74213DAE39C0}"/>
              </a:ext>
            </a:extLst>
          </p:cNvPr>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F2F0D48B-7889-0FD6-84BE-6477D2855D1A}"/>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69565560-2A40-5725-3A95-355DD8D9AA76}"/>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B14416E3-2A61-54CC-7390-EE47FF858475}"/>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2732430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FD31-471B-CD97-F72E-C0ADB67FAC66}"/>
              </a:ext>
            </a:extLst>
          </p:cNvPr>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11B7977A-2DC3-888E-D5B7-61803110A4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4" name="Date Placeholder 3">
            <a:extLst>
              <a:ext uri="{FF2B5EF4-FFF2-40B4-BE49-F238E27FC236}">
                <a16:creationId xmlns:a16="http://schemas.microsoft.com/office/drawing/2014/main" id="{CAC13027-BD2D-0F80-4FF0-13EEE5F27F1A}"/>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50ECF19C-51A8-4942-5823-A836C58B5F5C}"/>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5A884812-612B-E194-C3EF-C9DFAA328CB0}"/>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192049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75DD-9875-C8E2-3D76-05431486197E}"/>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53D244A2-D34F-6DE0-CACD-5D9DE2F4ACE1}"/>
              </a:ext>
            </a:extLst>
          </p:cNvPr>
          <p:cNvSpPr>
            <a:spLocks noGrp="1"/>
          </p:cNvSpPr>
          <p:nvPr>
            <p:ph sz="half" idx="1"/>
          </p:nvPr>
        </p:nvSpPr>
        <p:spPr>
          <a:xfrm>
            <a:off x="838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a:extLst>
              <a:ext uri="{FF2B5EF4-FFF2-40B4-BE49-F238E27FC236}">
                <a16:creationId xmlns:a16="http://schemas.microsoft.com/office/drawing/2014/main" id="{28D2A316-F2C0-EA94-3CA7-004E6240C696}"/>
              </a:ext>
            </a:extLst>
          </p:cNvPr>
          <p:cNvSpPr>
            <a:spLocks noGrp="1"/>
          </p:cNvSpPr>
          <p:nvPr>
            <p:ph sz="half" idx="2"/>
          </p:nvPr>
        </p:nvSpPr>
        <p:spPr>
          <a:xfrm>
            <a:off x="6172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Date Placeholder 4">
            <a:extLst>
              <a:ext uri="{FF2B5EF4-FFF2-40B4-BE49-F238E27FC236}">
                <a16:creationId xmlns:a16="http://schemas.microsoft.com/office/drawing/2014/main" id="{9B3188AA-3037-E05C-4C6F-BBB51CE479F8}"/>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6" name="Footer Placeholder 5">
            <a:extLst>
              <a:ext uri="{FF2B5EF4-FFF2-40B4-BE49-F238E27FC236}">
                <a16:creationId xmlns:a16="http://schemas.microsoft.com/office/drawing/2014/main" id="{F071897E-1FB6-C97A-9B25-FE94CC13E134}"/>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8E6562B1-01AD-8DE1-32B8-EC837579006E}"/>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4160595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8C12-15D7-A14D-9BDB-DB6091263439}"/>
              </a:ext>
            </a:extLst>
          </p:cNvPr>
          <p:cNvSpPr>
            <a:spLocks noGrp="1"/>
          </p:cNvSpPr>
          <p:nvPr>
            <p:ph type="title"/>
          </p:nvPr>
        </p:nvSpPr>
        <p:spPr>
          <a:xfrm>
            <a:off x="839788" y="365125"/>
            <a:ext cx="10515600" cy="1325563"/>
          </a:xfrm>
        </p:spPr>
        <p:txBody>
          <a:body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9014A010-5F24-4395-4542-4042406C52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a:extLst>
              <a:ext uri="{FF2B5EF4-FFF2-40B4-BE49-F238E27FC236}">
                <a16:creationId xmlns:a16="http://schemas.microsoft.com/office/drawing/2014/main" id="{A446FF86-540A-879E-DD10-74DA4D92AA33}"/>
              </a:ext>
            </a:extLst>
          </p:cNvPr>
          <p:cNvSpPr>
            <a:spLocks noGrp="1"/>
          </p:cNvSpPr>
          <p:nvPr>
            <p:ph sz="half" idx="2"/>
          </p:nvPr>
        </p:nvSpPr>
        <p:spPr>
          <a:xfrm>
            <a:off x="839788" y="2505075"/>
            <a:ext cx="5157787"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a:extLst>
              <a:ext uri="{FF2B5EF4-FFF2-40B4-BE49-F238E27FC236}">
                <a16:creationId xmlns:a16="http://schemas.microsoft.com/office/drawing/2014/main" id="{BDF60937-0EAF-9A27-8782-C65BDCDC5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a16="http://schemas.microsoft.com/office/drawing/2014/main" id="{33B56CEA-9D35-0EE1-A00C-28265CE455F3}"/>
              </a:ext>
            </a:extLst>
          </p:cNvPr>
          <p:cNvSpPr>
            <a:spLocks noGrp="1"/>
          </p:cNvSpPr>
          <p:nvPr>
            <p:ph sz="quarter" idx="4"/>
          </p:nvPr>
        </p:nvSpPr>
        <p:spPr>
          <a:xfrm>
            <a:off x="6172200" y="2505075"/>
            <a:ext cx="5183188"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Date Placeholder 6">
            <a:extLst>
              <a:ext uri="{FF2B5EF4-FFF2-40B4-BE49-F238E27FC236}">
                <a16:creationId xmlns:a16="http://schemas.microsoft.com/office/drawing/2014/main" id="{587BB055-673F-2447-0650-B0D79BAB0F15}"/>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8" name="Footer Placeholder 7">
            <a:extLst>
              <a:ext uri="{FF2B5EF4-FFF2-40B4-BE49-F238E27FC236}">
                <a16:creationId xmlns:a16="http://schemas.microsoft.com/office/drawing/2014/main" id="{0481BDA8-525F-2650-BB2F-1B660F8474F1}"/>
              </a:ext>
            </a:extLst>
          </p:cNvPr>
          <p:cNvSpPr>
            <a:spLocks noGrp="1"/>
          </p:cNvSpPr>
          <p:nvPr>
            <p:ph type="ftr" sz="quarter" idx="11"/>
          </p:nvPr>
        </p:nvSpPr>
        <p:spPr/>
        <p:txBody>
          <a:bodyPr/>
          <a:lstStyle/>
          <a:p>
            <a:endParaRPr lang="zh-CN" altLang="en-US"/>
          </a:p>
        </p:txBody>
      </p:sp>
      <p:sp>
        <p:nvSpPr>
          <p:cNvPr id="9" name="Slide Number Placeholder 8">
            <a:extLst>
              <a:ext uri="{FF2B5EF4-FFF2-40B4-BE49-F238E27FC236}">
                <a16:creationId xmlns:a16="http://schemas.microsoft.com/office/drawing/2014/main" id="{4D53F14B-0E05-5C7A-A2A9-2352951582B2}"/>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2678074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F166D-79A9-4268-C700-5F812A524676}"/>
              </a:ext>
            </a:extLst>
          </p:cNvPr>
          <p:cNvSpPr>
            <a:spLocks noGrp="1"/>
          </p:cNvSpPr>
          <p:nvPr>
            <p:ph type="title"/>
          </p:nvPr>
        </p:nvSpPr>
        <p:spPr/>
        <p:txBody>
          <a:bodyPr/>
          <a:lstStyle/>
          <a:p>
            <a:r>
              <a:rPr lang="en-US" altLang="zh-CN"/>
              <a:t>Click to edit Master title style</a:t>
            </a:r>
            <a:endParaRPr lang="zh-CN" altLang="en-US"/>
          </a:p>
        </p:txBody>
      </p:sp>
      <p:sp>
        <p:nvSpPr>
          <p:cNvPr id="3" name="Date Placeholder 2">
            <a:extLst>
              <a:ext uri="{FF2B5EF4-FFF2-40B4-BE49-F238E27FC236}">
                <a16:creationId xmlns:a16="http://schemas.microsoft.com/office/drawing/2014/main" id="{88B97318-EA1E-C9B9-C07C-9E4304CFCEF0}"/>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4" name="Footer Placeholder 3">
            <a:extLst>
              <a:ext uri="{FF2B5EF4-FFF2-40B4-BE49-F238E27FC236}">
                <a16:creationId xmlns:a16="http://schemas.microsoft.com/office/drawing/2014/main" id="{8DAC5BB3-70E5-6DCC-0030-4EB3CDACBFE0}"/>
              </a:ext>
            </a:extLst>
          </p:cNvPr>
          <p:cNvSpPr>
            <a:spLocks noGrp="1"/>
          </p:cNvSpPr>
          <p:nvPr>
            <p:ph type="ftr" sz="quarter" idx="11"/>
          </p:nvPr>
        </p:nvSpPr>
        <p:spPr/>
        <p:txBody>
          <a:bodyPr/>
          <a:lstStyle/>
          <a:p>
            <a:endParaRPr lang="zh-CN" altLang="en-US"/>
          </a:p>
        </p:txBody>
      </p:sp>
      <p:sp>
        <p:nvSpPr>
          <p:cNvPr id="5" name="Slide Number Placeholder 4">
            <a:extLst>
              <a:ext uri="{FF2B5EF4-FFF2-40B4-BE49-F238E27FC236}">
                <a16:creationId xmlns:a16="http://schemas.microsoft.com/office/drawing/2014/main" id="{2DBE66A9-3DC5-BE6C-D44F-8B7F61CB2838}"/>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2936355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79B66A-0B4B-79ED-A375-BB68FDA58363}"/>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3" name="Footer Placeholder 2">
            <a:extLst>
              <a:ext uri="{FF2B5EF4-FFF2-40B4-BE49-F238E27FC236}">
                <a16:creationId xmlns:a16="http://schemas.microsoft.com/office/drawing/2014/main" id="{B277B754-EB0F-D817-6F6A-5BFDFAA3AD2A}"/>
              </a:ext>
            </a:extLst>
          </p:cNvPr>
          <p:cNvSpPr>
            <a:spLocks noGrp="1"/>
          </p:cNvSpPr>
          <p:nvPr>
            <p:ph type="ftr" sz="quarter" idx="11"/>
          </p:nvPr>
        </p:nvSpPr>
        <p:spPr/>
        <p:txBody>
          <a:bodyPr/>
          <a:lstStyle/>
          <a:p>
            <a:endParaRPr lang="zh-CN" altLang="en-US"/>
          </a:p>
        </p:txBody>
      </p:sp>
      <p:sp>
        <p:nvSpPr>
          <p:cNvPr id="4" name="Slide Number Placeholder 3">
            <a:extLst>
              <a:ext uri="{FF2B5EF4-FFF2-40B4-BE49-F238E27FC236}">
                <a16:creationId xmlns:a16="http://schemas.microsoft.com/office/drawing/2014/main" id="{4A3262D3-21CD-B684-4E11-6DDF7D7BD356}"/>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1875482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0C699-9334-2E37-DD8B-5BD461BAF83A}"/>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84584026-01A2-A6F7-A499-E320B1CFF6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a:extLst>
              <a:ext uri="{FF2B5EF4-FFF2-40B4-BE49-F238E27FC236}">
                <a16:creationId xmlns:a16="http://schemas.microsoft.com/office/drawing/2014/main" id="{798E892A-1648-9CB1-8935-AB54ABB41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a16="http://schemas.microsoft.com/office/drawing/2014/main" id="{0AABC32A-5FC8-6E43-E5C9-833C9A5E5A94}"/>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6" name="Footer Placeholder 5">
            <a:extLst>
              <a:ext uri="{FF2B5EF4-FFF2-40B4-BE49-F238E27FC236}">
                <a16:creationId xmlns:a16="http://schemas.microsoft.com/office/drawing/2014/main" id="{2D1DF560-DCAD-080F-CF16-717231236AAF}"/>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98678387-9D3D-EDD2-F256-09036F23572F}"/>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399902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EEF6E-F557-93A3-1F83-82EA796CD273}"/>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Picture Placeholder 2">
            <a:extLst>
              <a:ext uri="{FF2B5EF4-FFF2-40B4-BE49-F238E27FC236}">
                <a16:creationId xmlns:a16="http://schemas.microsoft.com/office/drawing/2014/main" id="{B7698C33-270C-2C79-B6F2-769839EC2A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a:extLst>
              <a:ext uri="{FF2B5EF4-FFF2-40B4-BE49-F238E27FC236}">
                <a16:creationId xmlns:a16="http://schemas.microsoft.com/office/drawing/2014/main" id="{E1349CA8-9F50-7A98-CD1A-0B01F9445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a16="http://schemas.microsoft.com/office/drawing/2014/main" id="{B415BB10-259F-AE1E-86D1-434E8E6DEAAD}"/>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6" name="Footer Placeholder 5">
            <a:extLst>
              <a:ext uri="{FF2B5EF4-FFF2-40B4-BE49-F238E27FC236}">
                <a16:creationId xmlns:a16="http://schemas.microsoft.com/office/drawing/2014/main" id="{CE4E41A8-14D6-8BCE-A80C-CF3DFBD1AFAE}"/>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D41305E6-041D-9965-CBA7-311CA0BC3920}"/>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161721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1803-CA7A-D9F0-D3DF-1F64D98B7474}"/>
              </a:ext>
            </a:extLst>
          </p:cNvPr>
          <p:cNvSpPr>
            <a:spLocks noGrp="1"/>
          </p:cNvSpPr>
          <p:nvPr>
            <p:ph type="title"/>
          </p:nvPr>
        </p:nvSpPr>
        <p:spPr/>
        <p:txBody>
          <a:bodyPr/>
          <a:lstStyle/>
          <a:p>
            <a:r>
              <a:rPr lang="en-US" altLang="zh-CN"/>
              <a:t>Click to edit Master title style</a:t>
            </a:r>
            <a:endParaRPr lang="zh-CN" altLang="en-US"/>
          </a:p>
        </p:txBody>
      </p:sp>
      <p:sp>
        <p:nvSpPr>
          <p:cNvPr id="3" name="Vertical Text Placeholder 2">
            <a:extLst>
              <a:ext uri="{FF2B5EF4-FFF2-40B4-BE49-F238E27FC236}">
                <a16:creationId xmlns:a16="http://schemas.microsoft.com/office/drawing/2014/main" id="{017F85F9-BB87-1FB2-CCAE-268F1813588C}"/>
              </a:ext>
            </a:extLst>
          </p:cNvPr>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10B5E01E-17BD-2E7C-880D-6F71689C44F9}"/>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364D7BAD-D9E2-B93A-D74C-7B41A554E895}"/>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6BE99749-272C-BA65-0F65-7667696B5527}"/>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818114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E4341-57EF-6FD2-FE09-9B146F234039}"/>
              </a:ext>
            </a:extLst>
          </p:cNvPr>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a:p>
        </p:txBody>
      </p:sp>
      <p:sp>
        <p:nvSpPr>
          <p:cNvPr id="3" name="Vertical Text Placeholder 2">
            <a:extLst>
              <a:ext uri="{FF2B5EF4-FFF2-40B4-BE49-F238E27FC236}">
                <a16:creationId xmlns:a16="http://schemas.microsoft.com/office/drawing/2014/main" id="{563531B4-F787-B697-B020-BF01F31A35DA}"/>
              </a:ext>
            </a:extLst>
          </p:cNvPr>
          <p:cNvSpPr>
            <a:spLocks noGrp="1"/>
          </p:cNvSpPr>
          <p:nvPr>
            <p:ph type="body" orient="vert" idx="1"/>
          </p:nvPr>
        </p:nvSpPr>
        <p:spPr>
          <a:xfrm>
            <a:off x="838200" y="365125"/>
            <a:ext cx="7734300"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9E22D2CE-C105-9227-5DDA-FBEF6FA9C789}"/>
              </a:ext>
            </a:extLst>
          </p:cNvPr>
          <p:cNvSpPr>
            <a:spLocks noGrp="1"/>
          </p:cNvSpPr>
          <p:nvPr>
            <p:ph type="dt" sz="half" idx="10"/>
          </p:nvPr>
        </p:nvSpPr>
        <p:spPr/>
        <p:txBody>
          <a:body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0AF894BB-B5DC-86E5-6E21-29315BCB6C11}"/>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9849AA76-3CB4-576B-C7C1-72AAB597F6AB}"/>
              </a:ext>
            </a:extLst>
          </p:cNvPr>
          <p:cNvSpPr>
            <a:spLocks noGrp="1"/>
          </p:cNvSpPr>
          <p:nvPr>
            <p:ph type="sldNum" sz="quarter" idx="12"/>
          </p:nvPr>
        </p:nvSpPr>
        <p:spPr/>
        <p:txBody>
          <a:body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3032638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A7C390-28C1-E0C7-B132-68214A40DE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9AF8B510-D279-6689-82EF-4B2B2B6678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7E27378F-682C-0F51-58AB-D4C39FD21A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FDE03-7FCB-46A8-BED1-BF120A504F8D}" type="datetimeFigureOut">
              <a:rPr lang="zh-CN" altLang="en-US" smtClean="0"/>
              <a:t>2024/6/24</a:t>
            </a:fld>
            <a:endParaRPr lang="zh-CN" altLang="en-US"/>
          </a:p>
        </p:txBody>
      </p:sp>
      <p:sp>
        <p:nvSpPr>
          <p:cNvPr id="5" name="Footer Placeholder 4">
            <a:extLst>
              <a:ext uri="{FF2B5EF4-FFF2-40B4-BE49-F238E27FC236}">
                <a16:creationId xmlns:a16="http://schemas.microsoft.com/office/drawing/2014/main" id="{2BE1ADE1-BC8C-6BB4-2F00-CD674F0E77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a:extLst>
              <a:ext uri="{FF2B5EF4-FFF2-40B4-BE49-F238E27FC236}">
                <a16:creationId xmlns:a16="http://schemas.microsoft.com/office/drawing/2014/main" id="{18DF73E0-36A2-70E5-55F7-1D8351ECEA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77E73-1110-4EAF-ADE3-3F3A300AA2D4}" type="slidenum">
              <a:rPr lang="zh-CN" altLang="en-US" smtClean="0"/>
              <a:t>‹#›</a:t>
            </a:fld>
            <a:endParaRPr lang="zh-CN" altLang="en-US"/>
          </a:p>
        </p:txBody>
      </p:sp>
    </p:spTree>
    <p:extLst>
      <p:ext uri="{BB962C8B-B14F-4D97-AF65-F5344CB8AC3E}">
        <p14:creationId xmlns:p14="http://schemas.microsoft.com/office/powerpoint/2010/main" val="3300895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15CBF-A1B0-C8A5-4D8F-C4D852B2AB95}"/>
              </a:ext>
            </a:extLst>
          </p:cNvPr>
          <p:cNvSpPr>
            <a:spLocks noGrp="1"/>
          </p:cNvSpPr>
          <p:nvPr>
            <p:ph type="ctrTitle"/>
          </p:nvPr>
        </p:nvSpPr>
        <p:spPr/>
        <p:txBody>
          <a:bodyPr>
            <a:normAutofit fontScale="90000"/>
          </a:bodyPr>
          <a:lstStyle/>
          <a:p>
            <a:r>
              <a:rPr lang="en-US" altLang="zh-CN" dirty="0"/>
              <a:t>Understand mechanistic reasoning from a complex </a:t>
            </a:r>
            <a:r>
              <a:rPr lang="en-US" altLang="zh-CN"/>
              <a:t>system perspective</a:t>
            </a:r>
            <a:endParaRPr lang="zh-CN" altLang="en-US" dirty="0"/>
          </a:p>
        </p:txBody>
      </p:sp>
      <p:sp>
        <p:nvSpPr>
          <p:cNvPr id="3" name="Subtitle 2">
            <a:extLst>
              <a:ext uri="{FF2B5EF4-FFF2-40B4-BE49-F238E27FC236}">
                <a16:creationId xmlns:a16="http://schemas.microsoft.com/office/drawing/2014/main" id="{5FC29AD1-1D2E-7506-3E5E-E2FA34757744}"/>
              </a:ext>
            </a:extLst>
          </p:cNvPr>
          <p:cNvSpPr>
            <a:spLocks noGrp="1"/>
          </p:cNvSpPr>
          <p:nvPr>
            <p:ph type="subTitle" idx="1"/>
          </p:nvPr>
        </p:nvSpPr>
        <p:spPr>
          <a:xfrm>
            <a:off x="1524000" y="4338884"/>
            <a:ext cx="9144000" cy="1655762"/>
          </a:xfrm>
        </p:spPr>
        <p:txBody>
          <a:bodyPr/>
          <a:lstStyle/>
          <a:p>
            <a:r>
              <a:rPr lang="en-US" altLang="zh-CN" dirty="0"/>
              <a:t>Xiaowei Tang</a:t>
            </a:r>
            <a:endParaRPr lang="zh-CN" altLang="en-US" dirty="0"/>
          </a:p>
        </p:txBody>
      </p:sp>
    </p:spTree>
    <p:extLst>
      <p:ext uri="{BB962C8B-B14F-4D97-AF65-F5344CB8AC3E}">
        <p14:creationId xmlns:p14="http://schemas.microsoft.com/office/powerpoint/2010/main" val="243664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88D1-B41F-0EBD-80B4-78FF966D6740}"/>
              </a:ext>
            </a:extLst>
          </p:cNvPr>
          <p:cNvSpPr>
            <a:spLocks noGrp="1"/>
          </p:cNvSpPr>
          <p:nvPr>
            <p:ph type="title"/>
          </p:nvPr>
        </p:nvSpPr>
        <p:spPr>
          <a:xfrm>
            <a:off x="723900" y="480810"/>
            <a:ext cx="7069282" cy="5375275"/>
          </a:xfrm>
        </p:spPr>
        <p:txBody>
          <a:bodyPr>
            <a:normAutofit/>
          </a:bodyPr>
          <a:lstStyle/>
          <a:p>
            <a:r>
              <a:rPr lang="en-US" altLang="zh-CN" sz="3600" b="0" i="0" dirty="0">
                <a:effectLst/>
                <a:latin typeface="Source Sans Pro"/>
              </a:rPr>
              <a:t>Science as a collective institution aims to produce more and more accurate natural explanations of how the natural world works, what its components are, and how the world got to be the way it is now.</a:t>
            </a:r>
            <a:endParaRPr lang="zh-CN" altLang="en-US" sz="3600" dirty="0"/>
          </a:p>
        </p:txBody>
      </p:sp>
      <p:pic>
        <p:nvPicPr>
          <p:cNvPr id="6" name="Picture 5">
            <a:extLst>
              <a:ext uri="{FF2B5EF4-FFF2-40B4-BE49-F238E27FC236}">
                <a16:creationId xmlns:a16="http://schemas.microsoft.com/office/drawing/2014/main" id="{B86F3721-5150-15FB-E0BE-7C586E6B2F37}"/>
              </a:ext>
            </a:extLst>
          </p:cNvPr>
          <p:cNvPicPr>
            <a:picLocks noChangeAspect="1"/>
          </p:cNvPicPr>
          <p:nvPr/>
        </p:nvPicPr>
        <p:blipFill>
          <a:blip r:embed="rId2"/>
          <a:stretch>
            <a:fillRect/>
          </a:stretch>
        </p:blipFill>
        <p:spPr>
          <a:xfrm>
            <a:off x="8017885" y="1589029"/>
            <a:ext cx="3817360" cy="3900648"/>
          </a:xfrm>
          <a:prstGeom prst="rect">
            <a:avLst/>
          </a:prstGeom>
        </p:spPr>
      </p:pic>
    </p:spTree>
    <p:extLst>
      <p:ext uri="{BB962C8B-B14F-4D97-AF65-F5344CB8AC3E}">
        <p14:creationId xmlns:p14="http://schemas.microsoft.com/office/powerpoint/2010/main" val="2907615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BECE-F676-E0EC-B570-07BA5CA1B503}"/>
              </a:ext>
            </a:extLst>
          </p:cNvPr>
          <p:cNvSpPr>
            <a:spLocks noGrp="1"/>
          </p:cNvSpPr>
          <p:nvPr>
            <p:ph type="title"/>
          </p:nvPr>
        </p:nvSpPr>
        <p:spPr>
          <a:xfrm>
            <a:off x="215201" y="338554"/>
            <a:ext cx="11631805" cy="1325563"/>
          </a:xfrm>
        </p:spPr>
        <p:txBody>
          <a:bodyPr/>
          <a:lstStyle/>
          <a:p>
            <a:r>
              <a:rPr lang="en-US" altLang="zh-CN" dirty="0"/>
              <a:t>Different understandings of explanation</a:t>
            </a:r>
            <a:endParaRPr lang="zh-CN" altLang="en-US" dirty="0"/>
          </a:p>
        </p:txBody>
      </p:sp>
      <p:sp>
        <p:nvSpPr>
          <p:cNvPr id="7" name="TextBox 6">
            <a:extLst>
              <a:ext uri="{FF2B5EF4-FFF2-40B4-BE49-F238E27FC236}">
                <a16:creationId xmlns:a16="http://schemas.microsoft.com/office/drawing/2014/main" id="{F01F1C20-9BA1-D4EB-8DB7-686D92644639}"/>
              </a:ext>
            </a:extLst>
          </p:cNvPr>
          <p:cNvSpPr txBox="1"/>
          <p:nvPr/>
        </p:nvSpPr>
        <p:spPr>
          <a:xfrm>
            <a:off x="215201" y="1847186"/>
            <a:ext cx="11287536"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sz="2400" b="1" dirty="0">
                <a:solidFill>
                  <a:srgbClr val="4D5156"/>
                </a:solidFill>
                <a:latin typeface="arial" panose="020B0604020202020204" pitchFamily="34" charset="0"/>
              </a:rPr>
              <a:t>The </a:t>
            </a:r>
            <a:r>
              <a:rPr lang="pt-BR" altLang="zh-CN" sz="2400" b="1" dirty="0">
                <a:solidFill>
                  <a:srgbClr val="4D5156"/>
                </a:solidFill>
                <a:latin typeface="arial" panose="020B0604020202020204" pitchFamily="34" charset="0"/>
              </a:rPr>
              <a:t>deductive–nomological (D–N) / </a:t>
            </a:r>
            <a:r>
              <a:rPr lang="en-US" altLang="zh-CN" sz="2400" b="1" dirty="0">
                <a:solidFill>
                  <a:srgbClr val="4D5156"/>
                </a:solidFill>
                <a:latin typeface="arial" panose="020B0604020202020204" pitchFamily="34" charset="0"/>
              </a:rPr>
              <a:t>“Covering Law” Model </a:t>
            </a:r>
            <a:r>
              <a:rPr lang="zh-CN" altLang="en-US" sz="1200" dirty="0">
                <a:solidFill>
                  <a:srgbClr val="4D5156"/>
                </a:solidFill>
                <a:latin typeface="arial" panose="020B0604020202020204" pitchFamily="34" charset="0"/>
              </a:rPr>
              <a:t>（</a:t>
            </a:r>
            <a:r>
              <a:rPr lang="en-US" altLang="zh-CN" sz="1200" dirty="0"/>
              <a:t>Hempel and Oppenheim</a:t>
            </a:r>
            <a:r>
              <a:rPr lang="zh-CN" altLang="en-US" sz="1200" dirty="0"/>
              <a:t>，</a:t>
            </a:r>
            <a:r>
              <a:rPr lang="en-US" altLang="zh-CN" sz="1200" dirty="0"/>
              <a:t>1948</a:t>
            </a:r>
            <a:r>
              <a:rPr lang="zh-CN" altLang="en-US" sz="1200" dirty="0">
                <a:solidFill>
                  <a:srgbClr val="4D5156"/>
                </a:solidFill>
                <a:latin typeface="arial" panose="020B0604020202020204" pitchFamily="34" charset="0"/>
              </a:rPr>
              <a:t>）</a:t>
            </a:r>
            <a:endParaRPr lang="en-US" altLang="zh-CN" sz="1200" dirty="0">
              <a:solidFill>
                <a:srgbClr val="4D5156"/>
              </a:solidFill>
              <a:latin typeface="arial" panose="020B0604020202020204" pitchFamily="34" charset="0"/>
            </a:endParaRPr>
          </a:p>
          <a:p>
            <a:r>
              <a:rPr lang="en-US" altLang="zh-CN" sz="2400" dirty="0"/>
              <a:t>Deductive arguments explaining events as natural, logical results of regularities expressed by laws.</a:t>
            </a:r>
            <a:endParaRPr lang="en-US" altLang="zh-CN" sz="2400" dirty="0">
              <a:solidFill>
                <a:srgbClr val="4D5156"/>
              </a:solidFill>
              <a:latin typeface="arial" panose="020B0604020202020204" pitchFamily="34" charset="0"/>
            </a:endParaRPr>
          </a:p>
          <a:p>
            <a:pPr marL="285750" indent="-285750">
              <a:buFont typeface="Arial" panose="020B0604020202020204" pitchFamily="34" charset="0"/>
              <a:buChar char="•"/>
            </a:pPr>
            <a:endParaRPr lang="zh-CN" altLang="en-US" dirty="0"/>
          </a:p>
        </p:txBody>
      </p:sp>
      <p:grpSp>
        <p:nvGrpSpPr>
          <p:cNvPr id="8" name="Group 7">
            <a:extLst>
              <a:ext uri="{FF2B5EF4-FFF2-40B4-BE49-F238E27FC236}">
                <a16:creationId xmlns:a16="http://schemas.microsoft.com/office/drawing/2014/main" id="{84A0B799-B30F-2A6C-9DDA-C2D65FAF975F}"/>
              </a:ext>
            </a:extLst>
          </p:cNvPr>
          <p:cNvGrpSpPr/>
          <p:nvPr/>
        </p:nvGrpSpPr>
        <p:grpSpPr>
          <a:xfrm>
            <a:off x="257183" y="3475278"/>
            <a:ext cx="11547840" cy="1980642"/>
            <a:chOff x="644161" y="2259763"/>
            <a:chExt cx="11547840" cy="1980642"/>
          </a:xfrm>
        </p:grpSpPr>
        <p:pic>
          <p:nvPicPr>
            <p:cNvPr id="5122" name="Picture 2" descr="Explanans - an overview | ScienceDirect Topics">
              <a:extLst>
                <a:ext uri="{FF2B5EF4-FFF2-40B4-BE49-F238E27FC236}">
                  <a16:creationId xmlns:a16="http://schemas.microsoft.com/office/drawing/2014/main" id="{C3F098B2-5090-7C9B-AB93-2D264F00E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161" y="2287414"/>
              <a:ext cx="6386808" cy="19529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E48ABA-20AC-818B-F806-2BFA0840CAA6}"/>
                </a:ext>
              </a:extLst>
            </p:cNvPr>
            <p:cNvSpPr txBox="1"/>
            <p:nvPr/>
          </p:nvSpPr>
          <p:spPr>
            <a:xfrm>
              <a:off x="4672485" y="2259763"/>
              <a:ext cx="7519516" cy="369332"/>
            </a:xfrm>
            <a:prstGeom prst="rect">
              <a:avLst/>
            </a:prstGeom>
            <a:noFill/>
          </p:spPr>
          <p:txBody>
            <a:bodyPr wrap="square" rtlCol="0">
              <a:spAutoFit/>
            </a:bodyPr>
            <a:lstStyle/>
            <a:p>
              <a:r>
                <a:rPr lang="en-US" altLang="zh-CN" b="1" dirty="0">
                  <a:solidFill>
                    <a:srgbClr val="0070C0"/>
                  </a:solidFill>
                </a:rPr>
                <a:t>Graphite allows</a:t>
              </a:r>
              <a:r>
                <a:rPr lang="zh-CN" altLang="en-US" b="1" dirty="0">
                  <a:solidFill>
                    <a:srgbClr val="0070C0"/>
                  </a:solidFill>
                </a:rPr>
                <a:t> </a:t>
              </a:r>
              <a:r>
                <a:rPr lang="en-US" altLang="zh-CN" b="1" dirty="0">
                  <a:solidFill>
                    <a:srgbClr val="0070C0"/>
                  </a:solidFill>
                </a:rPr>
                <a:t>free electrons to move about through the </a:t>
              </a:r>
              <a:r>
                <a:rPr lang="en-US" altLang="zh-CN" b="1" dirty="0">
                  <a:solidFill>
                    <a:srgbClr val="0070C0"/>
                  </a:solidFill>
                  <a:latin typeface="Verdana" panose="020B0604030504040204" pitchFamily="34" charset="0"/>
                  <a:ea typeface="Verdana" panose="020B0604030504040204" pitchFamily="34" charset="0"/>
                </a:rPr>
                <a:t>ϖ</a:t>
              </a:r>
              <a:r>
                <a:rPr lang="en-US" altLang="zh-CN" b="1" dirty="0">
                  <a:solidFill>
                    <a:srgbClr val="0070C0"/>
                  </a:solidFill>
                </a:rPr>
                <a:t> bonds</a:t>
              </a:r>
              <a:endParaRPr lang="zh-CN" altLang="en-US" b="1" dirty="0">
                <a:solidFill>
                  <a:srgbClr val="0070C0"/>
                </a:solidFill>
              </a:endParaRPr>
            </a:p>
          </p:txBody>
        </p:sp>
        <p:sp>
          <p:nvSpPr>
            <p:cNvPr id="5" name="TextBox 4">
              <a:extLst>
                <a:ext uri="{FF2B5EF4-FFF2-40B4-BE49-F238E27FC236}">
                  <a16:creationId xmlns:a16="http://schemas.microsoft.com/office/drawing/2014/main" id="{E38E9E71-B821-F3D0-C837-3E653C743CB9}"/>
                </a:ext>
              </a:extLst>
            </p:cNvPr>
            <p:cNvSpPr txBox="1"/>
            <p:nvPr/>
          </p:nvSpPr>
          <p:spPr>
            <a:xfrm>
              <a:off x="5305529" y="2998427"/>
              <a:ext cx="6886471" cy="646331"/>
            </a:xfrm>
            <a:prstGeom prst="rect">
              <a:avLst/>
            </a:prstGeom>
            <a:noFill/>
          </p:spPr>
          <p:txBody>
            <a:bodyPr wrap="square" rtlCol="0">
              <a:spAutoFit/>
            </a:bodyPr>
            <a:lstStyle/>
            <a:p>
              <a:r>
                <a:rPr lang="en-US" altLang="zh-CN" b="1" dirty="0">
                  <a:solidFill>
                    <a:srgbClr val="0070C0"/>
                  </a:solidFill>
                </a:rPr>
                <a:t> Material that allows the flow of charged particles to move in one or more directions can conduct electricity</a:t>
              </a:r>
              <a:endParaRPr lang="zh-CN" altLang="en-US" b="1" dirty="0">
                <a:solidFill>
                  <a:srgbClr val="0070C0"/>
                </a:solidFill>
              </a:endParaRPr>
            </a:p>
          </p:txBody>
        </p:sp>
        <p:sp>
          <p:nvSpPr>
            <p:cNvPr id="6" name="TextBox 5">
              <a:extLst>
                <a:ext uri="{FF2B5EF4-FFF2-40B4-BE49-F238E27FC236}">
                  <a16:creationId xmlns:a16="http://schemas.microsoft.com/office/drawing/2014/main" id="{C71539D1-7F3F-85A3-84A7-FD0A853346AF}"/>
                </a:ext>
              </a:extLst>
            </p:cNvPr>
            <p:cNvSpPr txBox="1"/>
            <p:nvPr/>
          </p:nvSpPr>
          <p:spPr>
            <a:xfrm>
              <a:off x="7174523" y="3823173"/>
              <a:ext cx="3587262" cy="369332"/>
            </a:xfrm>
            <a:prstGeom prst="rect">
              <a:avLst/>
            </a:prstGeom>
            <a:noFill/>
          </p:spPr>
          <p:txBody>
            <a:bodyPr wrap="square" rtlCol="0">
              <a:spAutoFit/>
            </a:bodyPr>
            <a:lstStyle/>
            <a:p>
              <a:r>
                <a:rPr lang="en-US" altLang="zh-CN" b="1" dirty="0">
                  <a:solidFill>
                    <a:srgbClr val="0070C0"/>
                  </a:solidFill>
                </a:rPr>
                <a:t>Graphite can conduct electricity</a:t>
              </a:r>
              <a:endParaRPr lang="zh-CN" altLang="en-US" b="1" dirty="0">
                <a:solidFill>
                  <a:srgbClr val="0070C0"/>
                </a:solidFill>
              </a:endParaRPr>
            </a:p>
          </p:txBody>
        </p:sp>
      </p:grpSp>
    </p:spTree>
    <p:extLst>
      <p:ext uri="{BB962C8B-B14F-4D97-AF65-F5344CB8AC3E}">
        <p14:creationId xmlns:p14="http://schemas.microsoft.com/office/powerpoint/2010/main" val="1475369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BECE-F676-E0EC-B570-07BA5CA1B503}"/>
              </a:ext>
            </a:extLst>
          </p:cNvPr>
          <p:cNvSpPr>
            <a:spLocks noGrp="1"/>
          </p:cNvSpPr>
          <p:nvPr>
            <p:ph type="title"/>
          </p:nvPr>
        </p:nvSpPr>
        <p:spPr>
          <a:xfrm>
            <a:off x="215201" y="338554"/>
            <a:ext cx="11631805" cy="1325563"/>
          </a:xfrm>
        </p:spPr>
        <p:txBody>
          <a:bodyPr/>
          <a:lstStyle/>
          <a:p>
            <a:r>
              <a:rPr lang="en-US" altLang="zh-CN" dirty="0"/>
              <a:t>Different understandings of explanation</a:t>
            </a:r>
            <a:endParaRPr lang="zh-CN" altLang="en-US" dirty="0"/>
          </a:p>
        </p:txBody>
      </p:sp>
      <p:sp>
        <p:nvSpPr>
          <p:cNvPr id="7" name="TextBox 6">
            <a:extLst>
              <a:ext uri="{FF2B5EF4-FFF2-40B4-BE49-F238E27FC236}">
                <a16:creationId xmlns:a16="http://schemas.microsoft.com/office/drawing/2014/main" id="{F01F1C20-9BA1-D4EB-8DB7-686D92644639}"/>
              </a:ext>
            </a:extLst>
          </p:cNvPr>
          <p:cNvSpPr txBox="1"/>
          <p:nvPr/>
        </p:nvSpPr>
        <p:spPr>
          <a:xfrm>
            <a:off x="128345" y="1655530"/>
            <a:ext cx="11547840"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sz="2400" b="1" dirty="0">
                <a:solidFill>
                  <a:srgbClr val="4D5156"/>
                </a:solidFill>
                <a:latin typeface="arial" panose="020B0604020202020204" pitchFamily="34" charset="0"/>
              </a:rPr>
              <a:t>The </a:t>
            </a:r>
            <a:r>
              <a:rPr lang="pt-BR" altLang="zh-CN" sz="2400" b="1" dirty="0">
                <a:solidFill>
                  <a:srgbClr val="4D5156"/>
                </a:solidFill>
                <a:latin typeface="arial" panose="020B0604020202020204" pitchFamily="34" charset="0"/>
              </a:rPr>
              <a:t>deductive–nomological (D–N) / </a:t>
            </a:r>
            <a:r>
              <a:rPr lang="en-US" altLang="zh-CN" sz="2400" b="1" dirty="0">
                <a:solidFill>
                  <a:srgbClr val="4D5156"/>
                </a:solidFill>
                <a:latin typeface="arial" panose="020B0604020202020204" pitchFamily="34" charset="0"/>
              </a:rPr>
              <a:t>“Covering Law” Model </a:t>
            </a:r>
            <a:r>
              <a:rPr lang="zh-CN" altLang="en-US" sz="1200" dirty="0">
                <a:solidFill>
                  <a:srgbClr val="4D5156"/>
                </a:solidFill>
                <a:latin typeface="arial" panose="020B0604020202020204" pitchFamily="34" charset="0"/>
              </a:rPr>
              <a:t>（</a:t>
            </a:r>
            <a:r>
              <a:rPr lang="en-US" altLang="zh-CN" sz="1200" dirty="0"/>
              <a:t>Hempel and Oppenheim</a:t>
            </a:r>
            <a:r>
              <a:rPr lang="zh-CN" altLang="en-US" sz="1200" dirty="0"/>
              <a:t>，</a:t>
            </a:r>
            <a:r>
              <a:rPr lang="en-US" altLang="zh-CN" sz="1200" dirty="0"/>
              <a:t>1948</a:t>
            </a:r>
            <a:r>
              <a:rPr lang="zh-CN" altLang="en-US" sz="1200" dirty="0">
                <a:solidFill>
                  <a:srgbClr val="4D5156"/>
                </a:solidFill>
                <a:latin typeface="arial" panose="020B0604020202020204" pitchFamily="34" charset="0"/>
              </a:rPr>
              <a:t>）</a:t>
            </a:r>
            <a:endParaRPr lang="en-US" altLang="zh-CN" sz="1200" dirty="0">
              <a:solidFill>
                <a:srgbClr val="4D5156"/>
              </a:solidFill>
              <a:latin typeface="arial" panose="020B0604020202020204" pitchFamily="34" charset="0"/>
            </a:endParaRPr>
          </a:p>
          <a:p>
            <a:r>
              <a:rPr lang="en-US" altLang="zh-CN" sz="2400" dirty="0"/>
              <a:t>Deductive arguments explaining events as natural, logical results of regularities expressed by laws.</a:t>
            </a:r>
            <a:endParaRPr lang="en-US" altLang="zh-CN" sz="2400" dirty="0">
              <a:solidFill>
                <a:srgbClr val="4D5156"/>
              </a:solidFill>
              <a:latin typeface="arial" panose="020B0604020202020204" pitchFamily="34" charset="0"/>
            </a:endParaRPr>
          </a:p>
          <a:p>
            <a:pPr marL="285750" indent="-285750">
              <a:buFont typeface="Arial" panose="020B0604020202020204" pitchFamily="34" charset="0"/>
              <a:buChar char="•"/>
            </a:pPr>
            <a:endParaRPr lang="zh-CN" altLang="en-US" dirty="0"/>
          </a:p>
        </p:txBody>
      </p:sp>
      <p:sp>
        <p:nvSpPr>
          <p:cNvPr id="14" name="TextBox 13">
            <a:extLst>
              <a:ext uri="{FF2B5EF4-FFF2-40B4-BE49-F238E27FC236}">
                <a16:creationId xmlns:a16="http://schemas.microsoft.com/office/drawing/2014/main" id="{C0492D95-3699-F2CE-CA19-DA1A91857812}"/>
              </a:ext>
            </a:extLst>
          </p:cNvPr>
          <p:cNvSpPr txBox="1"/>
          <p:nvPr/>
        </p:nvSpPr>
        <p:spPr>
          <a:xfrm>
            <a:off x="7174523" y="2402781"/>
            <a:ext cx="4501662" cy="646331"/>
          </a:xfrm>
          <a:prstGeom prst="rect">
            <a:avLst/>
          </a:prstGeom>
          <a:noFill/>
        </p:spPr>
        <p:txBody>
          <a:bodyPr wrap="square" rtlCol="0">
            <a:spAutoFit/>
          </a:bodyPr>
          <a:lstStyle/>
          <a:p>
            <a:endParaRPr lang="en-US" altLang="zh-CN" dirty="0"/>
          </a:p>
          <a:p>
            <a:r>
              <a:rPr lang="en-US" altLang="zh-CN" dirty="0"/>
              <a:t> </a:t>
            </a:r>
            <a:endParaRPr lang="zh-CN" altLang="en-US" dirty="0"/>
          </a:p>
        </p:txBody>
      </p:sp>
      <p:sp>
        <p:nvSpPr>
          <p:cNvPr id="9" name="TextBox 8">
            <a:extLst>
              <a:ext uri="{FF2B5EF4-FFF2-40B4-BE49-F238E27FC236}">
                <a16:creationId xmlns:a16="http://schemas.microsoft.com/office/drawing/2014/main" id="{50FA696C-D2AE-5543-2254-9002FE0664D9}"/>
              </a:ext>
            </a:extLst>
          </p:cNvPr>
          <p:cNvSpPr txBox="1"/>
          <p:nvPr/>
        </p:nvSpPr>
        <p:spPr>
          <a:xfrm>
            <a:off x="322080" y="3890664"/>
            <a:ext cx="11160370" cy="1569660"/>
          </a:xfrm>
          <a:prstGeom prst="rect">
            <a:avLst/>
          </a:prstGeom>
          <a:noFill/>
        </p:spPr>
        <p:txBody>
          <a:bodyPr wrap="square" rtlCol="0">
            <a:spAutoFit/>
          </a:bodyPr>
          <a:lstStyle/>
          <a:p>
            <a:r>
              <a:rPr lang="en-US" altLang="zh-CN" sz="2400" b="1" i="1" dirty="0"/>
              <a:t>The problem</a:t>
            </a:r>
            <a:r>
              <a:rPr lang="zh-CN" altLang="en-US" sz="2400" b="1" i="1" dirty="0"/>
              <a:t> </a:t>
            </a:r>
            <a:r>
              <a:rPr lang="en-US" altLang="zh-CN" sz="2400" b="1" i="1" dirty="0"/>
              <a:t>of</a:t>
            </a:r>
            <a:r>
              <a:rPr lang="zh-CN" altLang="en-US" sz="2400" b="1" i="1" dirty="0"/>
              <a:t> </a:t>
            </a:r>
            <a:r>
              <a:rPr lang="en-US" altLang="zh-CN" sz="2400" b="1" i="1" dirty="0"/>
              <a:t>symmetry</a:t>
            </a:r>
          </a:p>
          <a:p>
            <a:r>
              <a:rPr lang="en-US" altLang="zh-CN" sz="2400" b="0" i="0" dirty="0">
                <a:solidFill>
                  <a:srgbClr val="333333"/>
                </a:solidFill>
                <a:effectLst/>
                <a:latin typeface="Times" panose="02020603050405020304" pitchFamily="18" charset="0"/>
              </a:rPr>
              <a:t>C1: elevation of the sun in the sky; C2: length of the flagpole shadow of l’</a:t>
            </a:r>
          </a:p>
          <a:p>
            <a:r>
              <a:rPr lang="en-US" altLang="zh-CN" sz="2400" dirty="0">
                <a:solidFill>
                  <a:srgbClr val="333333"/>
                </a:solidFill>
                <a:latin typeface="Times" panose="02020603050405020304" pitchFamily="18" charset="0"/>
              </a:rPr>
              <a:t>L1: tan</a:t>
            </a:r>
            <a:r>
              <a:rPr lang="el-GR" altLang="zh-CN" sz="2400" dirty="0">
                <a:solidFill>
                  <a:srgbClr val="333333"/>
                </a:solidFill>
                <a:latin typeface="Times" panose="02020603050405020304" pitchFamily="18" charset="0"/>
                <a:ea typeface="宋体" panose="02010600030101010101" pitchFamily="2" charset="-122"/>
              </a:rPr>
              <a:t>α</a:t>
            </a:r>
            <a:r>
              <a:rPr lang="en-US" altLang="zh-CN" sz="2400" dirty="0">
                <a:solidFill>
                  <a:srgbClr val="333333"/>
                </a:solidFill>
                <a:latin typeface="Times" panose="02020603050405020304" pitchFamily="18" charset="0"/>
                <a:ea typeface="宋体" panose="02010600030101010101" pitchFamily="2" charset="-122"/>
              </a:rPr>
              <a:t>=l/l’</a:t>
            </a:r>
          </a:p>
          <a:p>
            <a:r>
              <a:rPr lang="en-US" altLang="zh-CN" sz="2400" dirty="0">
                <a:solidFill>
                  <a:srgbClr val="333333"/>
                </a:solidFill>
                <a:latin typeface="Times" panose="02020603050405020304" pitchFamily="18" charset="0"/>
                <a:ea typeface="宋体" panose="02010600030101010101" pitchFamily="2" charset="-122"/>
              </a:rPr>
              <a:t>E</a:t>
            </a:r>
            <a:r>
              <a:rPr lang="en-US" altLang="zh-CN" sz="2400" dirty="0">
                <a:solidFill>
                  <a:srgbClr val="333333"/>
                </a:solidFill>
                <a:latin typeface="Times" panose="02020603050405020304" pitchFamily="18" charset="0"/>
              </a:rPr>
              <a:t>: </a:t>
            </a:r>
            <a:r>
              <a:rPr lang="en-US" altLang="zh-CN" sz="2400" b="0" i="0" dirty="0">
                <a:solidFill>
                  <a:srgbClr val="333333"/>
                </a:solidFill>
                <a:effectLst/>
                <a:latin typeface="Times" panose="02020603050405020304" pitchFamily="18" charset="0"/>
              </a:rPr>
              <a:t>length of the flagpole l  (does l’ explain l?)</a:t>
            </a:r>
            <a:endParaRPr lang="zh-CN" altLang="en-US" sz="2400" dirty="0"/>
          </a:p>
        </p:txBody>
      </p:sp>
      <p:sp>
        <p:nvSpPr>
          <p:cNvPr id="10" name="TextBox 9">
            <a:extLst>
              <a:ext uri="{FF2B5EF4-FFF2-40B4-BE49-F238E27FC236}">
                <a16:creationId xmlns:a16="http://schemas.microsoft.com/office/drawing/2014/main" id="{5814F35F-6582-4E3B-DEC5-A6269F40BB88}"/>
              </a:ext>
            </a:extLst>
          </p:cNvPr>
          <p:cNvSpPr txBox="1"/>
          <p:nvPr/>
        </p:nvSpPr>
        <p:spPr>
          <a:xfrm>
            <a:off x="322080" y="3105834"/>
            <a:ext cx="11160370" cy="830997"/>
          </a:xfrm>
          <a:prstGeom prst="rect">
            <a:avLst/>
          </a:prstGeom>
          <a:noFill/>
        </p:spPr>
        <p:txBody>
          <a:bodyPr wrap="square" rtlCol="0">
            <a:spAutoFit/>
          </a:bodyPr>
          <a:lstStyle/>
          <a:p>
            <a:r>
              <a:rPr lang="en-US" altLang="zh-CN" sz="2400" b="1" i="1" dirty="0"/>
              <a:t>The problem of limitedness</a:t>
            </a:r>
          </a:p>
          <a:p>
            <a:r>
              <a:rPr lang="en-US" altLang="zh-CN" sz="2400" b="0" i="0" u="none" strike="noStrike" baseline="0" dirty="0">
                <a:latin typeface="Times-Roman"/>
              </a:rPr>
              <a:t>very few “covering laws” exist (e.g., heat expansion; animals are heterotrophic)</a:t>
            </a:r>
            <a:endParaRPr lang="en-US" altLang="zh-CN" sz="2400" b="1" i="1" dirty="0"/>
          </a:p>
        </p:txBody>
      </p:sp>
    </p:spTree>
    <p:extLst>
      <p:ext uri="{BB962C8B-B14F-4D97-AF65-F5344CB8AC3E}">
        <p14:creationId xmlns:p14="http://schemas.microsoft.com/office/powerpoint/2010/main" val="145757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489F8-4F16-D196-25BA-E4330F56E14E}"/>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01A1921B-1D09-0922-D56E-9423CA0F9CDB}"/>
              </a:ext>
            </a:extLst>
          </p:cNvPr>
          <p:cNvSpPr>
            <a:spLocks noGrp="1"/>
          </p:cNvSpPr>
          <p:nvPr>
            <p:ph idx="1"/>
          </p:nvPr>
        </p:nvSpPr>
        <p:spPr>
          <a:xfrm>
            <a:off x="498764" y="1836016"/>
            <a:ext cx="10855036" cy="2704811"/>
          </a:xfrm>
        </p:spPr>
        <p:txBody>
          <a:bodyPr/>
          <a:lstStyle/>
          <a:p>
            <a:r>
              <a:rPr lang="en-US" altLang="zh-CN" b="1" dirty="0"/>
              <a:t>Statistical-probabilistic model </a:t>
            </a:r>
            <a:r>
              <a:rPr lang="en-US" altLang="zh-CN" sz="1200" dirty="0"/>
              <a:t>(Hempel, 1965)</a:t>
            </a:r>
          </a:p>
          <a:p>
            <a:pPr marL="0" indent="0">
              <a:buNone/>
            </a:pPr>
            <a:r>
              <a:rPr lang="en-US" altLang="zh-CN" dirty="0"/>
              <a:t>Coherent induction from a trend or pattern in data, which may or may not seek underlying causes for events.</a:t>
            </a:r>
          </a:p>
          <a:p>
            <a:pPr marL="0" indent="0">
              <a:buNone/>
            </a:pPr>
            <a:r>
              <a:rPr lang="en-US" altLang="zh-CN" b="1" dirty="0">
                <a:solidFill>
                  <a:srgbClr val="0070C0"/>
                </a:solidFill>
              </a:rPr>
              <a:t>People who smoke are more likely to die of cancer, since nicotine in cigarettes are carcinogenic,  meaning that it would increase the risk of lung cancer</a:t>
            </a:r>
          </a:p>
          <a:p>
            <a:pPr marL="0" indent="0">
              <a:buNone/>
            </a:pPr>
            <a:endParaRPr lang="zh-CN" altLang="en-US" b="1" dirty="0">
              <a:solidFill>
                <a:srgbClr val="0070C0"/>
              </a:solidFill>
            </a:endParaRPr>
          </a:p>
        </p:txBody>
      </p:sp>
      <p:sp>
        <p:nvSpPr>
          <p:cNvPr id="4" name="TextBox 3">
            <a:extLst>
              <a:ext uri="{FF2B5EF4-FFF2-40B4-BE49-F238E27FC236}">
                <a16:creationId xmlns:a16="http://schemas.microsoft.com/office/drawing/2014/main" id="{098EF2BD-BE9A-230D-96D5-36849C7A0F6C}"/>
              </a:ext>
            </a:extLst>
          </p:cNvPr>
          <p:cNvSpPr txBox="1"/>
          <p:nvPr/>
        </p:nvSpPr>
        <p:spPr>
          <a:xfrm>
            <a:off x="561109" y="4717473"/>
            <a:ext cx="10792691" cy="1015663"/>
          </a:xfrm>
          <a:prstGeom prst="rect">
            <a:avLst/>
          </a:prstGeom>
          <a:noFill/>
        </p:spPr>
        <p:txBody>
          <a:bodyPr wrap="square" rtlCol="0">
            <a:spAutoFit/>
          </a:bodyPr>
          <a:lstStyle/>
          <a:p>
            <a:r>
              <a:rPr lang="en-US" altLang="zh-CN" sz="2400" b="1" i="1" dirty="0"/>
              <a:t>The problem of distinguish causation from correlation</a:t>
            </a:r>
          </a:p>
          <a:p>
            <a:pPr algn="l"/>
            <a:r>
              <a:rPr lang="en-US" altLang="zh-CN" sz="1800" b="0" i="0" u="none" strike="noStrike" baseline="0" dirty="0">
                <a:latin typeface="Times-Roman"/>
              </a:rPr>
              <a:t>e.g., all patients recovered from their colds after a week of vitamin C treatments </a:t>
            </a:r>
            <a:r>
              <a:rPr lang="en-US" altLang="zh-CN" sz="1800" b="0" i="0" u="none" strike="noStrike" baseline="0" dirty="0">
                <a:latin typeface="Times-Roman"/>
                <a:sym typeface="Wingdings" panose="05000000000000000000" pitchFamily="2" charset="2"/>
              </a:rPr>
              <a:t> Vitamin C is a  cure of common cold </a:t>
            </a:r>
            <a:endParaRPr lang="zh-CN" altLang="en-US" sz="2400" dirty="0"/>
          </a:p>
        </p:txBody>
      </p:sp>
    </p:spTree>
    <p:extLst>
      <p:ext uri="{BB962C8B-B14F-4D97-AF65-F5344CB8AC3E}">
        <p14:creationId xmlns:p14="http://schemas.microsoft.com/office/powerpoint/2010/main" val="3301070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4E88-0368-4F69-6994-42811D22AF35}"/>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03D2F3C9-4EC1-539B-907F-3F48269B9C97}"/>
              </a:ext>
            </a:extLst>
          </p:cNvPr>
          <p:cNvSpPr>
            <a:spLocks noGrp="1"/>
          </p:cNvSpPr>
          <p:nvPr>
            <p:ph idx="1"/>
          </p:nvPr>
        </p:nvSpPr>
        <p:spPr>
          <a:xfrm>
            <a:off x="838200" y="1825625"/>
            <a:ext cx="11049000" cy="4351338"/>
          </a:xfrm>
        </p:spPr>
        <p:txBody>
          <a:bodyPr>
            <a:normAutofit/>
          </a:bodyPr>
          <a:lstStyle/>
          <a:p>
            <a:r>
              <a:rPr lang="en-US" altLang="zh-CN" sz="2400" b="1" i="0" u="none" strike="noStrike" baseline="0" dirty="0">
                <a:latin typeface="Helvetica-Bold"/>
              </a:rPr>
              <a:t>Causal Model </a:t>
            </a:r>
            <a:r>
              <a:rPr lang="en-US" altLang="zh-CN" sz="1200" i="0" u="none" strike="noStrike" baseline="0" dirty="0">
                <a:latin typeface="Helvetica-Bold"/>
              </a:rPr>
              <a:t>(Salmon, 1978, 1989)</a:t>
            </a:r>
            <a:r>
              <a:rPr lang="en-US" altLang="zh-CN" sz="2400" i="0" u="none" strike="noStrike" baseline="0" dirty="0">
                <a:latin typeface="Helvetica-Bold"/>
              </a:rPr>
              <a:t> </a:t>
            </a:r>
          </a:p>
          <a:p>
            <a:pPr marL="0" indent="0">
              <a:buNone/>
            </a:pPr>
            <a:r>
              <a:rPr lang="en-US" altLang="zh-CN" sz="2400" i="0" u="none" strike="noStrike" baseline="0" dirty="0">
                <a:latin typeface="Helvetica" panose="020B0604020202020204" pitchFamily="34" charset="0"/>
              </a:rPr>
              <a:t>Induction from patterns in data</a:t>
            </a:r>
            <a:r>
              <a:rPr lang="en-US" altLang="zh-CN" sz="2400" dirty="0">
                <a:latin typeface="Helvetica" panose="020B0604020202020204" pitchFamily="34" charset="0"/>
              </a:rPr>
              <a:t>, but explicitly seek underlying causes for events, treating causation as a key attribute of explanatory power.</a:t>
            </a:r>
          </a:p>
          <a:p>
            <a:pPr marL="0" indent="0" algn="l">
              <a:buNone/>
            </a:pPr>
            <a:r>
              <a:rPr lang="en-US" altLang="zh-CN" sz="2400" dirty="0">
                <a:latin typeface="Helvetica" panose="020B0604020202020204" pitchFamily="34" charset="0"/>
              </a:rPr>
              <a:t>e.g. gravity causes tides; molecular kinetics causes gas to behave as following the gas equation</a:t>
            </a:r>
            <a:endParaRPr lang="zh-CN" altLang="en-US" sz="2400" dirty="0">
              <a:latin typeface="Helvetica" panose="020B0604020202020204" pitchFamily="34" charset="0"/>
            </a:endParaRPr>
          </a:p>
        </p:txBody>
      </p:sp>
      <p:pic>
        <p:nvPicPr>
          <p:cNvPr id="1026" name="Picture 2" descr="高中】化学版理想气体状态方程- 知乎">
            <a:extLst>
              <a:ext uri="{FF2B5EF4-FFF2-40B4-BE49-F238E27FC236}">
                <a16:creationId xmlns:a16="http://schemas.microsoft.com/office/drawing/2014/main" id="{BDCAEB68-5C1D-16E3-08B1-2E06BA6CB3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636"/>
          <a:stretch/>
        </p:blipFill>
        <p:spPr bwMode="auto">
          <a:xfrm>
            <a:off x="263237" y="3903550"/>
            <a:ext cx="4236028" cy="6605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ve that the kinetic energy of a gas is directly proportional to the  absolute temperature of the gas.">
            <a:extLst>
              <a:ext uri="{FF2B5EF4-FFF2-40B4-BE49-F238E27FC236}">
                <a16:creationId xmlns:a16="http://schemas.microsoft.com/office/drawing/2014/main" id="{A232A8C6-7FBD-3502-43A5-1505997430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9592" y="3663876"/>
            <a:ext cx="2133145" cy="18003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8CC68C-324E-3093-7855-EDEF303D1D9F}"/>
              </a:ext>
            </a:extLst>
          </p:cNvPr>
          <p:cNvSpPr txBox="1"/>
          <p:nvPr/>
        </p:nvSpPr>
        <p:spPr>
          <a:xfrm>
            <a:off x="1143000" y="5912427"/>
            <a:ext cx="10474036" cy="738664"/>
          </a:xfrm>
          <a:prstGeom prst="rect">
            <a:avLst/>
          </a:prstGeom>
          <a:noFill/>
        </p:spPr>
        <p:txBody>
          <a:bodyPr wrap="square" rtlCol="0">
            <a:spAutoFit/>
          </a:bodyPr>
          <a:lstStyle/>
          <a:p>
            <a:r>
              <a:rPr lang="en-US" altLang="zh-CN" sz="2400" b="1" i="1" dirty="0"/>
              <a:t>The problem of inference</a:t>
            </a:r>
          </a:p>
          <a:p>
            <a:pPr algn="l"/>
            <a:r>
              <a:rPr lang="en-US" altLang="zh-CN" sz="1800" b="0" i="0" u="none" strike="noStrike" baseline="0" dirty="0">
                <a:latin typeface="Times-Roman"/>
              </a:rPr>
              <a:t>A degree of inference is required to establish connections between causes and effects</a:t>
            </a:r>
            <a:endParaRPr lang="zh-CN" altLang="en-US" dirty="0"/>
          </a:p>
        </p:txBody>
      </p:sp>
    </p:spTree>
    <p:extLst>
      <p:ext uri="{BB962C8B-B14F-4D97-AF65-F5344CB8AC3E}">
        <p14:creationId xmlns:p14="http://schemas.microsoft.com/office/powerpoint/2010/main" val="347176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4E88-0368-4F69-6994-42811D22AF35}"/>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03D2F3C9-4EC1-539B-907F-3F48269B9C97}"/>
              </a:ext>
            </a:extLst>
          </p:cNvPr>
          <p:cNvSpPr>
            <a:spLocks noGrp="1"/>
          </p:cNvSpPr>
          <p:nvPr>
            <p:ph idx="1"/>
          </p:nvPr>
        </p:nvSpPr>
        <p:spPr>
          <a:xfrm>
            <a:off x="713509" y="1463072"/>
            <a:ext cx="11049000" cy="4351338"/>
          </a:xfrm>
        </p:spPr>
        <p:txBody>
          <a:bodyPr>
            <a:normAutofit/>
          </a:bodyPr>
          <a:lstStyle/>
          <a:p>
            <a:r>
              <a:rPr lang="en-US" altLang="zh-CN" sz="2400" b="1" dirty="0">
                <a:latin typeface="Helvetica-Bold"/>
              </a:rPr>
              <a:t>Mechanistic explanation </a:t>
            </a:r>
            <a:r>
              <a:rPr lang="en-US" altLang="zh-CN" sz="1200" dirty="0">
                <a:latin typeface="Helvetica-Bold"/>
              </a:rPr>
              <a:t>(MDC, 2000)</a:t>
            </a:r>
          </a:p>
          <a:p>
            <a:pPr marL="0" indent="0">
              <a:buNone/>
            </a:pPr>
            <a:r>
              <a:rPr lang="en-US" altLang="zh-CN" sz="2400" dirty="0"/>
              <a:t>A series of activities of entities that bring about the finish or termination conditions [from the set-up conditions] a regular way</a:t>
            </a:r>
          </a:p>
          <a:p>
            <a:pPr marL="0" indent="0">
              <a:buNone/>
            </a:pPr>
            <a:r>
              <a:rPr lang="en-US" altLang="zh-CN" sz="2400" dirty="0">
                <a:latin typeface="Helvetica" panose="020B0604020202020204" pitchFamily="34" charset="0"/>
              </a:rPr>
              <a:t>e.g. protein synthesis</a:t>
            </a:r>
            <a:endParaRPr lang="zh-CN" altLang="en-US" sz="2400" dirty="0">
              <a:latin typeface="Helvetica" panose="020B0604020202020204" pitchFamily="34" charset="0"/>
            </a:endParaRPr>
          </a:p>
        </p:txBody>
      </p:sp>
      <p:sp>
        <p:nvSpPr>
          <p:cNvPr id="5" name="TextBox 4">
            <a:extLst>
              <a:ext uri="{FF2B5EF4-FFF2-40B4-BE49-F238E27FC236}">
                <a16:creationId xmlns:a16="http://schemas.microsoft.com/office/drawing/2014/main" id="{048CC68C-324E-3093-7855-EDEF303D1D9F}"/>
              </a:ext>
            </a:extLst>
          </p:cNvPr>
          <p:cNvSpPr txBox="1"/>
          <p:nvPr/>
        </p:nvSpPr>
        <p:spPr>
          <a:xfrm>
            <a:off x="257452" y="3429000"/>
            <a:ext cx="5037033" cy="3785652"/>
          </a:xfrm>
          <a:prstGeom prst="rect">
            <a:avLst/>
          </a:prstGeom>
          <a:noFill/>
        </p:spPr>
        <p:txBody>
          <a:bodyPr wrap="square" rtlCol="0">
            <a:spAutoFit/>
          </a:bodyPr>
          <a:lstStyle/>
          <a:p>
            <a:r>
              <a:rPr lang="en-US" altLang="zh-CN" sz="2400" b="1" i="1" dirty="0"/>
              <a:t>The problem of inference</a:t>
            </a:r>
          </a:p>
          <a:p>
            <a:pPr algn="l"/>
            <a:r>
              <a:rPr lang="en-US" altLang="zh-CN" sz="2400" b="0" i="0" u="none" strike="noStrike" baseline="0" dirty="0">
                <a:latin typeface="Times-Roman"/>
              </a:rPr>
              <a:t>A degree of inference is required to establish connections between causes and effects</a:t>
            </a:r>
          </a:p>
          <a:p>
            <a:pPr algn="l"/>
            <a:r>
              <a:rPr lang="en-US" altLang="zh-CN" sz="2400" b="1" i="1" dirty="0"/>
              <a:t>“Bottom out”</a:t>
            </a:r>
          </a:p>
          <a:p>
            <a:pPr algn="l"/>
            <a:r>
              <a:rPr lang="en-US" altLang="zh-CN" sz="2400" dirty="0">
                <a:latin typeface="Times-Roman"/>
              </a:rPr>
              <a:t>Explanations are at various levels; explanation for one level can be the phenomenon to be explained for a lower level. Levels can be both inter- and intradisciplinary</a:t>
            </a:r>
            <a:endParaRPr lang="zh-CN" altLang="en-US" sz="2400" dirty="0"/>
          </a:p>
        </p:txBody>
      </p:sp>
      <p:pic>
        <p:nvPicPr>
          <p:cNvPr id="1030" name="Picture 6" descr="Protein Synthesis - The Definitive Guide | Biology Dictionary">
            <a:extLst>
              <a:ext uri="{FF2B5EF4-FFF2-40B4-BE49-F238E27FC236}">
                <a16:creationId xmlns:a16="http://schemas.microsoft.com/office/drawing/2014/main" id="{76FE630D-5186-6405-8384-135ACAA3D1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4486" y="2628498"/>
            <a:ext cx="6362701" cy="3567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7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4E88-0368-4F69-6994-42811D22AF35}"/>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03D2F3C9-4EC1-539B-907F-3F48269B9C97}"/>
              </a:ext>
            </a:extLst>
          </p:cNvPr>
          <p:cNvSpPr>
            <a:spLocks noGrp="1"/>
          </p:cNvSpPr>
          <p:nvPr>
            <p:ph idx="1"/>
          </p:nvPr>
        </p:nvSpPr>
        <p:spPr>
          <a:xfrm>
            <a:off x="571500" y="1365600"/>
            <a:ext cx="11049000" cy="544480"/>
          </a:xfrm>
        </p:spPr>
        <p:txBody>
          <a:bodyPr>
            <a:normAutofit/>
          </a:bodyPr>
          <a:lstStyle/>
          <a:p>
            <a:r>
              <a:rPr lang="en-US" altLang="zh-CN" sz="2400" b="1" dirty="0">
                <a:latin typeface="Helvetica-Bold"/>
              </a:rPr>
              <a:t>Mechanistic explanation </a:t>
            </a:r>
            <a:r>
              <a:rPr lang="en-US" altLang="zh-CN" sz="1200" dirty="0">
                <a:latin typeface="Helvetica-Bold"/>
              </a:rPr>
              <a:t>(MDC, 2000; Russ, 2008)</a:t>
            </a:r>
          </a:p>
        </p:txBody>
      </p:sp>
      <p:pic>
        <p:nvPicPr>
          <p:cNvPr id="3074" name="Picture 2" descr="Frontiers | Investigating students' development of mechanistic reasoning in  modeling complex aquatic ecosystems">
            <a:extLst>
              <a:ext uri="{FF2B5EF4-FFF2-40B4-BE49-F238E27FC236}">
                <a16:creationId xmlns:a16="http://schemas.microsoft.com/office/drawing/2014/main" id="{A34BA5AD-92A9-B783-0FF5-98EF40D181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0916"/>
          <a:stretch/>
        </p:blipFill>
        <p:spPr bwMode="auto">
          <a:xfrm>
            <a:off x="3090948" y="1803148"/>
            <a:ext cx="8877532" cy="50548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EC1AAEA-3A8D-F23A-85AB-8A36D0C5BDB4}"/>
              </a:ext>
            </a:extLst>
          </p:cNvPr>
          <p:cNvSpPr txBox="1"/>
          <p:nvPr/>
        </p:nvSpPr>
        <p:spPr>
          <a:xfrm>
            <a:off x="193040" y="1910080"/>
            <a:ext cx="2897908" cy="1477328"/>
          </a:xfrm>
          <a:prstGeom prst="rect">
            <a:avLst/>
          </a:prstGeom>
          <a:noFill/>
        </p:spPr>
        <p:txBody>
          <a:bodyPr wrap="square" rtlCol="0">
            <a:spAutoFit/>
          </a:bodyPr>
          <a:lstStyle/>
          <a:p>
            <a:r>
              <a:rPr lang="en-US" altLang="zh-CN" sz="1800" dirty="0"/>
              <a:t>A series of </a:t>
            </a:r>
            <a:r>
              <a:rPr lang="en-US" altLang="zh-CN" sz="1800" b="1" dirty="0"/>
              <a:t>activities </a:t>
            </a:r>
            <a:r>
              <a:rPr lang="en-US" altLang="zh-CN" sz="1800" dirty="0"/>
              <a:t>of </a:t>
            </a:r>
            <a:r>
              <a:rPr lang="en-US" altLang="zh-CN" sz="1800" b="1" dirty="0"/>
              <a:t>entities</a:t>
            </a:r>
            <a:r>
              <a:rPr lang="en-US" altLang="zh-CN" sz="1800" dirty="0"/>
              <a:t> that bring about the finish or termination conditions [from the setup conditions] a regular way</a:t>
            </a:r>
          </a:p>
        </p:txBody>
      </p:sp>
    </p:spTree>
    <p:extLst>
      <p:ext uri="{BB962C8B-B14F-4D97-AF65-F5344CB8AC3E}">
        <p14:creationId xmlns:p14="http://schemas.microsoft.com/office/powerpoint/2010/main" val="101159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4E88-0368-4F69-6994-42811D22AF35}"/>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03D2F3C9-4EC1-539B-907F-3F48269B9C97}"/>
              </a:ext>
            </a:extLst>
          </p:cNvPr>
          <p:cNvSpPr>
            <a:spLocks noGrp="1"/>
          </p:cNvSpPr>
          <p:nvPr>
            <p:ph idx="1"/>
          </p:nvPr>
        </p:nvSpPr>
        <p:spPr>
          <a:xfrm>
            <a:off x="713509" y="1463072"/>
            <a:ext cx="11049000" cy="1219168"/>
          </a:xfrm>
        </p:spPr>
        <p:txBody>
          <a:bodyPr>
            <a:normAutofit/>
          </a:bodyPr>
          <a:lstStyle/>
          <a:p>
            <a:r>
              <a:rPr lang="en-US" altLang="zh-CN" sz="2400" b="1" dirty="0">
                <a:latin typeface="Helvetica-Bold"/>
              </a:rPr>
              <a:t>Mechanistic explanation </a:t>
            </a:r>
            <a:r>
              <a:rPr lang="en-US" altLang="zh-CN" sz="1200" dirty="0">
                <a:latin typeface="Helvetica-Bold"/>
              </a:rPr>
              <a:t>(MDC, 2000)</a:t>
            </a:r>
          </a:p>
          <a:p>
            <a:pPr marL="0" indent="0">
              <a:buNone/>
            </a:pPr>
            <a:r>
              <a:rPr lang="en-US" altLang="zh-CN" sz="2400" dirty="0"/>
              <a:t>A series of activities of entities that bring about the finish or termination conditions [from the set-up conditions] a regular way</a:t>
            </a:r>
          </a:p>
        </p:txBody>
      </p:sp>
      <p:pic>
        <p:nvPicPr>
          <p:cNvPr id="2050" name="Picture 2" descr="Essential epistemic heuristics for mechanistic reasoning. | Download  Scientific Diagram">
            <a:extLst>
              <a:ext uri="{FF2B5EF4-FFF2-40B4-BE49-F238E27FC236}">
                <a16:creationId xmlns:a16="http://schemas.microsoft.com/office/drawing/2014/main" id="{647BA2F8-3B13-9C94-A697-042ED735E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417" y="2823340"/>
            <a:ext cx="9067165" cy="3669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710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F0770-D2B7-7998-210B-9A9A3E05F7CC}"/>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6" name="TextBox 5">
            <a:extLst>
              <a:ext uri="{FF2B5EF4-FFF2-40B4-BE49-F238E27FC236}">
                <a16:creationId xmlns:a16="http://schemas.microsoft.com/office/drawing/2014/main" id="{87FF1082-8C42-3BA6-FC83-2154A463710C}"/>
              </a:ext>
            </a:extLst>
          </p:cNvPr>
          <p:cNvSpPr txBox="1"/>
          <p:nvPr/>
        </p:nvSpPr>
        <p:spPr>
          <a:xfrm>
            <a:off x="3789680" y="1660208"/>
            <a:ext cx="8402320" cy="4801314"/>
          </a:xfrm>
          <a:prstGeom prst="rect">
            <a:avLst/>
          </a:prstGeom>
          <a:solidFill>
            <a:schemeClr val="bg1"/>
          </a:solidFill>
        </p:spPr>
        <p:txBody>
          <a:bodyPr wrap="square" rtlCol="0">
            <a:spAutoFit/>
          </a:bodyPr>
          <a:lstStyle/>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：我觉得应该是热水产生了很多热气，然后热气往乒乓球里面传送。然后呢，乒乓球里面的热气过多就会往外涨，然后呢，那个缺口然后就会恢复</a:t>
            </a:r>
            <a:endPar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 Ok</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明白了么？【记录】热水产生了很多的热气，然后呢这个热气进入到乒乓球里面，所以乒乓球就复原了。好，这是第一个观点。还有没有其他的观点，或者你也可以对他的观点发表你的意见、问题，都可以。你说。【</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S2</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：因为它</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】面对他，声音大一点说。</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S2</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：就是那个乒乓球它是一个东西包着的，它又没有缝隙，空气怎么能进去？</a:t>
            </a:r>
            <a:endPar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S3</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：那说不定你看不见</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，那你怎么知道没有缝隙？</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：好，有没有同学同样想问这个问题？【示意</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】你觉得呢？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：……【很嘈杂</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 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：听听听听，注意听】我觉得应该是有缝隙的</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：好，还有想法，我想请这位同学来说。</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S5</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：【听不清】……空气，里面就砰的一声，然后被踩了的时候，它就有一个地方压下去了，我的意思是这样它才能凹进去，然后再把它弄起来的时候，空气就从那个小缝里面进去了。</a:t>
            </a:r>
            <a:endPar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：你的意思是说，踩了的那个地方有个小缝，好。</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S4</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：老师它那个地方有一条竖线</a:t>
            </a:r>
            <a:r>
              <a:rPr lang="zh-CN" altLang="en-US" b="1" kern="100" dirty="0">
                <a:latin typeface="等线" panose="02010600030101010101" pitchFamily="2" charset="-122"/>
                <a:ea typeface="等线" panose="02010600030101010101" pitchFamily="2" charset="-122"/>
                <a:cs typeface="Times New Roman" panose="02020603050405020304" pitchFamily="18" charset="0"/>
              </a:rPr>
              <a:t>。</a:t>
            </a:r>
            <a:endParaRPr lang="zh-CN" alt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5" name="TextBox 4">
            <a:extLst>
              <a:ext uri="{FF2B5EF4-FFF2-40B4-BE49-F238E27FC236}">
                <a16:creationId xmlns:a16="http://schemas.microsoft.com/office/drawing/2014/main" id="{E8CDCFBD-ED47-188C-05B4-918F3DC9D8A9}"/>
              </a:ext>
            </a:extLst>
          </p:cNvPr>
          <p:cNvSpPr txBox="1"/>
          <p:nvPr/>
        </p:nvSpPr>
        <p:spPr>
          <a:xfrm>
            <a:off x="3789680" y="1435071"/>
            <a:ext cx="8402320" cy="5632311"/>
          </a:xfrm>
          <a:prstGeom prst="rect">
            <a:avLst/>
          </a:prstGeom>
          <a:solidFill>
            <a:schemeClr val="bg1"/>
          </a:solidFill>
        </p:spPr>
        <p:txBody>
          <a:bodyPr wrap="square" rtlCol="0">
            <a:spAutoFit/>
          </a:bodyPr>
          <a:lstStyle/>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：我觉得应该是</a:t>
            </a:r>
            <a:r>
              <a:rPr lang="zh-CN" altLang="zh-CN" sz="1800" b="1" kern="100" dirty="0">
                <a:solidFill>
                  <a:schemeClr val="accent2">
                    <a:lumMod val="50000"/>
                  </a:schemeClr>
                </a:solidFill>
                <a:effectLst/>
                <a:latin typeface="等线" panose="02010600030101010101" pitchFamily="2" charset="-122"/>
                <a:ea typeface="等线" panose="02010600030101010101" pitchFamily="2" charset="-122"/>
                <a:cs typeface="Times New Roman" panose="02020603050405020304" pitchFamily="18" charset="0"/>
              </a:rPr>
              <a:t>热水产生了很多热气</a:t>
            </a:r>
            <a:r>
              <a:rPr lang="en-US"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[entity]</a:t>
            </a:r>
            <a:r>
              <a:rPr lang="zh-CN"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然后</a:t>
            </a:r>
            <a:r>
              <a:rPr lang="zh-CN" altLang="zh-CN" sz="1800" b="1" kern="100" dirty="0">
                <a:solidFill>
                  <a:schemeClr val="accent2">
                    <a:lumMod val="50000"/>
                  </a:schemeClr>
                </a:solidFill>
                <a:effectLst/>
                <a:latin typeface="等线" panose="02010600030101010101" pitchFamily="2" charset="-122"/>
                <a:ea typeface="等线" panose="02010600030101010101" pitchFamily="2" charset="-122"/>
                <a:cs typeface="Times New Roman" panose="02020603050405020304" pitchFamily="18" charset="0"/>
              </a:rPr>
              <a:t>热气往乒乓球里面传送</a:t>
            </a:r>
            <a:r>
              <a:rPr lang="en-US"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[organization/activity]</a:t>
            </a:r>
            <a:r>
              <a:rPr lang="zh-CN"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然后呢，乒乓球里面的</a:t>
            </a:r>
            <a:r>
              <a:rPr lang="zh-CN" altLang="zh-CN" sz="1800" b="1" kern="100" dirty="0">
                <a:solidFill>
                  <a:schemeClr val="accent2">
                    <a:lumMod val="50000"/>
                  </a:schemeClr>
                </a:solidFill>
                <a:effectLst/>
                <a:latin typeface="等线" panose="02010600030101010101" pitchFamily="2" charset="-122"/>
                <a:ea typeface="等线" panose="02010600030101010101" pitchFamily="2" charset="-122"/>
                <a:cs typeface="Times New Roman" panose="02020603050405020304" pitchFamily="18" charset="0"/>
              </a:rPr>
              <a:t>热气过多就会往外涨</a:t>
            </a:r>
            <a:r>
              <a:rPr lang="en-US"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[activity]</a:t>
            </a:r>
            <a:r>
              <a:rPr lang="zh-CN"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然后呢，那个缺口然后就会恢复</a:t>
            </a:r>
            <a:r>
              <a:rPr lang="en-US" altLang="zh-CN" sz="1800" b="1"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rPr>
              <a:t>[terminal condition]</a:t>
            </a:r>
            <a:endParaRPr lang="zh-CN" altLang="zh-CN" sz="1800" kern="100" dirty="0">
              <a:solidFill>
                <a:srgbClr val="0070C0"/>
              </a:solidFill>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 Ok</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明白了么？【记录】热水产生了很多的热气，然后呢这个热气进入到乒乓球里面，所以乒乓球就复原了。好，这是第一个观点。还有没有其他的观点，或者你也可以对他的观点发表你的意见、问题，都可以。你说。【</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S2</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：因为它</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】面对他，声音大一点说。</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S2</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：就是那个乒乓球它是一个东西包着的</a:t>
            </a:r>
            <a:r>
              <a:rPr lang="en-US" altLang="zh-CN" sz="18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[evidence]</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，它又没有缝隙，空气怎么能进去？</a:t>
            </a:r>
            <a:r>
              <a:rPr lang="en-US" altLang="zh-CN" sz="1800" b="1"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rPr>
              <a:t>[organization/</a:t>
            </a:r>
            <a:r>
              <a:rPr lang="en-US" altLang="zh-CN" sz="18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rebuttal</a:t>
            </a:r>
            <a:r>
              <a:rPr lang="en-US" altLang="zh-CN" sz="1800" b="1"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1800"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S3</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：那说不定你看不见</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，那你怎么知道没有缝隙？</a:t>
            </a:r>
            <a:r>
              <a:rPr lang="en-US" altLang="zh-CN" sz="18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【rebuttal】</a:t>
            </a:r>
            <a:endParaRPr lang="zh-CN" alt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：好，有没有同学同样想问这个问题？【示意</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】你觉得呢？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S1</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：……【很嘈杂</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 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：听听听听，注意听】我觉得应该是有缝隙的</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：好，还有想法，我想请这位同学来说。</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S5</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：【听不清】……空气，里面就砰的一声，然后被踩了的时候，它就有一个地方压下去了</a:t>
            </a:r>
            <a:r>
              <a:rPr lang="en-US" altLang="zh-CN" sz="18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[evidence]</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，我的意思是这样它才能凹进去，然后再把它弄起来的时候，</a:t>
            </a:r>
            <a:r>
              <a:rPr lang="zh-CN" altLang="zh-CN" sz="1800" b="1" kern="100" dirty="0">
                <a:solidFill>
                  <a:schemeClr val="accent2">
                    <a:lumMod val="50000"/>
                  </a:schemeClr>
                </a:solidFill>
                <a:effectLst/>
                <a:latin typeface="等线" panose="02010600030101010101" pitchFamily="2" charset="-122"/>
                <a:ea typeface="等线" panose="02010600030101010101" pitchFamily="2" charset="-122"/>
                <a:cs typeface="Times New Roman" panose="02020603050405020304" pitchFamily="18" charset="0"/>
              </a:rPr>
              <a:t>空气</a:t>
            </a:r>
            <a:r>
              <a:rPr lang="en-US" altLang="zh-CN" sz="1800" b="1"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rPr>
              <a:t>[entity]</a:t>
            </a:r>
            <a:r>
              <a:rPr lang="zh-CN" altLang="zh-CN" sz="1800" b="1" kern="100" dirty="0">
                <a:solidFill>
                  <a:schemeClr val="accent2">
                    <a:lumMod val="50000"/>
                  </a:schemeClr>
                </a:solidFill>
                <a:effectLst/>
                <a:latin typeface="等线" panose="02010600030101010101" pitchFamily="2" charset="-122"/>
                <a:ea typeface="等线" panose="02010600030101010101" pitchFamily="2" charset="-122"/>
                <a:cs typeface="Times New Roman" panose="02020603050405020304" pitchFamily="18" charset="0"/>
              </a:rPr>
              <a:t>就从那个小缝里面进去</a:t>
            </a:r>
            <a:r>
              <a:rPr lang="en-US" altLang="zh-CN" sz="1800" b="1"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rPr>
              <a:t>[activity/organization]</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了。</a:t>
            </a:r>
            <a:r>
              <a:rPr lang="en-US" altLang="zh-CN" sz="1800" b="1"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rPr>
              <a:t>[chaining backwards]</a:t>
            </a:r>
            <a:endParaRPr lang="zh-CN" altLang="zh-CN" sz="1800" kern="100" dirty="0">
              <a:solidFill>
                <a:schemeClr val="accent1"/>
              </a:solidFill>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：你的意思是说，踩了的那个地方有个小缝，好。</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S4</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：老师它那个地方有一条竖线。</a:t>
            </a:r>
            <a:r>
              <a:rPr lang="en-US" altLang="zh-CN" sz="18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[evidence]</a:t>
            </a:r>
            <a:endParaRPr lang="zh-CN" alt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8" name="TextBox 7">
            <a:extLst>
              <a:ext uri="{FF2B5EF4-FFF2-40B4-BE49-F238E27FC236}">
                <a16:creationId xmlns:a16="http://schemas.microsoft.com/office/drawing/2014/main" id="{AAF692F9-0DF4-43A8-5C07-B9E112CC32F9}"/>
              </a:ext>
            </a:extLst>
          </p:cNvPr>
          <p:cNvSpPr txBox="1"/>
          <p:nvPr/>
        </p:nvSpPr>
        <p:spPr>
          <a:xfrm>
            <a:off x="485371" y="3855027"/>
            <a:ext cx="3151909" cy="1938992"/>
          </a:xfrm>
          <a:prstGeom prst="rect">
            <a:avLst/>
          </a:prstGeom>
          <a:noFill/>
        </p:spPr>
        <p:txBody>
          <a:bodyPr wrap="square" rtlCol="0">
            <a:spAutoFit/>
          </a:bodyPr>
          <a:lstStyle/>
          <a:p>
            <a:r>
              <a:rPr lang="en-US" altLang="zh-CN" sz="2400" b="1" dirty="0">
                <a:solidFill>
                  <a:schemeClr val="accent2">
                    <a:lumMod val="50000"/>
                  </a:schemeClr>
                </a:solidFill>
              </a:rPr>
              <a:t>At lower scalar level</a:t>
            </a:r>
          </a:p>
          <a:p>
            <a:r>
              <a:rPr lang="en-US" altLang="zh-CN" sz="2400" b="1" dirty="0">
                <a:solidFill>
                  <a:schemeClr val="accent1"/>
                </a:solidFill>
              </a:rPr>
              <a:t>Mechanistic reasoning coding</a:t>
            </a:r>
          </a:p>
          <a:p>
            <a:r>
              <a:rPr lang="en-US" altLang="zh-CN" sz="2400" b="1" dirty="0">
                <a:solidFill>
                  <a:srgbClr val="FF0000"/>
                </a:solidFill>
              </a:rPr>
              <a:t>Argumentation coding</a:t>
            </a:r>
            <a:endParaRPr lang="zh-CN" altLang="en-US" sz="2400" b="1" dirty="0">
              <a:solidFill>
                <a:srgbClr val="FF0000"/>
              </a:solidFill>
            </a:endParaRPr>
          </a:p>
        </p:txBody>
      </p:sp>
    </p:spTree>
    <p:extLst>
      <p:ext uri="{BB962C8B-B14F-4D97-AF65-F5344CB8AC3E}">
        <p14:creationId xmlns:p14="http://schemas.microsoft.com/office/powerpoint/2010/main" val="201650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BDB5E-CCDE-1B29-4CBD-819094C48F11}"/>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462B580E-899B-4B7F-AADF-9A5B35D11130}"/>
              </a:ext>
            </a:extLst>
          </p:cNvPr>
          <p:cNvSpPr>
            <a:spLocks noGrp="1"/>
          </p:cNvSpPr>
          <p:nvPr>
            <p:ph idx="1"/>
          </p:nvPr>
        </p:nvSpPr>
        <p:spPr>
          <a:xfrm>
            <a:off x="838201" y="1825625"/>
            <a:ext cx="3743960" cy="4351338"/>
          </a:xfrm>
        </p:spPr>
        <p:txBody>
          <a:bodyPr/>
          <a:lstStyle/>
          <a:p>
            <a:r>
              <a:rPr lang="en-US" altLang="zh-CN" sz="1800" b="1" i="0" u="none" strike="noStrike" baseline="0" dirty="0">
                <a:latin typeface="Helvetica-Bold"/>
              </a:rPr>
              <a:t>Pragmatics of Explanation</a:t>
            </a:r>
          </a:p>
          <a:p>
            <a:pPr marL="0" indent="0" algn="l">
              <a:buNone/>
            </a:pPr>
            <a:r>
              <a:rPr lang="en-US" altLang="zh-CN" sz="2400" dirty="0">
                <a:latin typeface="Times-Roman"/>
              </a:rPr>
              <a:t>T</a:t>
            </a:r>
            <a:r>
              <a:rPr lang="en-US" altLang="zh-CN" sz="2400" b="0" i="0" u="none" strike="noStrike" baseline="0" dirty="0">
                <a:latin typeface="Times-Roman"/>
              </a:rPr>
              <a:t>he context surrounding the request for an explanation determines whether or not a response “counts” as a satisfactory explanation.</a:t>
            </a:r>
          </a:p>
          <a:p>
            <a:pPr marL="0" indent="0" algn="l">
              <a:buNone/>
            </a:pPr>
            <a:r>
              <a:rPr lang="en-US" altLang="zh-CN" sz="2400" dirty="0">
                <a:latin typeface="Times-Roman"/>
              </a:rPr>
              <a:t>e.g. leaves changing color</a:t>
            </a:r>
            <a:r>
              <a:rPr lang="en-US" altLang="zh-CN" sz="2400" b="0" i="0" u="none" strike="noStrike" baseline="0" dirty="0">
                <a:latin typeface="Times-Roman"/>
              </a:rPr>
              <a:t> </a:t>
            </a:r>
            <a:endParaRPr lang="en-US" altLang="zh-CN" sz="1800" dirty="0"/>
          </a:p>
        </p:txBody>
      </p:sp>
      <p:sp>
        <p:nvSpPr>
          <p:cNvPr id="6" name="TextBox 5">
            <a:extLst>
              <a:ext uri="{FF2B5EF4-FFF2-40B4-BE49-F238E27FC236}">
                <a16:creationId xmlns:a16="http://schemas.microsoft.com/office/drawing/2014/main" id="{DB2A23B7-A3A1-A2D5-1F6D-F4766FE2F00D}"/>
              </a:ext>
            </a:extLst>
          </p:cNvPr>
          <p:cNvSpPr txBox="1"/>
          <p:nvPr/>
        </p:nvSpPr>
        <p:spPr>
          <a:xfrm>
            <a:off x="4439920" y="1690688"/>
            <a:ext cx="7579360" cy="5355312"/>
          </a:xfrm>
          <a:prstGeom prst="rect">
            <a:avLst/>
          </a:prstGeom>
          <a:noFill/>
        </p:spPr>
        <p:txBody>
          <a:bodyPr wrap="square" rtlCol="0">
            <a:spAutoFit/>
          </a:bodyPr>
          <a:lstStyle/>
          <a:p>
            <a:pPr marL="342900" indent="-342900">
              <a:buAutoNum type="arabicPeriod"/>
            </a:pPr>
            <a:r>
              <a:rPr lang="en-US" altLang="zh-CN" sz="1800" b="1" dirty="0"/>
              <a:t>T: </a:t>
            </a:r>
            <a:r>
              <a:rPr lang="en-US" altLang="zh-CN" sz="1800" dirty="0"/>
              <a:t>Let’s move onto the second question. The question was … “What is going on inside of the leaf that is making the leaf change color?</a:t>
            </a:r>
          </a:p>
          <a:p>
            <a:pPr marL="342900" indent="-342900">
              <a:buAutoNum type="arabicPeriod"/>
            </a:pPr>
            <a:r>
              <a:rPr lang="en-US" altLang="zh-CN" b="1" dirty="0"/>
              <a:t>Morgan: </a:t>
            </a:r>
            <a:r>
              <a:rPr lang="en-US" altLang="zh-CN" dirty="0"/>
              <a:t>I think, … when it changes colors it </a:t>
            </a:r>
            <a:r>
              <a:rPr lang="en-US" altLang="zh-CN" dirty="0" err="1"/>
              <a:t>sorta</a:t>
            </a:r>
            <a:r>
              <a:rPr lang="en-US" altLang="zh-CN" dirty="0"/>
              <a:t> means like, I think it just </a:t>
            </a:r>
            <a:r>
              <a:rPr lang="en-US" altLang="zh-CN" dirty="0" err="1"/>
              <a:t>sorta</a:t>
            </a:r>
            <a:r>
              <a:rPr lang="en-US" altLang="zh-CN" dirty="0"/>
              <a:t> means like growing up … And, like, in Fall it like, it might be like the leaf’s birthday. And, it’s telling that it will have to fall off soon. … </a:t>
            </a:r>
          </a:p>
          <a:p>
            <a:pPr marL="342900" indent="-342900">
              <a:buAutoNum type="arabicPeriod"/>
            </a:pPr>
            <a:r>
              <a:rPr lang="en-US" altLang="zh-CN" b="1" dirty="0"/>
              <a:t>T: </a:t>
            </a:r>
            <a:r>
              <a:rPr lang="en-US" altLang="zh-CN" dirty="0"/>
              <a:t>How is it happening? How is it happening? </a:t>
            </a:r>
          </a:p>
          <a:p>
            <a:pPr marL="342900" indent="-342900">
              <a:buAutoNum type="arabicPeriod"/>
            </a:pPr>
            <a:r>
              <a:rPr lang="en-US" altLang="zh-CN" b="1" dirty="0"/>
              <a:t>Morgan: </a:t>
            </a:r>
            <a:r>
              <a:rPr lang="en-US" altLang="zh-CN" dirty="0"/>
              <a:t>It’s happening because, I think because of the weather, and because of the sun and water and because … For some reason I think of the seasons. I don’t know why, but … </a:t>
            </a:r>
          </a:p>
          <a:p>
            <a:pPr marL="342900" indent="-342900">
              <a:buAutoNum type="arabicPeriod"/>
            </a:pPr>
            <a:r>
              <a:rPr lang="en-US" altLang="zh-CN" b="1" dirty="0"/>
              <a:t>T: </a:t>
            </a:r>
            <a:r>
              <a:rPr lang="en-US" altLang="zh-CN" dirty="0"/>
              <a:t>That’s a “why” question. What’s going on inside the leave? Pass to someone if you’re not prepared to answer. What’s going on inside of the leaf that is making it change color? </a:t>
            </a:r>
          </a:p>
          <a:p>
            <a:pPr marL="342900" indent="-342900">
              <a:buAutoNum type="arabicPeriod"/>
            </a:pPr>
            <a:r>
              <a:rPr lang="en-US" altLang="zh-CN" b="1" dirty="0"/>
              <a:t>Camille: </a:t>
            </a:r>
            <a:r>
              <a:rPr lang="en-US" altLang="zh-CN" dirty="0"/>
              <a:t>I think that it’s … it’s, um … it’s getting food from the trees, so it, so it’s like … I agree with Morgan because it’s </a:t>
            </a:r>
            <a:r>
              <a:rPr lang="en-US" altLang="zh-CN" dirty="0" err="1"/>
              <a:t>kinda</a:t>
            </a:r>
            <a:r>
              <a:rPr lang="en-US" altLang="zh-CN" dirty="0"/>
              <a:t> like a life cycle of a caterpillar having … only changing colors. </a:t>
            </a:r>
          </a:p>
          <a:p>
            <a:pPr marL="342900" indent="-342900">
              <a:buAutoNum type="arabicPeriod"/>
            </a:pPr>
            <a:r>
              <a:rPr lang="en-US" altLang="zh-CN" b="1" dirty="0"/>
              <a:t>Megan: </a:t>
            </a:r>
            <a:r>
              <a:rPr lang="en-US" altLang="zh-CN" dirty="0"/>
              <a:t>Um … I think what’s going inside a leaf, it’s like if you like leave an apple out for a long while and it starts to change its color, I think that’s how, um, it works with the same way as food, how it </a:t>
            </a:r>
            <a:r>
              <a:rPr lang="en-US" altLang="zh-CN" dirty="0" err="1"/>
              <a:t>rottens</a:t>
            </a:r>
            <a:r>
              <a:rPr lang="en-US" altLang="zh-CN" dirty="0"/>
              <a:t> …</a:t>
            </a:r>
          </a:p>
          <a:p>
            <a:endParaRPr lang="zh-CN" altLang="en-US" dirty="0"/>
          </a:p>
        </p:txBody>
      </p:sp>
      <p:sp>
        <p:nvSpPr>
          <p:cNvPr id="8" name="TextBox 7">
            <a:extLst>
              <a:ext uri="{FF2B5EF4-FFF2-40B4-BE49-F238E27FC236}">
                <a16:creationId xmlns:a16="http://schemas.microsoft.com/office/drawing/2014/main" id="{E8556B76-996F-78B1-58B5-8CD5036F216C}"/>
              </a:ext>
            </a:extLst>
          </p:cNvPr>
          <p:cNvSpPr txBox="1"/>
          <p:nvPr/>
        </p:nvSpPr>
        <p:spPr>
          <a:xfrm>
            <a:off x="4439920" y="1690688"/>
            <a:ext cx="7579360" cy="5078313"/>
          </a:xfrm>
          <a:prstGeom prst="rect">
            <a:avLst/>
          </a:prstGeom>
          <a:solidFill>
            <a:schemeClr val="bg1"/>
          </a:solidFill>
        </p:spPr>
        <p:txBody>
          <a:bodyPr wrap="square" rtlCol="0">
            <a:spAutoFit/>
          </a:bodyPr>
          <a:lstStyle/>
          <a:p>
            <a:r>
              <a:rPr lang="en-US" altLang="zh-CN" dirty="0"/>
              <a:t>T:Think about it this way. Say I’m making cookies for my birthday because my birthday is coming up, right Kristina? And so I was making cookies for my birthday and the question was “Why am I making cookies?” What’s the answer? Because it’s my birthday. How am I going to make these cookies? Well, I’m going to put together a bunch of ingredients, put them inside of a bowl, mix it all up, put it into the oven, take it out of the oven, lay it out to cool off. They are two different questions. We talked about the “why” question. People said it gets cold, it’s getting old, it’s drying up, the wind is happening. Now I’m asking you the “how” question. How are the leaves changing color? How are the leaves changing colors? What process is it going through? What steps are happening inside of the leaf?</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9" name="TextBox 8">
            <a:extLst>
              <a:ext uri="{FF2B5EF4-FFF2-40B4-BE49-F238E27FC236}">
                <a16:creationId xmlns:a16="http://schemas.microsoft.com/office/drawing/2014/main" id="{2B22D947-9C8B-6814-B7B2-5933C6AA7CA1}"/>
              </a:ext>
            </a:extLst>
          </p:cNvPr>
          <p:cNvSpPr txBox="1"/>
          <p:nvPr/>
        </p:nvSpPr>
        <p:spPr>
          <a:xfrm>
            <a:off x="4439920" y="1687513"/>
            <a:ext cx="7670799" cy="3693319"/>
          </a:xfrm>
          <a:prstGeom prst="rect">
            <a:avLst/>
          </a:prstGeom>
          <a:solidFill>
            <a:schemeClr val="bg1"/>
          </a:solidFill>
        </p:spPr>
        <p:txBody>
          <a:bodyPr wrap="square" rtlCol="0">
            <a:spAutoFit/>
          </a:bodyPr>
          <a:lstStyle/>
          <a:p>
            <a:r>
              <a:rPr lang="en-US" altLang="zh-CN" b="1" dirty="0"/>
              <a:t>John: </a:t>
            </a:r>
            <a:r>
              <a:rPr lang="en-US" altLang="zh-CN" dirty="0"/>
              <a:t>I think it, like us, I think it has special cells in it that change color … [teacher requests clarification] … I don’t think there’s like a special type of warmth … I think there are basically cells in every type of living thing. </a:t>
            </a:r>
          </a:p>
          <a:p>
            <a:r>
              <a:rPr lang="en-US" altLang="zh-CN" b="1" dirty="0"/>
              <a:t>Christian: </a:t>
            </a:r>
            <a:r>
              <a:rPr lang="en-US" altLang="zh-CN" dirty="0"/>
              <a:t>I think … when it’s like gets really cold, like the veins, like, make it change all kinds of colors. 63. Teacher: This side of the room is full with ideas. </a:t>
            </a:r>
          </a:p>
          <a:p>
            <a:r>
              <a:rPr lang="en-US" altLang="zh-CN" b="1" dirty="0"/>
              <a:t>Beatrice: </a:t>
            </a:r>
            <a:r>
              <a:rPr lang="en-US" altLang="zh-CN" dirty="0"/>
              <a:t>I think, um, the trees’ color, because of the sun and the veins, the sun makes the veins turn, um, like yellow or red or any color. And then, it changes color because the sun, it’s really hot, and then it’s like … </a:t>
            </a:r>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51648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BDB5E-CCDE-1B29-4CBD-819094C48F11}"/>
              </a:ext>
            </a:extLst>
          </p:cNvPr>
          <p:cNvSpPr>
            <a:spLocks noGrp="1"/>
          </p:cNvSpPr>
          <p:nvPr>
            <p:ph type="title"/>
          </p:nvPr>
        </p:nvSpPr>
        <p:spPr/>
        <p:txBody>
          <a:bodyPr/>
          <a:lstStyle/>
          <a:p>
            <a:r>
              <a:rPr lang="en-US" altLang="zh-CN" dirty="0"/>
              <a:t>Different understandings of explanation</a:t>
            </a:r>
            <a:endParaRPr lang="zh-CN" altLang="en-US" dirty="0"/>
          </a:p>
        </p:txBody>
      </p:sp>
      <p:sp>
        <p:nvSpPr>
          <p:cNvPr id="3" name="Content Placeholder 2">
            <a:extLst>
              <a:ext uri="{FF2B5EF4-FFF2-40B4-BE49-F238E27FC236}">
                <a16:creationId xmlns:a16="http://schemas.microsoft.com/office/drawing/2014/main" id="{462B580E-899B-4B7F-AADF-9A5B35D11130}"/>
              </a:ext>
            </a:extLst>
          </p:cNvPr>
          <p:cNvSpPr>
            <a:spLocks noGrp="1"/>
          </p:cNvSpPr>
          <p:nvPr>
            <p:ph idx="1"/>
          </p:nvPr>
        </p:nvSpPr>
        <p:spPr>
          <a:xfrm>
            <a:off x="172720" y="1825625"/>
            <a:ext cx="4409441" cy="4351338"/>
          </a:xfrm>
        </p:spPr>
        <p:txBody>
          <a:bodyPr/>
          <a:lstStyle/>
          <a:p>
            <a:r>
              <a:rPr lang="en-US" altLang="zh-CN" sz="1800" b="1" i="0" u="none" strike="noStrike" baseline="0" dirty="0">
                <a:latin typeface="Helvetica-Bold"/>
              </a:rPr>
              <a:t>Explanatory Unification View</a:t>
            </a:r>
          </a:p>
          <a:p>
            <a:pPr marL="0" indent="0">
              <a:buNone/>
            </a:pPr>
            <a:r>
              <a:rPr lang="en-US" altLang="zh-CN" sz="2400">
                <a:latin typeface="Times-Roman"/>
              </a:rPr>
              <a:t>Unify diff</a:t>
            </a:r>
            <a:endParaRPr lang="en-US" altLang="zh-CN" sz="2400" b="0" i="0" u="none" strike="noStrike" baseline="0" dirty="0">
              <a:latin typeface="Times-Roman"/>
            </a:endParaRPr>
          </a:p>
          <a:p>
            <a:pPr marL="0" indent="0" algn="l">
              <a:buNone/>
            </a:pPr>
            <a:r>
              <a:rPr lang="en-US" altLang="zh-CN" sz="2400" dirty="0">
                <a:latin typeface="Times-Roman"/>
              </a:rPr>
              <a:t>e.g. </a:t>
            </a:r>
            <a:r>
              <a:rPr lang="en-US" altLang="zh-CN" sz="2400" i="1" dirty="0">
                <a:latin typeface="Times-Roman"/>
              </a:rPr>
              <a:t>leaves changing color</a:t>
            </a:r>
            <a:r>
              <a:rPr lang="en-US" altLang="zh-CN" sz="2400" b="0" i="1" u="none" strike="noStrike" baseline="0" dirty="0">
                <a:latin typeface="Times-Roman"/>
              </a:rPr>
              <a:t> </a:t>
            </a:r>
            <a:endParaRPr lang="en-US" altLang="zh-CN" sz="1800" i="1" dirty="0"/>
          </a:p>
        </p:txBody>
      </p:sp>
      <p:sp>
        <p:nvSpPr>
          <p:cNvPr id="6" name="TextBox 5">
            <a:extLst>
              <a:ext uri="{FF2B5EF4-FFF2-40B4-BE49-F238E27FC236}">
                <a16:creationId xmlns:a16="http://schemas.microsoft.com/office/drawing/2014/main" id="{DB2A23B7-A3A1-A2D5-1F6D-F4766FE2F00D}"/>
              </a:ext>
            </a:extLst>
          </p:cNvPr>
          <p:cNvSpPr txBox="1"/>
          <p:nvPr/>
        </p:nvSpPr>
        <p:spPr>
          <a:xfrm>
            <a:off x="4439920" y="1690688"/>
            <a:ext cx="7579360" cy="5355312"/>
          </a:xfrm>
          <a:prstGeom prst="rect">
            <a:avLst/>
          </a:prstGeom>
          <a:noFill/>
        </p:spPr>
        <p:txBody>
          <a:bodyPr wrap="square" rtlCol="0">
            <a:spAutoFit/>
          </a:bodyPr>
          <a:lstStyle/>
          <a:p>
            <a:pPr marL="342900" indent="-342900">
              <a:buAutoNum type="arabicPeriod"/>
            </a:pPr>
            <a:r>
              <a:rPr lang="en-US" altLang="zh-CN" sz="1800" b="1" dirty="0"/>
              <a:t>T: </a:t>
            </a:r>
            <a:r>
              <a:rPr lang="en-US" altLang="zh-CN" sz="1800" dirty="0"/>
              <a:t>Let’s move onto the second question. The question was … “What is going on inside of the leaf that is making the leaf change color?</a:t>
            </a:r>
          </a:p>
          <a:p>
            <a:pPr marL="342900" indent="-342900">
              <a:buAutoNum type="arabicPeriod"/>
            </a:pPr>
            <a:r>
              <a:rPr lang="en-US" altLang="zh-CN" b="1" dirty="0"/>
              <a:t>Morgan: </a:t>
            </a:r>
            <a:r>
              <a:rPr lang="en-US" altLang="zh-CN" dirty="0"/>
              <a:t>I think, … when it changes colors it </a:t>
            </a:r>
            <a:r>
              <a:rPr lang="en-US" altLang="zh-CN" dirty="0" err="1"/>
              <a:t>sorta</a:t>
            </a:r>
            <a:r>
              <a:rPr lang="en-US" altLang="zh-CN" dirty="0"/>
              <a:t> means like, I think it just </a:t>
            </a:r>
            <a:r>
              <a:rPr lang="en-US" altLang="zh-CN" dirty="0" err="1"/>
              <a:t>sorta</a:t>
            </a:r>
            <a:r>
              <a:rPr lang="en-US" altLang="zh-CN" dirty="0"/>
              <a:t> means like growing up … And, like, in Fall it like, it might be like the leaf’s birthday. And, it’s telling that it will have to fall off soon. … </a:t>
            </a:r>
          </a:p>
          <a:p>
            <a:pPr marL="342900" indent="-342900">
              <a:buAutoNum type="arabicPeriod"/>
            </a:pPr>
            <a:r>
              <a:rPr lang="en-US" altLang="zh-CN" b="1" dirty="0"/>
              <a:t>T: </a:t>
            </a:r>
            <a:r>
              <a:rPr lang="en-US" altLang="zh-CN" dirty="0"/>
              <a:t>How is it happening? How is it happening? </a:t>
            </a:r>
          </a:p>
          <a:p>
            <a:pPr marL="342900" indent="-342900">
              <a:buAutoNum type="arabicPeriod"/>
            </a:pPr>
            <a:r>
              <a:rPr lang="en-US" altLang="zh-CN" b="1" dirty="0"/>
              <a:t>Morgan: </a:t>
            </a:r>
            <a:r>
              <a:rPr lang="en-US" altLang="zh-CN" dirty="0"/>
              <a:t>It’s happening because, I think because of the weather, and because of the sun and water and because … For some reason I think of the seasons. I don’t know why, but … </a:t>
            </a:r>
          </a:p>
          <a:p>
            <a:pPr marL="342900" indent="-342900">
              <a:buAutoNum type="arabicPeriod"/>
            </a:pPr>
            <a:r>
              <a:rPr lang="en-US" altLang="zh-CN" b="1" dirty="0"/>
              <a:t>T: </a:t>
            </a:r>
            <a:r>
              <a:rPr lang="en-US" altLang="zh-CN" dirty="0"/>
              <a:t>That’s a “why” question. What’s going on inside the leave? Pass to someone if you’re not prepared to answer. What’s going on inside of the leaf that is making it change color? </a:t>
            </a:r>
          </a:p>
          <a:p>
            <a:pPr marL="342900" indent="-342900">
              <a:buAutoNum type="arabicPeriod"/>
            </a:pPr>
            <a:r>
              <a:rPr lang="en-US" altLang="zh-CN" b="1" dirty="0"/>
              <a:t>Camille: </a:t>
            </a:r>
            <a:r>
              <a:rPr lang="en-US" altLang="zh-CN" dirty="0"/>
              <a:t>I think that it’s … it’s, um … it’s getting food from the trees, so it, so it’s like … I agree with Morgan because it’s </a:t>
            </a:r>
            <a:r>
              <a:rPr lang="en-US" altLang="zh-CN" dirty="0" err="1"/>
              <a:t>kinda</a:t>
            </a:r>
            <a:r>
              <a:rPr lang="en-US" altLang="zh-CN" dirty="0"/>
              <a:t> like a life cycle of a caterpillar having … only changing colors. </a:t>
            </a:r>
          </a:p>
          <a:p>
            <a:pPr marL="342900" indent="-342900">
              <a:buAutoNum type="arabicPeriod"/>
            </a:pPr>
            <a:r>
              <a:rPr lang="en-US" altLang="zh-CN" b="1" dirty="0"/>
              <a:t>Megan: </a:t>
            </a:r>
            <a:r>
              <a:rPr lang="en-US" altLang="zh-CN" dirty="0"/>
              <a:t>Um … I think what’s going inside a leaf, it’s like if you like leave an apple out for a long while and it starts to change its color, I think that’s how, um, it works with the same way as food, how it </a:t>
            </a:r>
            <a:r>
              <a:rPr lang="en-US" altLang="zh-CN" dirty="0" err="1"/>
              <a:t>rottens</a:t>
            </a:r>
            <a:r>
              <a:rPr lang="en-US" altLang="zh-CN" dirty="0"/>
              <a:t> …</a:t>
            </a:r>
          </a:p>
          <a:p>
            <a:endParaRPr lang="zh-CN" altLang="en-US" dirty="0"/>
          </a:p>
        </p:txBody>
      </p:sp>
    </p:spTree>
    <p:extLst>
      <p:ext uri="{BB962C8B-B14F-4D97-AF65-F5344CB8AC3E}">
        <p14:creationId xmlns:p14="http://schemas.microsoft.com/office/powerpoint/2010/main" val="311155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BECE-F676-E0EC-B570-07BA5CA1B503}"/>
              </a:ext>
            </a:extLst>
          </p:cNvPr>
          <p:cNvSpPr>
            <a:spLocks noGrp="1"/>
          </p:cNvSpPr>
          <p:nvPr>
            <p:ph type="title"/>
          </p:nvPr>
        </p:nvSpPr>
        <p:spPr>
          <a:xfrm>
            <a:off x="215201" y="338554"/>
            <a:ext cx="11631805" cy="1325563"/>
          </a:xfrm>
        </p:spPr>
        <p:txBody>
          <a:bodyPr/>
          <a:lstStyle/>
          <a:p>
            <a:r>
              <a:rPr lang="en-US" altLang="zh-CN" dirty="0"/>
              <a:t>Different understandings on what explanation is</a:t>
            </a:r>
            <a:endParaRPr lang="zh-CN" altLang="en-US" dirty="0"/>
          </a:p>
        </p:txBody>
      </p:sp>
      <p:grpSp>
        <p:nvGrpSpPr>
          <p:cNvPr id="6" name="Group 5">
            <a:extLst>
              <a:ext uri="{FF2B5EF4-FFF2-40B4-BE49-F238E27FC236}">
                <a16:creationId xmlns:a16="http://schemas.microsoft.com/office/drawing/2014/main" id="{7FC60744-22E3-07BD-8EDF-DFC5504FF310}"/>
              </a:ext>
            </a:extLst>
          </p:cNvPr>
          <p:cNvGrpSpPr/>
          <p:nvPr/>
        </p:nvGrpSpPr>
        <p:grpSpPr>
          <a:xfrm>
            <a:off x="83598" y="3062796"/>
            <a:ext cx="4044520" cy="1830591"/>
            <a:chOff x="83598" y="3062796"/>
            <a:chExt cx="4044520" cy="1830591"/>
          </a:xfrm>
        </p:grpSpPr>
        <p:sp>
          <p:nvSpPr>
            <p:cNvPr id="4" name="Oval 3">
              <a:extLst>
                <a:ext uri="{FF2B5EF4-FFF2-40B4-BE49-F238E27FC236}">
                  <a16:creationId xmlns:a16="http://schemas.microsoft.com/office/drawing/2014/main" id="{05352562-7517-4F2F-F4E9-69D57D523C09}"/>
                </a:ext>
              </a:extLst>
            </p:cNvPr>
            <p:cNvSpPr/>
            <p:nvPr/>
          </p:nvSpPr>
          <p:spPr>
            <a:xfrm>
              <a:off x="701336" y="3062796"/>
              <a:ext cx="3426782" cy="15535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Goal :</a:t>
              </a:r>
            </a:p>
            <a:p>
              <a:pPr algn="ctr"/>
              <a:r>
                <a:rPr lang="en-US" altLang="zh-CN" dirty="0"/>
                <a:t>Construct coherent, mechanistic account of natural phenomenon</a:t>
              </a:r>
              <a:endParaRPr lang="zh-CN" altLang="en-US" dirty="0"/>
            </a:p>
          </p:txBody>
        </p:sp>
        <p:sp>
          <p:nvSpPr>
            <p:cNvPr id="5" name="TextBox 4">
              <a:extLst>
                <a:ext uri="{FF2B5EF4-FFF2-40B4-BE49-F238E27FC236}">
                  <a16:creationId xmlns:a16="http://schemas.microsoft.com/office/drawing/2014/main" id="{27E4F71C-03EE-53B8-7A69-F41D11B47FA8}"/>
                </a:ext>
              </a:extLst>
            </p:cNvPr>
            <p:cNvSpPr txBox="1"/>
            <p:nvPr/>
          </p:nvSpPr>
          <p:spPr>
            <a:xfrm>
              <a:off x="83598" y="4616388"/>
              <a:ext cx="2411027" cy="276999"/>
            </a:xfrm>
            <a:prstGeom prst="rect">
              <a:avLst/>
            </a:prstGeom>
            <a:noFill/>
          </p:spPr>
          <p:txBody>
            <a:bodyPr wrap="square" rtlCol="0">
              <a:spAutoFit/>
            </a:bodyPr>
            <a:lstStyle/>
            <a:p>
              <a:r>
                <a:rPr lang="en-US" altLang="zh-CN" sz="1200" dirty="0"/>
                <a:t>(Hammer, et al, 2008; Ford, 2015)</a:t>
              </a:r>
              <a:endParaRPr lang="zh-CN" altLang="en-US" sz="1200" dirty="0"/>
            </a:p>
          </p:txBody>
        </p:sp>
      </p:grpSp>
      <p:grpSp>
        <p:nvGrpSpPr>
          <p:cNvPr id="28" name="Group 27">
            <a:extLst>
              <a:ext uri="{FF2B5EF4-FFF2-40B4-BE49-F238E27FC236}">
                <a16:creationId xmlns:a16="http://schemas.microsoft.com/office/drawing/2014/main" id="{731B3AA8-802E-7A89-0693-43A513AE4BCD}"/>
              </a:ext>
            </a:extLst>
          </p:cNvPr>
          <p:cNvGrpSpPr/>
          <p:nvPr/>
        </p:nvGrpSpPr>
        <p:grpSpPr>
          <a:xfrm>
            <a:off x="915657" y="4616388"/>
            <a:ext cx="6094520" cy="1768059"/>
            <a:chOff x="915657" y="4616388"/>
            <a:chExt cx="6094520" cy="1768059"/>
          </a:xfrm>
        </p:grpSpPr>
        <p:grpSp>
          <p:nvGrpSpPr>
            <p:cNvPr id="11" name="Group 10">
              <a:extLst>
                <a:ext uri="{FF2B5EF4-FFF2-40B4-BE49-F238E27FC236}">
                  <a16:creationId xmlns:a16="http://schemas.microsoft.com/office/drawing/2014/main" id="{96D8BED6-42CE-E9C4-7FD7-BE4FB62EA47E}"/>
                </a:ext>
              </a:extLst>
            </p:cNvPr>
            <p:cNvGrpSpPr/>
            <p:nvPr/>
          </p:nvGrpSpPr>
          <p:grpSpPr>
            <a:xfrm>
              <a:off x="2414726" y="4616388"/>
              <a:ext cx="2476869" cy="1553592"/>
              <a:chOff x="2414727" y="852256"/>
              <a:chExt cx="2476869" cy="1553592"/>
            </a:xfrm>
          </p:grpSpPr>
          <p:cxnSp>
            <p:nvCxnSpPr>
              <p:cNvPr id="12" name="Straight Arrow Connector 11">
                <a:extLst>
                  <a:ext uri="{FF2B5EF4-FFF2-40B4-BE49-F238E27FC236}">
                    <a16:creationId xmlns:a16="http://schemas.microsoft.com/office/drawing/2014/main" id="{DDAE45DF-6D94-AF95-8FC9-41DA3DA14860}"/>
                  </a:ext>
                </a:extLst>
              </p:cNvPr>
              <p:cNvCxnSpPr>
                <a:cxnSpLocks/>
                <a:stCxn id="4" idx="4"/>
                <a:endCxn id="13" idx="1"/>
              </p:cNvCxnSpPr>
              <p:nvPr/>
            </p:nvCxnSpPr>
            <p:spPr>
              <a:xfrm>
                <a:off x="2414728" y="852256"/>
                <a:ext cx="362728" cy="81099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5CFD7DE4-3B8F-18C3-19BA-5349550539D6}"/>
                  </a:ext>
                </a:extLst>
              </p:cNvPr>
              <p:cNvSpPr/>
              <p:nvPr/>
            </p:nvSpPr>
            <p:spPr>
              <a:xfrm>
                <a:off x="2414727" y="1535837"/>
                <a:ext cx="2476869" cy="8700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Mechanistic reasoning</a:t>
                </a:r>
                <a:endParaRPr lang="zh-CN" altLang="en-US" dirty="0"/>
              </a:p>
            </p:txBody>
          </p:sp>
        </p:grpSp>
        <p:sp>
          <p:nvSpPr>
            <p:cNvPr id="27" name="TextBox 26">
              <a:extLst>
                <a:ext uri="{FF2B5EF4-FFF2-40B4-BE49-F238E27FC236}">
                  <a16:creationId xmlns:a16="http://schemas.microsoft.com/office/drawing/2014/main" id="{61F8D32B-5B6D-DCC5-706A-24AE0D136D95}"/>
                </a:ext>
              </a:extLst>
            </p:cNvPr>
            <p:cNvSpPr txBox="1"/>
            <p:nvPr/>
          </p:nvSpPr>
          <p:spPr>
            <a:xfrm>
              <a:off x="915657" y="6107448"/>
              <a:ext cx="6094520" cy="276999"/>
            </a:xfrm>
            <a:prstGeom prst="rect">
              <a:avLst/>
            </a:prstGeom>
            <a:noFill/>
          </p:spPr>
          <p:txBody>
            <a:bodyPr wrap="square">
              <a:spAutoFit/>
            </a:bodyPr>
            <a:lstStyle/>
            <a:p>
              <a:r>
                <a:rPr lang="en-US" altLang="zh-CN" sz="1200" dirty="0"/>
                <a:t>(</a:t>
              </a:r>
              <a:r>
                <a:rPr lang="en-US" altLang="zh-CN" sz="1200" dirty="0" err="1"/>
                <a:t>Braateen</a:t>
              </a:r>
              <a:r>
                <a:rPr lang="en-US" altLang="zh-CN" sz="1200" dirty="0"/>
                <a:t> &amp; </a:t>
              </a:r>
              <a:r>
                <a:rPr lang="en-US" altLang="zh-CN" sz="1200" dirty="0" err="1"/>
                <a:t>Windschitl</a:t>
              </a:r>
              <a:r>
                <a:rPr lang="en-US" altLang="zh-CN" sz="1200" dirty="0"/>
                <a:t>, 2011)</a:t>
              </a:r>
              <a:endParaRPr lang="zh-CN" altLang="en-US" sz="1200" dirty="0"/>
            </a:p>
          </p:txBody>
        </p:sp>
      </p:grpSp>
      <p:grpSp>
        <p:nvGrpSpPr>
          <p:cNvPr id="30" name="Group 29">
            <a:extLst>
              <a:ext uri="{FF2B5EF4-FFF2-40B4-BE49-F238E27FC236}">
                <a16:creationId xmlns:a16="http://schemas.microsoft.com/office/drawing/2014/main" id="{31882093-C109-A878-16B2-AE7CC22693B6}"/>
              </a:ext>
            </a:extLst>
          </p:cNvPr>
          <p:cNvGrpSpPr/>
          <p:nvPr/>
        </p:nvGrpSpPr>
        <p:grpSpPr>
          <a:xfrm>
            <a:off x="473253" y="1466796"/>
            <a:ext cx="6094520" cy="1596000"/>
            <a:chOff x="473253" y="1466796"/>
            <a:chExt cx="6094520" cy="1596000"/>
          </a:xfrm>
        </p:grpSpPr>
        <p:grpSp>
          <p:nvGrpSpPr>
            <p:cNvPr id="10" name="Group 9">
              <a:extLst>
                <a:ext uri="{FF2B5EF4-FFF2-40B4-BE49-F238E27FC236}">
                  <a16:creationId xmlns:a16="http://schemas.microsoft.com/office/drawing/2014/main" id="{F56FB9EF-35A0-1206-8492-3584DFA6FFC6}"/>
                </a:ext>
              </a:extLst>
            </p:cNvPr>
            <p:cNvGrpSpPr/>
            <p:nvPr/>
          </p:nvGrpSpPr>
          <p:grpSpPr>
            <a:xfrm>
              <a:off x="2414727" y="1535837"/>
              <a:ext cx="2476869" cy="1526959"/>
              <a:chOff x="2414727" y="1535837"/>
              <a:chExt cx="2476869" cy="1526959"/>
            </a:xfrm>
          </p:grpSpPr>
          <p:cxnSp>
            <p:nvCxnSpPr>
              <p:cNvPr id="8" name="Straight Arrow Connector 7">
                <a:extLst>
                  <a:ext uri="{FF2B5EF4-FFF2-40B4-BE49-F238E27FC236}">
                    <a16:creationId xmlns:a16="http://schemas.microsoft.com/office/drawing/2014/main" id="{C1DF9225-57A0-481D-C104-34DBB28E6DD8}"/>
                  </a:ext>
                </a:extLst>
              </p:cNvPr>
              <p:cNvCxnSpPr>
                <a:cxnSpLocks/>
                <a:stCxn id="4" idx="0"/>
                <a:endCxn id="9" idx="3"/>
              </p:cNvCxnSpPr>
              <p:nvPr/>
            </p:nvCxnSpPr>
            <p:spPr>
              <a:xfrm flipV="1">
                <a:off x="2414727" y="2278438"/>
                <a:ext cx="362729" cy="78435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85ED7619-9B00-D0A6-D2A8-0571F3A47FA1}"/>
                  </a:ext>
                </a:extLst>
              </p:cNvPr>
              <p:cNvSpPr/>
              <p:nvPr/>
            </p:nvSpPr>
            <p:spPr>
              <a:xfrm>
                <a:off x="2414727" y="1535837"/>
                <a:ext cx="2476869" cy="8700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Pattern-seeking</a:t>
                </a:r>
              </a:p>
              <a:p>
                <a:pPr algn="ctr"/>
                <a:r>
                  <a:rPr lang="en-US" altLang="zh-CN" sz="1200" dirty="0"/>
                  <a:t>(covering law or statistic)</a:t>
                </a:r>
                <a:endParaRPr lang="zh-CN" altLang="en-US" sz="1200" dirty="0"/>
              </a:p>
            </p:txBody>
          </p:sp>
        </p:grpSp>
        <p:sp>
          <p:nvSpPr>
            <p:cNvPr id="29" name="TextBox 28">
              <a:extLst>
                <a:ext uri="{FF2B5EF4-FFF2-40B4-BE49-F238E27FC236}">
                  <a16:creationId xmlns:a16="http://schemas.microsoft.com/office/drawing/2014/main" id="{62CF65CA-FCAE-254C-3A75-CBAD31D4591D}"/>
                </a:ext>
              </a:extLst>
            </p:cNvPr>
            <p:cNvSpPr txBox="1"/>
            <p:nvPr/>
          </p:nvSpPr>
          <p:spPr>
            <a:xfrm>
              <a:off x="473253" y="1466796"/>
              <a:ext cx="6094520" cy="276999"/>
            </a:xfrm>
            <a:prstGeom prst="rect">
              <a:avLst/>
            </a:prstGeom>
            <a:noFill/>
          </p:spPr>
          <p:txBody>
            <a:bodyPr wrap="square">
              <a:spAutoFit/>
            </a:bodyPr>
            <a:lstStyle/>
            <a:p>
              <a:r>
                <a:rPr lang="en-US" altLang="zh-CN" sz="1200" dirty="0"/>
                <a:t>(</a:t>
              </a:r>
              <a:r>
                <a:rPr lang="en-US" altLang="zh-CN" sz="1200" dirty="0" err="1"/>
                <a:t>Braateen</a:t>
              </a:r>
              <a:r>
                <a:rPr lang="en-US" altLang="zh-CN" sz="1200" dirty="0"/>
                <a:t> &amp; </a:t>
              </a:r>
              <a:r>
                <a:rPr lang="en-US" altLang="zh-CN" sz="1200" dirty="0" err="1"/>
                <a:t>Windschitl</a:t>
              </a:r>
              <a:r>
                <a:rPr lang="en-US" altLang="zh-CN" sz="1200" dirty="0"/>
                <a:t>, 2011)</a:t>
              </a:r>
              <a:endParaRPr lang="zh-CN" altLang="en-US" sz="1200" dirty="0"/>
            </a:p>
          </p:txBody>
        </p:sp>
      </p:grpSp>
      <p:grpSp>
        <p:nvGrpSpPr>
          <p:cNvPr id="53" name="Group 52">
            <a:extLst>
              <a:ext uri="{FF2B5EF4-FFF2-40B4-BE49-F238E27FC236}">
                <a16:creationId xmlns:a16="http://schemas.microsoft.com/office/drawing/2014/main" id="{75C1D823-6D2E-23B6-6F38-E0AAA8C7F7CC}"/>
              </a:ext>
            </a:extLst>
          </p:cNvPr>
          <p:cNvGrpSpPr/>
          <p:nvPr/>
        </p:nvGrpSpPr>
        <p:grpSpPr>
          <a:xfrm>
            <a:off x="2824520" y="2374269"/>
            <a:ext cx="2862822" cy="2957279"/>
            <a:chOff x="2824520" y="2374269"/>
            <a:chExt cx="2862822" cy="2957279"/>
          </a:xfrm>
        </p:grpSpPr>
        <p:cxnSp>
          <p:nvCxnSpPr>
            <p:cNvPr id="23" name="Straight Arrow Connector 22">
              <a:extLst>
                <a:ext uri="{FF2B5EF4-FFF2-40B4-BE49-F238E27FC236}">
                  <a16:creationId xmlns:a16="http://schemas.microsoft.com/office/drawing/2014/main" id="{C15EA60E-E5DC-0D37-5794-1CEAD4D0FA31}"/>
                </a:ext>
              </a:extLst>
            </p:cNvPr>
            <p:cNvCxnSpPr>
              <a:cxnSpLocks/>
            </p:cNvCxnSpPr>
            <p:nvPr/>
          </p:nvCxnSpPr>
          <p:spPr>
            <a:xfrm>
              <a:off x="4216505" y="2405848"/>
              <a:ext cx="0" cy="2925700"/>
            </a:xfrm>
            <a:prstGeom prst="straightConnector1">
              <a:avLst/>
            </a:prstGeom>
            <a:ln w="3810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15480C55-A428-6F0D-3778-AD0BF25A45C6}"/>
                </a:ext>
              </a:extLst>
            </p:cNvPr>
            <p:cNvSpPr/>
            <p:nvPr/>
          </p:nvSpPr>
          <p:spPr>
            <a:xfrm>
              <a:off x="2824520" y="4708721"/>
              <a:ext cx="1391985" cy="3693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explain</a:t>
              </a:r>
              <a:endParaRPr lang="zh-CN" altLang="en-US" dirty="0"/>
            </a:p>
          </p:txBody>
        </p:sp>
        <p:cxnSp>
          <p:nvCxnSpPr>
            <p:cNvPr id="16" name="Straight Arrow Connector 15">
              <a:extLst>
                <a:ext uri="{FF2B5EF4-FFF2-40B4-BE49-F238E27FC236}">
                  <a16:creationId xmlns:a16="http://schemas.microsoft.com/office/drawing/2014/main" id="{69F782CA-379D-9B9E-D56A-16E7E30AFDAE}"/>
                </a:ext>
              </a:extLst>
            </p:cNvPr>
            <p:cNvCxnSpPr>
              <a:cxnSpLocks/>
            </p:cNvCxnSpPr>
            <p:nvPr/>
          </p:nvCxnSpPr>
          <p:spPr>
            <a:xfrm>
              <a:off x="4349450" y="2374269"/>
              <a:ext cx="0" cy="2925700"/>
            </a:xfrm>
            <a:prstGeom prst="straightConnector1">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25C5E7EA-493B-1B66-C475-78FAD7FD10F4}"/>
                </a:ext>
              </a:extLst>
            </p:cNvPr>
            <p:cNvSpPr/>
            <p:nvPr/>
          </p:nvSpPr>
          <p:spPr>
            <a:xfrm>
              <a:off x="4295357" y="2607693"/>
              <a:ext cx="1391985" cy="3693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t>predict</a:t>
              </a:r>
              <a:endParaRPr lang="zh-CN" altLang="en-US" dirty="0"/>
            </a:p>
          </p:txBody>
        </p:sp>
      </p:grpSp>
      <p:grpSp>
        <p:nvGrpSpPr>
          <p:cNvPr id="52" name="Group 51">
            <a:extLst>
              <a:ext uri="{FF2B5EF4-FFF2-40B4-BE49-F238E27FC236}">
                <a16:creationId xmlns:a16="http://schemas.microsoft.com/office/drawing/2014/main" id="{86E9EE83-C637-0F39-455C-77D0A497D81A}"/>
              </a:ext>
            </a:extLst>
          </p:cNvPr>
          <p:cNvGrpSpPr/>
          <p:nvPr/>
        </p:nvGrpSpPr>
        <p:grpSpPr>
          <a:xfrm>
            <a:off x="4891595" y="1970843"/>
            <a:ext cx="2842865" cy="3764132"/>
            <a:chOff x="4891595" y="1970843"/>
            <a:chExt cx="2842865" cy="3764132"/>
          </a:xfrm>
        </p:grpSpPr>
        <p:sp>
          <p:nvSpPr>
            <p:cNvPr id="3" name="Rectangle 2">
              <a:extLst>
                <a:ext uri="{FF2B5EF4-FFF2-40B4-BE49-F238E27FC236}">
                  <a16:creationId xmlns:a16="http://schemas.microsoft.com/office/drawing/2014/main" id="{7A1367BD-7BAB-79F2-67B8-40DC003FE0C1}"/>
                </a:ext>
              </a:extLst>
            </p:cNvPr>
            <p:cNvSpPr/>
            <p:nvPr/>
          </p:nvSpPr>
          <p:spPr>
            <a:xfrm>
              <a:off x="6263421" y="3442639"/>
              <a:ext cx="1471039" cy="1296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Render  it into familiar conjunctions of objects</a:t>
              </a:r>
            </a:p>
            <a:p>
              <a:pPr algn="ctr"/>
              <a:r>
                <a:rPr lang="zh-CN" altLang="en-US" sz="1200" dirty="0"/>
                <a:t>（</a:t>
              </a:r>
              <a:r>
                <a:rPr lang="en-US" altLang="zh-CN" sz="1200" dirty="0"/>
                <a:t>Hume</a:t>
              </a:r>
              <a:r>
                <a:rPr lang="zh-CN" altLang="en-US" sz="1200" dirty="0"/>
                <a:t>）</a:t>
              </a:r>
            </a:p>
          </p:txBody>
        </p:sp>
        <p:cxnSp>
          <p:nvCxnSpPr>
            <p:cNvPr id="38" name="Connector: Elbow 37">
              <a:extLst>
                <a:ext uri="{FF2B5EF4-FFF2-40B4-BE49-F238E27FC236}">
                  <a16:creationId xmlns:a16="http://schemas.microsoft.com/office/drawing/2014/main" id="{8B4E06E0-A03F-51E0-A67D-8030B979474D}"/>
                </a:ext>
              </a:extLst>
            </p:cNvPr>
            <p:cNvCxnSpPr>
              <a:cxnSpLocks/>
              <a:stCxn id="3" idx="1"/>
              <a:endCxn id="13" idx="6"/>
            </p:cNvCxnSpPr>
            <p:nvPr/>
          </p:nvCxnSpPr>
          <p:spPr>
            <a:xfrm rot="10800000" flipV="1">
              <a:off x="4891595" y="4090709"/>
              <a:ext cx="1371826" cy="1644266"/>
            </a:xfrm>
            <a:prstGeom prst="bentConnector3">
              <a:avLst>
                <a:gd name="adj1" fmla="val 27309"/>
              </a:avLst>
            </a:prstGeom>
            <a:ln w="38100">
              <a:prstDash val="dash"/>
            </a:ln>
          </p:spPr>
          <p:style>
            <a:lnRef idx="1">
              <a:schemeClr val="dk1"/>
            </a:lnRef>
            <a:fillRef idx="0">
              <a:schemeClr val="dk1"/>
            </a:fillRef>
            <a:effectRef idx="0">
              <a:schemeClr val="dk1"/>
            </a:effectRef>
            <a:fontRef idx="minor">
              <a:schemeClr val="tx1"/>
            </a:fontRef>
          </p:style>
        </p:cxnSp>
        <p:cxnSp>
          <p:nvCxnSpPr>
            <p:cNvPr id="47" name="Connector: Elbow 46">
              <a:extLst>
                <a:ext uri="{FF2B5EF4-FFF2-40B4-BE49-F238E27FC236}">
                  <a16:creationId xmlns:a16="http://schemas.microsoft.com/office/drawing/2014/main" id="{3D68EF60-A90C-24A1-DCDC-8AC09F674C77}"/>
                </a:ext>
              </a:extLst>
            </p:cNvPr>
            <p:cNvCxnSpPr>
              <a:stCxn id="9" idx="6"/>
              <a:endCxn id="3" idx="1"/>
            </p:cNvCxnSpPr>
            <p:nvPr/>
          </p:nvCxnSpPr>
          <p:spPr>
            <a:xfrm>
              <a:off x="4891596" y="1970843"/>
              <a:ext cx="1371825" cy="2119866"/>
            </a:xfrm>
            <a:prstGeom prst="bentConnector3">
              <a:avLst>
                <a:gd name="adj1" fmla="val 72691"/>
              </a:avLst>
            </a:prstGeom>
            <a:ln w="38100">
              <a:prstDash val="dash"/>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87899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000"/>
                                        <p:tgtEl>
                                          <p:spTgt spid="53"/>
                                        </p:tgtEl>
                                      </p:cBhvr>
                                    </p:animEffect>
                                    <p:anim calcmode="lin" valueType="num">
                                      <p:cBhvr>
                                        <p:cTn id="26" dur="1000" fill="hold"/>
                                        <p:tgtEl>
                                          <p:spTgt spid="53"/>
                                        </p:tgtEl>
                                        <p:attrNameLst>
                                          <p:attrName>ppt_x</p:attrName>
                                        </p:attrNameLst>
                                      </p:cBhvr>
                                      <p:tavLst>
                                        <p:tav tm="0">
                                          <p:val>
                                            <p:strVal val="#ppt_x"/>
                                          </p:val>
                                        </p:tav>
                                        <p:tav tm="100000">
                                          <p:val>
                                            <p:strVal val="#ppt_x"/>
                                          </p:val>
                                        </p:tav>
                                      </p:tavLst>
                                    </p:anim>
                                    <p:anim calcmode="lin" valueType="num">
                                      <p:cBhvr>
                                        <p:cTn id="2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39">
            <a:extLst>
              <a:ext uri="{FF2B5EF4-FFF2-40B4-BE49-F238E27FC236}">
                <a16:creationId xmlns:a16="http://schemas.microsoft.com/office/drawing/2014/main" id="{96DF8045-777B-D9CF-C026-9530856D98FD}"/>
              </a:ext>
            </a:extLst>
          </p:cNvPr>
          <p:cNvGrpSpPr/>
          <p:nvPr/>
        </p:nvGrpSpPr>
        <p:grpSpPr>
          <a:xfrm>
            <a:off x="214381" y="1087633"/>
            <a:ext cx="11663091" cy="5813290"/>
            <a:chOff x="214381" y="1009811"/>
            <a:chExt cx="11663091" cy="5813290"/>
          </a:xfrm>
        </p:grpSpPr>
        <p:sp>
          <p:nvSpPr>
            <p:cNvPr id="138" name="Rectangle 137">
              <a:extLst>
                <a:ext uri="{FF2B5EF4-FFF2-40B4-BE49-F238E27FC236}">
                  <a16:creationId xmlns:a16="http://schemas.microsoft.com/office/drawing/2014/main" id="{A5A3CBBB-FEAC-28BE-D8EF-5152DB752EE1}"/>
                </a:ext>
              </a:extLst>
            </p:cNvPr>
            <p:cNvSpPr/>
            <p:nvPr/>
          </p:nvSpPr>
          <p:spPr>
            <a:xfrm>
              <a:off x="214381" y="1009811"/>
              <a:ext cx="11663091" cy="5813290"/>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Box 138">
              <a:extLst>
                <a:ext uri="{FF2B5EF4-FFF2-40B4-BE49-F238E27FC236}">
                  <a16:creationId xmlns:a16="http://schemas.microsoft.com/office/drawing/2014/main" id="{DA44185F-84E4-5B36-FA43-638E7AA7DE1A}"/>
                </a:ext>
              </a:extLst>
            </p:cNvPr>
            <p:cNvSpPr txBox="1"/>
            <p:nvPr/>
          </p:nvSpPr>
          <p:spPr>
            <a:xfrm>
              <a:off x="223070" y="1101993"/>
              <a:ext cx="8638828" cy="369332"/>
            </a:xfrm>
            <a:prstGeom prst="rect">
              <a:avLst/>
            </a:prstGeom>
            <a:noFill/>
          </p:spPr>
          <p:txBody>
            <a:bodyPr wrap="square" rtlCol="0">
              <a:spAutoFit/>
            </a:bodyPr>
            <a:lstStyle/>
            <a:p>
              <a:r>
                <a:rPr lang="en-US" altLang="zh-CN" b="1" dirty="0"/>
                <a:t>Context-dependent epistemological framework </a:t>
              </a:r>
              <a:r>
                <a:rPr lang="en-US" altLang="zh-CN" sz="1200" dirty="0"/>
                <a:t>(</a:t>
              </a:r>
              <a:r>
                <a:rPr lang="en-US" altLang="zh-CN" sz="1200" dirty="0" err="1"/>
                <a:t>Louca</a:t>
              </a:r>
              <a:r>
                <a:rPr lang="en-US" altLang="zh-CN" sz="1200" dirty="0"/>
                <a:t>, Elby, Hammer, &amp; </a:t>
              </a:r>
              <a:r>
                <a:rPr lang="en-US" altLang="zh-CN" sz="1200" dirty="0" err="1"/>
                <a:t>Kagey</a:t>
              </a:r>
              <a:r>
                <a:rPr lang="en-US" altLang="zh-CN" sz="1200" dirty="0"/>
                <a:t>, 2004)</a:t>
              </a:r>
              <a:endParaRPr lang="zh-CN" altLang="en-US" sz="1200" dirty="0"/>
            </a:p>
          </p:txBody>
        </p:sp>
      </p:grpSp>
      <p:pic>
        <p:nvPicPr>
          <p:cNvPr id="114" name="Picture 113">
            <a:extLst>
              <a:ext uri="{FF2B5EF4-FFF2-40B4-BE49-F238E27FC236}">
                <a16:creationId xmlns:a16="http://schemas.microsoft.com/office/drawing/2014/main" id="{16895878-7AB4-27C3-079D-44EF6C529170}"/>
              </a:ext>
            </a:extLst>
          </p:cNvPr>
          <p:cNvPicPr>
            <a:picLocks noChangeAspect="1"/>
          </p:cNvPicPr>
          <p:nvPr/>
        </p:nvPicPr>
        <p:blipFill>
          <a:blip r:embed="rId3"/>
          <a:stretch>
            <a:fillRect/>
          </a:stretch>
        </p:blipFill>
        <p:spPr>
          <a:xfrm>
            <a:off x="2849343" y="1779158"/>
            <a:ext cx="3541729" cy="3250182"/>
          </a:xfrm>
          <a:prstGeom prst="rect">
            <a:avLst/>
          </a:prstGeom>
        </p:spPr>
      </p:pic>
      <p:sp>
        <p:nvSpPr>
          <p:cNvPr id="2" name="Title 1">
            <a:extLst>
              <a:ext uri="{FF2B5EF4-FFF2-40B4-BE49-F238E27FC236}">
                <a16:creationId xmlns:a16="http://schemas.microsoft.com/office/drawing/2014/main" id="{F59FBECE-F676-E0EC-B570-07BA5CA1B503}"/>
              </a:ext>
            </a:extLst>
          </p:cNvPr>
          <p:cNvSpPr>
            <a:spLocks noGrp="1"/>
          </p:cNvSpPr>
          <p:nvPr>
            <p:ph type="title"/>
          </p:nvPr>
        </p:nvSpPr>
        <p:spPr>
          <a:xfrm>
            <a:off x="711741" y="34899"/>
            <a:ext cx="10515600" cy="1325563"/>
          </a:xfrm>
        </p:spPr>
        <p:txBody>
          <a:bodyPr/>
          <a:lstStyle/>
          <a:p>
            <a:r>
              <a:rPr lang="en-US" altLang="zh-CN" dirty="0"/>
              <a:t>Different understandings on explanation</a:t>
            </a:r>
            <a:endParaRPr lang="zh-CN" altLang="en-US" b="1" dirty="0"/>
          </a:p>
        </p:txBody>
      </p:sp>
      <p:sp>
        <p:nvSpPr>
          <p:cNvPr id="20" name="Oval 19">
            <a:extLst>
              <a:ext uri="{FF2B5EF4-FFF2-40B4-BE49-F238E27FC236}">
                <a16:creationId xmlns:a16="http://schemas.microsoft.com/office/drawing/2014/main" id="{713D6096-CAD9-1C9B-466F-7FA04B9579A0}"/>
              </a:ext>
            </a:extLst>
          </p:cNvPr>
          <p:cNvSpPr/>
          <p:nvPr/>
        </p:nvSpPr>
        <p:spPr>
          <a:xfrm>
            <a:off x="3501958" y="4253177"/>
            <a:ext cx="2054804" cy="588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Mechanistic reasoning</a:t>
            </a:r>
            <a:endParaRPr lang="zh-CN" altLang="en-US" b="1" dirty="0"/>
          </a:p>
        </p:txBody>
      </p:sp>
      <p:grpSp>
        <p:nvGrpSpPr>
          <p:cNvPr id="158" name="Group 157">
            <a:extLst>
              <a:ext uri="{FF2B5EF4-FFF2-40B4-BE49-F238E27FC236}">
                <a16:creationId xmlns:a16="http://schemas.microsoft.com/office/drawing/2014/main" id="{D1A503AB-B721-934C-8135-6D610DF49B0C}"/>
              </a:ext>
            </a:extLst>
          </p:cNvPr>
          <p:cNvGrpSpPr/>
          <p:nvPr/>
        </p:nvGrpSpPr>
        <p:grpSpPr>
          <a:xfrm>
            <a:off x="404871" y="3242425"/>
            <a:ext cx="4085082" cy="3541349"/>
            <a:chOff x="386434" y="3259006"/>
            <a:chExt cx="4077285" cy="3541349"/>
          </a:xfrm>
        </p:grpSpPr>
        <p:sp>
          <p:nvSpPr>
            <p:cNvPr id="50" name="Oval 49">
              <a:extLst>
                <a:ext uri="{FF2B5EF4-FFF2-40B4-BE49-F238E27FC236}">
                  <a16:creationId xmlns:a16="http://schemas.microsoft.com/office/drawing/2014/main" id="{84BEB747-F126-82BB-CD47-FE50CFD7A9A2}"/>
                </a:ext>
              </a:extLst>
            </p:cNvPr>
            <p:cNvSpPr/>
            <p:nvPr/>
          </p:nvSpPr>
          <p:spPr>
            <a:xfrm>
              <a:off x="474793" y="3259006"/>
              <a:ext cx="1681264" cy="6257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Empirical evidence</a:t>
              </a:r>
              <a:endParaRPr lang="zh-CN" altLang="en-US" dirty="0"/>
            </a:p>
          </p:txBody>
        </p:sp>
        <p:sp>
          <p:nvSpPr>
            <p:cNvPr id="51" name="Oval 50">
              <a:extLst>
                <a:ext uri="{FF2B5EF4-FFF2-40B4-BE49-F238E27FC236}">
                  <a16:creationId xmlns:a16="http://schemas.microsoft.com/office/drawing/2014/main" id="{37A57318-0DCA-3B8D-7FA7-F19580CF22C6}"/>
                </a:ext>
              </a:extLst>
            </p:cNvPr>
            <p:cNvSpPr/>
            <p:nvPr/>
          </p:nvSpPr>
          <p:spPr>
            <a:xfrm>
              <a:off x="386434" y="4113381"/>
              <a:ext cx="1857983" cy="8682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Prior knowledge in science</a:t>
              </a:r>
              <a:endParaRPr lang="zh-CN" altLang="en-US" dirty="0"/>
            </a:p>
          </p:txBody>
        </p:sp>
        <p:sp>
          <p:nvSpPr>
            <p:cNvPr id="52" name="Oval 51">
              <a:extLst>
                <a:ext uri="{FF2B5EF4-FFF2-40B4-BE49-F238E27FC236}">
                  <a16:creationId xmlns:a16="http://schemas.microsoft.com/office/drawing/2014/main" id="{044CFE71-BF62-FD62-CC6C-2DE073034017}"/>
                </a:ext>
              </a:extLst>
            </p:cNvPr>
            <p:cNvSpPr/>
            <p:nvPr/>
          </p:nvSpPr>
          <p:spPr>
            <a:xfrm>
              <a:off x="453472" y="5308680"/>
              <a:ext cx="1702585" cy="6257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P-prim</a:t>
              </a:r>
              <a:endParaRPr lang="zh-CN" altLang="en-US" dirty="0"/>
            </a:p>
          </p:txBody>
        </p:sp>
        <p:sp>
          <p:nvSpPr>
            <p:cNvPr id="53" name="Oval 52">
              <a:extLst>
                <a:ext uri="{FF2B5EF4-FFF2-40B4-BE49-F238E27FC236}">
                  <a16:creationId xmlns:a16="http://schemas.microsoft.com/office/drawing/2014/main" id="{A1FE4BD4-11E8-02B0-E4D9-4412BFF2FF6A}"/>
                </a:ext>
              </a:extLst>
            </p:cNvPr>
            <p:cNvSpPr/>
            <p:nvPr/>
          </p:nvSpPr>
          <p:spPr>
            <a:xfrm>
              <a:off x="1670691" y="5894595"/>
              <a:ext cx="2514880" cy="9057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Prior social knowledge/</a:t>
              </a:r>
            </a:p>
            <a:p>
              <a:pPr algn="ctr"/>
              <a:r>
                <a:rPr lang="en-US" altLang="zh-CN" dirty="0"/>
                <a:t>experience</a:t>
              </a:r>
              <a:endParaRPr lang="zh-CN" altLang="en-US" dirty="0"/>
            </a:p>
          </p:txBody>
        </p:sp>
        <p:cxnSp>
          <p:nvCxnSpPr>
            <p:cNvPr id="55" name="Straight Arrow Connector 54">
              <a:extLst>
                <a:ext uri="{FF2B5EF4-FFF2-40B4-BE49-F238E27FC236}">
                  <a16:creationId xmlns:a16="http://schemas.microsoft.com/office/drawing/2014/main" id="{431D1107-08A5-854F-836B-F64DBB9AAC45}"/>
                </a:ext>
              </a:extLst>
            </p:cNvPr>
            <p:cNvCxnSpPr>
              <a:cxnSpLocks/>
            </p:cNvCxnSpPr>
            <p:nvPr/>
          </p:nvCxnSpPr>
          <p:spPr>
            <a:xfrm>
              <a:off x="2156057" y="3571872"/>
              <a:ext cx="1345901" cy="97564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2ED97DD4-8A93-4BB0-E98D-9BFE5ADDE8AF}"/>
                </a:ext>
              </a:extLst>
            </p:cNvPr>
            <p:cNvCxnSpPr>
              <a:cxnSpLocks/>
            </p:cNvCxnSpPr>
            <p:nvPr/>
          </p:nvCxnSpPr>
          <p:spPr>
            <a:xfrm>
              <a:off x="2244417" y="4547519"/>
              <a:ext cx="125754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E8338288-5805-6ACC-4F34-117423E8F5FD}"/>
                </a:ext>
              </a:extLst>
            </p:cNvPr>
            <p:cNvCxnSpPr>
              <a:cxnSpLocks/>
            </p:cNvCxnSpPr>
            <p:nvPr/>
          </p:nvCxnSpPr>
          <p:spPr>
            <a:xfrm flipV="1">
              <a:off x="2156057" y="4547519"/>
              <a:ext cx="1345901" cy="107402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17901B72-2156-9951-4974-7C1FBE3324A7}"/>
                </a:ext>
              </a:extLst>
            </p:cNvPr>
            <p:cNvCxnSpPr>
              <a:cxnSpLocks/>
              <a:stCxn id="53" idx="7"/>
            </p:cNvCxnSpPr>
            <p:nvPr/>
          </p:nvCxnSpPr>
          <p:spPr>
            <a:xfrm flipV="1">
              <a:off x="3817275" y="4841861"/>
              <a:ext cx="646444" cy="1185379"/>
            </a:xfrm>
            <a:prstGeom prst="straightConnector1">
              <a:avLst/>
            </a:prstGeom>
            <a:ln w="38100">
              <a:prstDash val="dash"/>
              <a:tailEnd type="triangle"/>
            </a:ln>
          </p:spPr>
          <p:style>
            <a:lnRef idx="1">
              <a:schemeClr val="dk1"/>
            </a:lnRef>
            <a:fillRef idx="0">
              <a:schemeClr val="dk1"/>
            </a:fillRef>
            <a:effectRef idx="0">
              <a:schemeClr val="dk1"/>
            </a:effectRef>
            <a:fontRef idx="minor">
              <a:schemeClr val="tx1"/>
            </a:fontRef>
          </p:style>
        </p:cxnSp>
        <p:sp>
          <p:nvSpPr>
            <p:cNvPr id="91" name="TextBox 90">
              <a:extLst>
                <a:ext uri="{FF2B5EF4-FFF2-40B4-BE49-F238E27FC236}">
                  <a16:creationId xmlns:a16="http://schemas.microsoft.com/office/drawing/2014/main" id="{0C4C5897-0E59-DD0E-2207-083693CC2AAA}"/>
                </a:ext>
              </a:extLst>
            </p:cNvPr>
            <p:cNvSpPr txBox="1"/>
            <p:nvPr/>
          </p:nvSpPr>
          <p:spPr>
            <a:xfrm>
              <a:off x="2792174" y="5210300"/>
              <a:ext cx="1441277" cy="369332"/>
            </a:xfrm>
            <a:prstGeom prst="rect">
              <a:avLst/>
            </a:prstGeom>
            <a:noFill/>
          </p:spPr>
          <p:txBody>
            <a:bodyPr wrap="square" rtlCol="0">
              <a:spAutoFit/>
            </a:bodyPr>
            <a:lstStyle/>
            <a:p>
              <a:r>
                <a:rPr lang="en-US" altLang="zh-CN" b="1" dirty="0"/>
                <a:t>Resources</a:t>
              </a:r>
              <a:endParaRPr lang="zh-CN" altLang="en-US" b="1" dirty="0"/>
            </a:p>
          </p:txBody>
        </p:sp>
        <p:sp>
          <p:nvSpPr>
            <p:cNvPr id="128" name="TextBox 127">
              <a:extLst>
                <a:ext uri="{FF2B5EF4-FFF2-40B4-BE49-F238E27FC236}">
                  <a16:creationId xmlns:a16="http://schemas.microsoft.com/office/drawing/2014/main" id="{1A6D6CAE-4DC9-2866-8CEA-8A5C4D7D638D}"/>
                </a:ext>
              </a:extLst>
            </p:cNvPr>
            <p:cNvSpPr txBox="1"/>
            <p:nvPr/>
          </p:nvSpPr>
          <p:spPr>
            <a:xfrm>
              <a:off x="572190" y="5031681"/>
              <a:ext cx="2256817" cy="276999"/>
            </a:xfrm>
            <a:prstGeom prst="rect">
              <a:avLst/>
            </a:prstGeom>
            <a:noFill/>
          </p:spPr>
          <p:txBody>
            <a:bodyPr wrap="square" rtlCol="0">
              <a:spAutoFit/>
            </a:bodyPr>
            <a:lstStyle/>
            <a:p>
              <a:r>
                <a:rPr lang="en-US" altLang="zh-CN" sz="1200" dirty="0" err="1"/>
                <a:t>diSessa</a:t>
              </a:r>
              <a:r>
                <a:rPr lang="en-US" altLang="zh-CN" sz="1200" dirty="0"/>
                <a:t>, 1993; 2014</a:t>
              </a:r>
              <a:endParaRPr lang="zh-CN" altLang="en-US" sz="1200" dirty="0"/>
            </a:p>
          </p:txBody>
        </p:sp>
      </p:grpSp>
      <p:grpSp>
        <p:nvGrpSpPr>
          <p:cNvPr id="168" name="Group 167">
            <a:extLst>
              <a:ext uri="{FF2B5EF4-FFF2-40B4-BE49-F238E27FC236}">
                <a16:creationId xmlns:a16="http://schemas.microsoft.com/office/drawing/2014/main" id="{B59F8387-DFCA-37E1-A008-601C89AC929F}"/>
              </a:ext>
            </a:extLst>
          </p:cNvPr>
          <p:cNvGrpSpPr/>
          <p:nvPr/>
        </p:nvGrpSpPr>
        <p:grpSpPr>
          <a:xfrm>
            <a:off x="4827292" y="1246323"/>
            <a:ext cx="6792069" cy="5282761"/>
            <a:chOff x="4827292" y="1246323"/>
            <a:chExt cx="6792069" cy="5282761"/>
          </a:xfrm>
        </p:grpSpPr>
        <p:grpSp>
          <p:nvGrpSpPr>
            <p:cNvPr id="164" name="Group 163">
              <a:extLst>
                <a:ext uri="{FF2B5EF4-FFF2-40B4-BE49-F238E27FC236}">
                  <a16:creationId xmlns:a16="http://schemas.microsoft.com/office/drawing/2014/main" id="{DC3D590F-FC89-76C9-BF3F-AF0A4EE0A2D4}"/>
                </a:ext>
              </a:extLst>
            </p:cNvPr>
            <p:cNvGrpSpPr/>
            <p:nvPr/>
          </p:nvGrpSpPr>
          <p:grpSpPr>
            <a:xfrm>
              <a:off x="5556762" y="1246323"/>
              <a:ext cx="6062599" cy="5282761"/>
              <a:chOff x="5556762" y="1285234"/>
              <a:chExt cx="6062599" cy="5282761"/>
            </a:xfrm>
          </p:grpSpPr>
          <p:cxnSp>
            <p:nvCxnSpPr>
              <p:cNvPr id="16" name="Straight Arrow Connector 15">
                <a:extLst>
                  <a:ext uri="{FF2B5EF4-FFF2-40B4-BE49-F238E27FC236}">
                    <a16:creationId xmlns:a16="http://schemas.microsoft.com/office/drawing/2014/main" id="{C045179C-F9CF-70C8-D215-113B265C06C0}"/>
                  </a:ext>
                </a:extLst>
              </p:cNvPr>
              <p:cNvCxnSpPr>
                <a:cxnSpLocks/>
              </p:cNvCxnSpPr>
              <p:nvPr/>
            </p:nvCxnSpPr>
            <p:spPr>
              <a:xfrm flipV="1">
                <a:off x="5556762" y="3259006"/>
                <a:ext cx="1969851" cy="128851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FBF4C590-B2B8-28E1-90B1-069C375A0A90}"/>
                  </a:ext>
                </a:extLst>
              </p:cNvPr>
              <p:cNvSpPr/>
              <p:nvPr/>
            </p:nvSpPr>
            <p:spPr>
              <a:xfrm>
                <a:off x="7526613" y="1601724"/>
                <a:ext cx="4075888" cy="1919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Processes underlying the regular changes from the start conditions to finish conditions:</a:t>
                </a:r>
              </a:p>
              <a:p>
                <a:pPr algn="ctr"/>
                <a:r>
                  <a:rPr lang="en-US" altLang="zh-CN" dirty="0"/>
                  <a:t>Entities, features, and activities</a:t>
                </a:r>
              </a:p>
              <a:p>
                <a:pPr algn="ctr"/>
                <a:r>
                  <a:rPr lang="en-US" altLang="zh-CN" dirty="0"/>
                  <a:t>Spatial and temporal organization</a:t>
                </a:r>
              </a:p>
              <a:p>
                <a:pPr algn="ctr"/>
                <a:r>
                  <a:rPr lang="en-US" altLang="zh-CN" dirty="0"/>
                  <a:t>Chaining forwards/backwards </a:t>
                </a:r>
                <a:endParaRPr lang="zh-CN" altLang="en-US" dirty="0"/>
              </a:p>
            </p:txBody>
          </p:sp>
          <p:cxnSp>
            <p:nvCxnSpPr>
              <p:cNvPr id="26" name="Straight Arrow Connector 25">
                <a:extLst>
                  <a:ext uri="{FF2B5EF4-FFF2-40B4-BE49-F238E27FC236}">
                    <a16:creationId xmlns:a16="http://schemas.microsoft.com/office/drawing/2014/main" id="{20BEE6F9-9E04-316B-2ECF-F06DE0FCAE31}"/>
                  </a:ext>
                </a:extLst>
              </p:cNvPr>
              <p:cNvCxnSpPr>
                <a:cxnSpLocks/>
                <a:stCxn id="20" idx="6"/>
              </p:cNvCxnSpPr>
              <p:nvPr/>
            </p:nvCxnSpPr>
            <p:spPr>
              <a:xfrm flipV="1">
                <a:off x="5556762" y="4535330"/>
                <a:ext cx="1969851" cy="511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1" name="Rectangle 30">
                <a:extLst>
                  <a:ext uri="{FF2B5EF4-FFF2-40B4-BE49-F238E27FC236}">
                    <a16:creationId xmlns:a16="http://schemas.microsoft.com/office/drawing/2014/main" id="{FCD80A55-DA2B-66B3-4C7E-DB513F9C6D1D}"/>
                  </a:ext>
                </a:extLst>
              </p:cNvPr>
              <p:cNvSpPr/>
              <p:nvPr/>
            </p:nvSpPr>
            <p:spPr>
              <a:xfrm>
                <a:off x="7526613" y="3755346"/>
                <a:ext cx="4075888" cy="13255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Think across </a:t>
                </a:r>
                <a:r>
                  <a:rPr lang="en-US" altLang="zh-CN" b="1" dirty="0"/>
                  <a:t>scalar levels, </a:t>
                </a:r>
                <a:r>
                  <a:rPr lang="en-US" altLang="zh-CN" dirty="0"/>
                  <a:t>usually involving </a:t>
                </a:r>
                <a:r>
                  <a:rPr lang="en-US" altLang="zh-CN" b="1" dirty="0"/>
                  <a:t>unobservable</a:t>
                </a:r>
                <a:r>
                  <a:rPr lang="en-US" altLang="zh-CN" dirty="0"/>
                  <a:t> elements and calling for </a:t>
                </a:r>
                <a:r>
                  <a:rPr lang="en-US" altLang="zh-CN" b="1" dirty="0"/>
                  <a:t>reasonable imagination</a:t>
                </a:r>
                <a:endParaRPr lang="zh-CN" altLang="en-US" b="1" dirty="0"/>
              </a:p>
            </p:txBody>
          </p:sp>
          <p:sp>
            <p:nvSpPr>
              <p:cNvPr id="37" name="Rectangle 36">
                <a:extLst>
                  <a:ext uri="{FF2B5EF4-FFF2-40B4-BE49-F238E27FC236}">
                    <a16:creationId xmlns:a16="http://schemas.microsoft.com/office/drawing/2014/main" id="{97AF0676-50DB-E892-122D-4223EF85E3BC}"/>
                  </a:ext>
                </a:extLst>
              </p:cNvPr>
              <p:cNvSpPr/>
              <p:nvPr/>
            </p:nvSpPr>
            <p:spPr>
              <a:xfrm>
                <a:off x="7543473" y="5382616"/>
                <a:ext cx="4075888" cy="11853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Often in terms of mechanistic sketches; may evaluate based on </a:t>
                </a:r>
                <a:r>
                  <a:rPr lang="en-US" altLang="zh-CN" b="1" dirty="0"/>
                  <a:t>plausibility and elegance</a:t>
                </a:r>
                <a:r>
                  <a:rPr lang="en-US" altLang="zh-CN" dirty="0"/>
                  <a:t> in certain contexts</a:t>
                </a:r>
                <a:endParaRPr lang="zh-CN" altLang="en-US" dirty="0"/>
              </a:p>
            </p:txBody>
          </p:sp>
          <p:cxnSp>
            <p:nvCxnSpPr>
              <p:cNvPr id="47" name="Straight Arrow Connector 46">
                <a:extLst>
                  <a:ext uri="{FF2B5EF4-FFF2-40B4-BE49-F238E27FC236}">
                    <a16:creationId xmlns:a16="http://schemas.microsoft.com/office/drawing/2014/main" id="{DBEB5E38-18CC-1532-4705-C5AB8DAF8048}"/>
                  </a:ext>
                </a:extLst>
              </p:cNvPr>
              <p:cNvCxnSpPr>
                <a:cxnSpLocks/>
                <a:stCxn id="20" idx="6"/>
                <a:endCxn id="37" idx="1"/>
              </p:cNvCxnSpPr>
              <p:nvPr/>
            </p:nvCxnSpPr>
            <p:spPr>
              <a:xfrm>
                <a:off x="5556762" y="4586430"/>
                <a:ext cx="1986711" cy="138887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1" name="TextBox 120">
                <a:extLst>
                  <a:ext uri="{FF2B5EF4-FFF2-40B4-BE49-F238E27FC236}">
                    <a16:creationId xmlns:a16="http://schemas.microsoft.com/office/drawing/2014/main" id="{1719034E-12C9-29C3-730F-EF7CB6977900}"/>
                  </a:ext>
                </a:extLst>
              </p:cNvPr>
              <p:cNvSpPr txBox="1"/>
              <p:nvPr/>
            </p:nvSpPr>
            <p:spPr>
              <a:xfrm>
                <a:off x="8339275" y="1285234"/>
                <a:ext cx="2256817" cy="276999"/>
              </a:xfrm>
              <a:prstGeom prst="rect">
                <a:avLst/>
              </a:prstGeom>
              <a:noFill/>
            </p:spPr>
            <p:txBody>
              <a:bodyPr wrap="square" rtlCol="0">
                <a:spAutoFit/>
              </a:bodyPr>
              <a:lstStyle/>
              <a:p>
                <a:r>
                  <a:rPr lang="en-US" altLang="zh-CN" sz="1200" dirty="0"/>
                  <a:t>MDC, 2000; Russ, eta l., 2008</a:t>
                </a:r>
                <a:endParaRPr lang="zh-CN" altLang="en-US" sz="1200" dirty="0"/>
              </a:p>
            </p:txBody>
          </p:sp>
          <p:sp>
            <p:nvSpPr>
              <p:cNvPr id="123" name="TextBox 122">
                <a:extLst>
                  <a:ext uri="{FF2B5EF4-FFF2-40B4-BE49-F238E27FC236}">
                    <a16:creationId xmlns:a16="http://schemas.microsoft.com/office/drawing/2014/main" id="{CC603028-98CC-A7DE-BAA3-F0B39AC34256}"/>
                  </a:ext>
                </a:extLst>
              </p:cNvPr>
              <p:cNvSpPr txBox="1"/>
              <p:nvPr/>
            </p:nvSpPr>
            <p:spPr>
              <a:xfrm>
                <a:off x="8062848" y="3492816"/>
                <a:ext cx="2809673" cy="276999"/>
              </a:xfrm>
              <a:prstGeom prst="rect">
                <a:avLst/>
              </a:prstGeom>
              <a:noFill/>
            </p:spPr>
            <p:txBody>
              <a:bodyPr wrap="square" rtlCol="0">
                <a:spAutoFit/>
              </a:bodyPr>
              <a:lstStyle/>
              <a:p>
                <a:r>
                  <a:rPr lang="en-US" altLang="zh-CN" sz="1200" dirty="0" err="1"/>
                  <a:t>Krist</a:t>
                </a:r>
                <a:r>
                  <a:rPr lang="en-US" altLang="zh-CN" sz="1200" dirty="0"/>
                  <a:t>, 2019; Braaten &amp; </a:t>
                </a:r>
                <a:r>
                  <a:rPr lang="en-US" altLang="zh-CN" sz="1200" dirty="0" err="1"/>
                  <a:t>Windschitl</a:t>
                </a:r>
                <a:r>
                  <a:rPr lang="en-US" altLang="zh-CN" sz="1200" dirty="0"/>
                  <a:t>, 2011</a:t>
                </a:r>
                <a:endParaRPr lang="zh-CN" altLang="en-US" sz="1200" dirty="0"/>
              </a:p>
            </p:txBody>
          </p:sp>
          <p:sp>
            <p:nvSpPr>
              <p:cNvPr id="137" name="TextBox 136">
                <a:extLst>
                  <a:ext uri="{FF2B5EF4-FFF2-40B4-BE49-F238E27FC236}">
                    <a16:creationId xmlns:a16="http://schemas.microsoft.com/office/drawing/2014/main" id="{F48929BC-42F3-E1FC-64F7-928D9FBA48B3}"/>
                  </a:ext>
                </a:extLst>
              </p:cNvPr>
              <p:cNvSpPr txBox="1"/>
              <p:nvPr/>
            </p:nvSpPr>
            <p:spPr>
              <a:xfrm>
                <a:off x="8193440" y="5080757"/>
                <a:ext cx="2809673" cy="276999"/>
              </a:xfrm>
              <a:prstGeom prst="rect">
                <a:avLst/>
              </a:prstGeom>
              <a:noFill/>
            </p:spPr>
            <p:txBody>
              <a:bodyPr wrap="square" rtlCol="0">
                <a:spAutoFit/>
              </a:bodyPr>
              <a:lstStyle/>
              <a:p>
                <a:r>
                  <a:rPr lang="en-US" altLang="zh-CN" sz="1200" dirty="0"/>
                  <a:t>Craver, 2006; McAllister, 1999</a:t>
                </a:r>
                <a:endParaRPr lang="zh-CN" altLang="en-US" sz="1200" dirty="0"/>
              </a:p>
            </p:txBody>
          </p:sp>
        </p:grpSp>
        <p:sp>
          <p:nvSpPr>
            <p:cNvPr id="167" name="TextBox 166">
              <a:extLst>
                <a:ext uri="{FF2B5EF4-FFF2-40B4-BE49-F238E27FC236}">
                  <a16:creationId xmlns:a16="http://schemas.microsoft.com/office/drawing/2014/main" id="{FB300927-04AB-3915-DD2E-C6F0452E90F7}"/>
                </a:ext>
              </a:extLst>
            </p:cNvPr>
            <p:cNvSpPr txBox="1"/>
            <p:nvPr/>
          </p:nvSpPr>
          <p:spPr>
            <a:xfrm>
              <a:off x="4827292" y="5236852"/>
              <a:ext cx="1990936" cy="646331"/>
            </a:xfrm>
            <a:prstGeom prst="rect">
              <a:avLst/>
            </a:prstGeom>
            <a:noFill/>
          </p:spPr>
          <p:txBody>
            <a:bodyPr wrap="square" rtlCol="0">
              <a:spAutoFit/>
            </a:bodyPr>
            <a:lstStyle/>
            <a:p>
              <a:r>
                <a:rPr lang="en-US" altLang="zh-CN" b="1" dirty="0"/>
                <a:t>Characterization of products</a:t>
              </a:r>
              <a:endParaRPr lang="zh-CN" altLang="en-US" b="1" dirty="0"/>
            </a:p>
          </p:txBody>
        </p:sp>
      </p:grpSp>
    </p:spTree>
    <p:extLst>
      <p:ext uri="{BB962C8B-B14F-4D97-AF65-F5344CB8AC3E}">
        <p14:creationId xmlns:p14="http://schemas.microsoft.com/office/powerpoint/2010/main" val="310401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1000"/>
                                        <p:tgtEl>
                                          <p:spTgt spid="158"/>
                                        </p:tgtEl>
                                      </p:cBhvr>
                                    </p:animEffect>
                                    <p:anim calcmode="lin" valueType="num">
                                      <p:cBhvr>
                                        <p:cTn id="8" dur="1000" fill="hold"/>
                                        <p:tgtEl>
                                          <p:spTgt spid="158"/>
                                        </p:tgtEl>
                                        <p:attrNameLst>
                                          <p:attrName>ppt_x</p:attrName>
                                        </p:attrNameLst>
                                      </p:cBhvr>
                                      <p:tavLst>
                                        <p:tav tm="0">
                                          <p:val>
                                            <p:strVal val="#ppt_x"/>
                                          </p:val>
                                        </p:tav>
                                        <p:tav tm="100000">
                                          <p:val>
                                            <p:strVal val="#ppt_x"/>
                                          </p:val>
                                        </p:tav>
                                      </p:tavLst>
                                    </p:anim>
                                    <p:anim calcmode="lin" valueType="num">
                                      <p:cBhvr>
                                        <p:cTn id="9"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40"/>
                                        </p:tgtEl>
                                        <p:attrNameLst>
                                          <p:attrName>style.visibility</p:attrName>
                                        </p:attrNameLst>
                                      </p:cBhvr>
                                      <p:to>
                                        <p:strVal val="visible"/>
                                      </p:to>
                                    </p:set>
                                    <p:anim calcmode="lin" valueType="num">
                                      <p:cBhvr additive="base">
                                        <p:cTn id="14" dur="500" fill="hold"/>
                                        <p:tgtEl>
                                          <p:spTgt spid="140"/>
                                        </p:tgtEl>
                                        <p:attrNameLst>
                                          <p:attrName>ppt_x</p:attrName>
                                        </p:attrNameLst>
                                      </p:cBhvr>
                                      <p:tavLst>
                                        <p:tav tm="0">
                                          <p:val>
                                            <p:strVal val="#ppt_x"/>
                                          </p:val>
                                        </p:tav>
                                        <p:tav tm="100000">
                                          <p:val>
                                            <p:strVal val="#ppt_x"/>
                                          </p:val>
                                        </p:tav>
                                      </p:tavLst>
                                    </p:anim>
                                    <p:anim calcmode="lin" valueType="num">
                                      <p:cBhvr additive="base">
                                        <p:cTn id="15"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64008C-C54F-4C5C-AAD5-DE39E54D3A01}"/>
              </a:ext>
            </a:extLst>
          </p:cNvPr>
          <p:cNvSpPr>
            <a:spLocks noGrp="1"/>
          </p:cNvSpPr>
          <p:nvPr>
            <p:ph type="title"/>
          </p:nvPr>
        </p:nvSpPr>
        <p:spPr>
          <a:xfrm>
            <a:off x="321027" y="26248"/>
            <a:ext cx="10515600" cy="1325563"/>
          </a:xfrm>
        </p:spPr>
        <p:txBody>
          <a:bodyPr>
            <a:normAutofit/>
          </a:bodyPr>
          <a:lstStyle/>
          <a:p>
            <a:r>
              <a:rPr lang="en-US" altLang="zh-CN" sz="4000" b="1" dirty="0">
                <a:ea typeface="华文楷体" panose="02010600040101010101" pitchFamily="2" charset="-122"/>
              </a:rPr>
              <a:t>On the space for mechanistic reasoning </a:t>
            </a:r>
            <a:endParaRPr lang="zh-CN" altLang="en-US" sz="4000" b="1" dirty="0">
              <a:ea typeface="华文楷体" panose="02010600040101010101" pitchFamily="2" charset="-122"/>
            </a:endParaRPr>
          </a:p>
        </p:txBody>
      </p:sp>
      <p:sp>
        <p:nvSpPr>
          <p:cNvPr id="3" name="内容占位符 2">
            <a:extLst>
              <a:ext uri="{FF2B5EF4-FFF2-40B4-BE49-F238E27FC236}">
                <a16:creationId xmlns:a16="http://schemas.microsoft.com/office/drawing/2014/main" id="{4322F8BE-2864-4236-8D5E-819F7DEAEED6}"/>
              </a:ext>
            </a:extLst>
          </p:cNvPr>
          <p:cNvSpPr>
            <a:spLocks noGrp="1"/>
          </p:cNvSpPr>
          <p:nvPr>
            <p:ph idx="1"/>
          </p:nvPr>
        </p:nvSpPr>
        <p:spPr>
          <a:xfrm>
            <a:off x="414333" y="1294272"/>
            <a:ext cx="11845158" cy="4269455"/>
          </a:xfrm>
        </p:spPr>
        <p:txBody>
          <a:bodyPr>
            <a:normAutofit/>
          </a:bodyPr>
          <a:lstStyle/>
          <a:p>
            <a:pPr marL="0" indent="0">
              <a:buNone/>
            </a:pPr>
            <a:r>
              <a:rPr lang="en-US" altLang="zh-CN" b="1" dirty="0"/>
              <a:t>An example: </a:t>
            </a:r>
            <a:r>
              <a:rPr lang="en-US" altLang="zh-CN" sz="2400" b="1" dirty="0"/>
              <a:t>Lighting the lightbulb (G4)</a:t>
            </a:r>
          </a:p>
          <a:p>
            <a:r>
              <a:rPr lang="en-US" altLang="zh-CN" dirty="0"/>
              <a:t>students tried to connect the parts and light the lightbulb</a:t>
            </a:r>
          </a:p>
          <a:p>
            <a:pPr marL="0" indent="0">
              <a:buNone/>
            </a:pPr>
            <a:r>
              <a:rPr lang="en-US" altLang="zh-CN" dirty="0"/>
              <a:t>-“it needs to form a circle”</a:t>
            </a:r>
          </a:p>
          <a:p>
            <a:pPr marL="0" indent="0">
              <a:buNone/>
            </a:pPr>
            <a:r>
              <a:rPr lang="en-US" altLang="zh-CN" dirty="0"/>
              <a:t>- Two contact points on the lightbulb have to touch the two ends of the battery</a:t>
            </a:r>
          </a:p>
          <a:p>
            <a:pPr marL="0" indent="0">
              <a:buNone/>
            </a:pPr>
            <a:endParaRPr lang="en-US" altLang="zh-CN" dirty="0"/>
          </a:p>
          <a:p>
            <a:endParaRPr lang="zh-CN" altLang="en-US" dirty="0"/>
          </a:p>
        </p:txBody>
      </p:sp>
    </p:spTree>
    <p:extLst>
      <p:ext uri="{BB962C8B-B14F-4D97-AF65-F5344CB8AC3E}">
        <p14:creationId xmlns:p14="http://schemas.microsoft.com/office/powerpoint/2010/main" val="1088614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64008C-C54F-4C5C-AAD5-DE39E54D3A01}"/>
              </a:ext>
            </a:extLst>
          </p:cNvPr>
          <p:cNvSpPr>
            <a:spLocks noGrp="1"/>
          </p:cNvSpPr>
          <p:nvPr>
            <p:ph type="title"/>
          </p:nvPr>
        </p:nvSpPr>
        <p:spPr/>
        <p:txBody>
          <a:bodyPr>
            <a:normAutofit/>
          </a:bodyPr>
          <a:lstStyle/>
          <a:p>
            <a:r>
              <a:rPr lang="en-US" altLang="zh-CN" sz="4000" b="1" dirty="0">
                <a:ea typeface="华文楷体" panose="02010600040101010101" pitchFamily="2" charset="-122"/>
              </a:rPr>
              <a:t>On the space for mechanistic reasoning </a:t>
            </a:r>
            <a:endParaRPr lang="zh-CN" altLang="en-US" sz="4000" b="1" dirty="0">
              <a:latin typeface="华文楷体" panose="02010600040101010101" pitchFamily="2" charset="-122"/>
              <a:ea typeface="华文楷体" panose="02010600040101010101" pitchFamily="2" charset="-122"/>
            </a:endParaRPr>
          </a:p>
        </p:txBody>
      </p:sp>
      <p:sp>
        <p:nvSpPr>
          <p:cNvPr id="3" name="内容占位符 2">
            <a:extLst>
              <a:ext uri="{FF2B5EF4-FFF2-40B4-BE49-F238E27FC236}">
                <a16:creationId xmlns:a16="http://schemas.microsoft.com/office/drawing/2014/main" id="{4322F8BE-2864-4236-8D5E-819F7DEAEED6}"/>
              </a:ext>
            </a:extLst>
          </p:cNvPr>
          <p:cNvSpPr>
            <a:spLocks noGrp="1"/>
          </p:cNvSpPr>
          <p:nvPr>
            <p:ph idx="1"/>
          </p:nvPr>
        </p:nvSpPr>
        <p:spPr>
          <a:xfrm>
            <a:off x="472966" y="1994710"/>
            <a:ext cx="11634951" cy="601345"/>
          </a:xfrm>
        </p:spPr>
        <p:txBody>
          <a:bodyPr>
            <a:normAutofit/>
          </a:bodyPr>
          <a:lstStyle/>
          <a:p>
            <a:r>
              <a:rPr lang="en-US" altLang="zh-CN" sz="2400" dirty="0"/>
              <a:t>Would this connection work?</a:t>
            </a:r>
            <a:r>
              <a:rPr lang="zh-CN" altLang="en-US" sz="2400" dirty="0"/>
              <a:t>”</a:t>
            </a:r>
            <a:endParaRPr lang="en-US" altLang="zh-CN" sz="2400" dirty="0"/>
          </a:p>
        </p:txBody>
      </p:sp>
      <p:pic>
        <p:nvPicPr>
          <p:cNvPr id="5" name="图片 4">
            <a:extLst>
              <a:ext uri="{FF2B5EF4-FFF2-40B4-BE49-F238E27FC236}">
                <a16:creationId xmlns:a16="http://schemas.microsoft.com/office/drawing/2014/main" id="{0A774AD5-4593-457E-85FB-2743F76EBFE3}"/>
              </a:ext>
            </a:extLst>
          </p:cNvPr>
          <p:cNvPicPr>
            <a:picLocks noChangeAspect="1"/>
          </p:cNvPicPr>
          <p:nvPr/>
        </p:nvPicPr>
        <p:blipFill>
          <a:blip r:embed="rId2"/>
          <a:stretch>
            <a:fillRect/>
          </a:stretch>
        </p:blipFill>
        <p:spPr>
          <a:xfrm>
            <a:off x="679462" y="2619954"/>
            <a:ext cx="1568271" cy="1770839"/>
          </a:xfrm>
          <a:prstGeom prst="rect">
            <a:avLst/>
          </a:prstGeom>
        </p:spPr>
      </p:pic>
    </p:spTree>
    <p:extLst>
      <p:ext uri="{BB962C8B-B14F-4D97-AF65-F5344CB8AC3E}">
        <p14:creationId xmlns:p14="http://schemas.microsoft.com/office/powerpoint/2010/main" val="327788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F05F2E-DD6D-437B-8DF0-B2EEF5D1ED27}"/>
              </a:ext>
            </a:extLst>
          </p:cNvPr>
          <p:cNvSpPr>
            <a:spLocks noGrp="1"/>
          </p:cNvSpPr>
          <p:nvPr>
            <p:ph type="title"/>
          </p:nvPr>
        </p:nvSpPr>
        <p:spPr/>
        <p:txBody>
          <a:bodyPr>
            <a:normAutofit/>
          </a:bodyPr>
          <a:lstStyle/>
          <a:p>
            <a:r>
              <a:rPr lang="en-US" altLang="zh-CN" sz="4000" b="1" dirty="0">
                <a:ea typeface="华文楷体" panose="02010600040101010101" pitchFamily="2" charset="-122"/>
              </a:rPr>
              <a:t>On the space for mechanistic reasoning </a:t>
            </a:r>
            <a:endParaRPr lang="zh-CN" altLang="en-US" sz="4000" dirty="0"/>
          </a:p>
        </p:txBody>
      </p:sp>
      <p:sp>
        <p:nvSpPr>
          <p:cNvPr id="3" name="内容占位符 2">
            <a:extLst>
              <a:ext uri="{FF2B5EF4-FFF2-40B4-BE49-F238E27FC236}">
                <a16:creationId xmlns:a16="http://schemas.microsoft.com/office/drawing/2014/main" id="{B6134994-5C35-4B74-B8D7-7ECC49B21D22}"/>
              </a:ext>
            </a:extLst>
          </p:cNvPr>
          <p:cNvSpPr>
            <a:spLocks noGrp="1"/>
          </p:cNvSpPr>
          <p:nvPr>
            <p:ph idx="1"/>
          </p:nvPr>
        </p:nvSpPr>
        <p:spPr>
          <a:xfrm>
            <a:off x="241737" y="1984201"/>
            <a:ext cx="11256579" cy="4448130"/>
          </a:xfrm>
        </p:spPr>
        <p:txBody>
          <a:bodyPr>
            <a:normAutofit/>
          </a:bodyPr>
          <a:lstStyle/>
          <a:p>
            <a:r>
              <a:rPr lang="en-US" altLang="zh-CN" sz="2400" dirty="0"/>
              <a:t>Students were thinking actively and raising questions</a:t>
            </a:r>
          </a:p>
          <a:p>
            <a:r>
              <a:rPr lang="en-US" altLang="zh-CN" sz="2400" dirty="0"/>
              <a:t>The teacher attended to student thinking and provided space for further exploration</a:t>
            </a:r>
          </a:p>
          <a:p>
            <a:r>
              <a:rPr lang="en-US" altLang="zh-CN" sz="2400" dirty="0"/>
              <a:t>Students engaged in argumentation and solving their own problems</a:t>
            </a:r>
          </a:p>
          <a:p>
            <a:pPr marL="0" indent="0">
              <a:buNone/>
            </a:pPr>
            <a:r>
              <a:rPr lang="en-US" altLang="zh-CN" sz="2400" b="1" dirty="0">
                <a:solidFill>
                  <a:srgbClr val="0070C0"/>
                </a:solidFill>
              </a:rPr>
              <a:t>What characterize their explanation construction practices?</a:t>
            </a:r>
          </a:p>
          <a:p>
            <a:pPr marL="0" indent="0">
              <a:buNone/>
            </a:pPr>
            <a:endParaRPr lang="zh-CN" altLang="en-US" dirty="0"/>
          </a:p>
        </p:txBody>
      </p:sp>
    </p:spTree>
    <p:extLst>
      <p:ext uri="{BB962C8B-B14F-4D97-AF65-F5344CB8AC3E}">
        <p14:creationId xmlns:p14="http://schemas.microsoft.com/office/powerpoint/2010/main" val="397557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8E90B-93AC-482D-AD1B-D02628CCD4CD}"/>
              </a:ext>
            </a:extLst>
          </p:cNvPr>
          <p:cNvSpPr>
            <a:spLocks noGrp="1"/>
          </p:cNvSpPr>
          <p:nvPr>
            <p:ph type="title"/>
          </p:nvPr>
        </p:nvSpPr>
        <p:spPr/>
        <p:txBody>
          <a:bodyPr>
            <a:normAutofit/>
          </a:bodyPr>
          <a:lstStyle/>
          <a:p>
            <a:r>
              <a:rPr lang="en-US" altLang="zh-CN" sz="4000" b="1" dirty="0">
                <a:ea typeface="华文楷体" panose="02010600040101010101" pitchFamily="2" charset="-122"/>
              </a:rPr>
              <a:t>On the space for mechanistic reasoning </a:t>
            </a:r>
            <a:endParaRPr lang="zh-CN" altLang="en-US" sz="4000" b="1" dirty="0">
              <a:latin typeface="华文楷体" panose="02010600040101010101" pitchFamily="2" charset="-122"/>
              <a:ea typeface="华文楷体" panose="02010600040101010101" pitchFamily="2" charset="-122"/>
            </a:endParaRPr>
          </a:p>
        </p:txBody>
      </p:sp>
      <p:grpSp>
        <p:nvGrpSpPr>
          <p:cNvPr id="47" name="Group 46">
            <a:extLst>
              <a:ext uri="{FF2B5EF4-FFF2-40B4-BE49-F238E27FC236}">
                <a16:creationId xmlns:a16="http://schemas.microsoft.com/office/drawing/2014/main" id="{12F81A57-F5BD-C269-A176-DD3EB7E4FC63}"/>
              </a:ext>
            </a:extLst>
          </p:cNvPr>
          <p:cNvGrpSpPr/>
          <p:nvPr/>
        </p:nvGrpSpPr>
        <p:grpSpPr>
          <a:xfrm>
            <a:off x="0" y="2089852"/>
            <a:ext cx="7653993" cy="4483410"/>
            <a:chOff x="-178787" y="1954923"/>
            <a:chExt cx="7653993" cy="4483410"/>
          </a:xfrm>
        </p:grpSpPr>
        <p:sp>
          <p:nvSpPr>
            <p:cNvPr id="4" name="矩形 3">
              <a:extLst>
                <a:ext uri="{FF2B5EF4-FFF2-40B4-BE49-F238E27FC236}">
                  <a16:creationId xmlns:a16="http://schemas.microsoft.com/office/drawing/2014/main" id="{29E7ECEC-E33C-4CB0-AE7F-E811AD51A49A}"/>
                </a:ext>
              </a:extLst>
            </p:cNvPr>
            <p:cNvSpPr/>
            <p:nvPr/>
          </p:nvSpPr>
          <p:spPr>
            <a:xfrm>
              <a:off x="142240" y="2621702"/>
              <a:ext cx="1912883" cy="17047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b="1" dirty="0"/>
                <a:t>Z: In what situation can the lightbulb be lit?</a:t>
              </a:r>
              <a:endParaRPr lang="en-US" altLang="zh-CN" dirty="0"/>
            </a:p>
          </p:txBody>
        </p:sp>
        <p:sp>
          <p:nvSpPr>
            <p:cNvPr id="6" name="矩形 5">
              <a:extLst>
                <a:ext uri="{FF2B5EF4-FFF2-40B4-BE49-F238E27FC236}">
                  <a16:creationId xmlns:a16="http://schemas.microsoft.com/office/drawing/2014/main" id="{67ED7941-AFBE-4F2C-AFD0-4CC5DB2BB79A}"/>
                </a:ext>
              </a:extLst>
            </p:cNvPr>
            <p:cNvSpPr/>
            <p:nvPr/>
          </p:nvSpPr>
          <p:spPr>
            <a:xfrm>
              <a:off x="2348713" y="1985437"/>
              <a:ext cx="2203190" cy="10231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when you have electricity and the string</a:t>
              </a:r>
              <a:endParaRPr lang="zh-CN" altLang="en-US" dirty="0"/>
            </a:p>
          </p:txBody>
        </p:sp>
        <p:sp>
          <p:nvSpPr>
            <p:cNvPr id="7" name="矩形 6">
              <a:extLst>
                <a:ext uri="{FF2B5EF4-FFF2-40B4-BE49-F238E27FC236}">
                  <a16:creationId xmlns:a16="http://schemas.microsoft.com/office/drawing/2014/main" id="{3443495E-058B-4BCE-998D-8AC7751FDBBE}"/>
                </a:ext>
              </a:extLst>
            </p:cNvPr>
            <p:cNvSpPr/>
            <p:nvPr/>
          </p:nvSpPr>
          <p:spPr>
            <a:xfrm>
              <a:off x="2348713" y="3075599"/>
              <a:ext cx="2203189" cy="8259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b="1" dirty="0" err="1"/>
                <a:t>Keyi</a:t>
              </a:r>
              <a:r>
                <a:rPr lang="en-US" altLang="zh-CN" dirty="0"/>
                <a:t>: it [the circuit] needs to form a circle</a:t>
              </a:r>
              <a:endParaRPr lang="zh-CN" altLang="en-US" dirty="0"/>
            </a:p>
          </p:txBody>
        </p:sp>
        <p:sp>
          <p:nvSpPr>
            <p:cNvPr id="8" name="矩形 7">
              <a:extLst>
                <a:ext uri="{FF2B5EF4-FFF2-40B4-BE49-F238E27FC236}">
                  <a16:creationId xmlns:a16="http://schemas.microsoft.com/office/drawing/2014/main" id="{6D7D9B56-0A79-4EEC-BBE2-56CC91936C53}"/>
                </a:ext>
              </a:extLst>
            </p:cNvPr>
            <p:cNvSpPr/>
            <p:nvPr/>
          </p:nvSpPr>
          <p:spPr>
            <a:xfrm>
              <a:off x="2348713" y="3973423"/>
              <a:ext cx="2213239" cy="181285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b="1" dirty="0" err="1"/>
                <a:t>Jiangya</a:t>
              </a:r>
              <a:r>
                <a:rPr lang="en-US" altLang="zh-CN" b="1" dirty="0"/>
                <a:t>: </a:t>
              </a:r>
              <a:r>
                <a:rPr lang="en-US" altLang="zh-CN" dirty="0"/>
                <a:t>Two contact points on the lightbulb have to touch the two ends of the battery</a:t>
              </a:r>
              <a:endParaRPr lang="zh-CN" altLang="en-US" dirty="0"/>
            </a:p>
          </p:txBody>
        </p:sp>
        <p:sp>
          <p:nvSpPr>
            <p:cNvPr id="9" name="矩形 8">
              <a:extLst>
                <a:ext uri="{FF2B5EF4-FFF2-40B4-BE49-F238E27FC236}">
                  <a16:creationId xmlns:a16="http://schemas.microsoft.com/office/drawing/2014/main" id="{237519B1-8B45-4698-AA9E-D0B6DBE33188}"/>
                </a:ext>
              </a:extLst>
            </p:cNvPr>
            <p:cNvSpPr/>
            <p:nvPr/>
          </p:nvSpPr>
          <p:spPr>
            <a:xfrm>
              <a:off x="2175641" y="1954923"/>
              <a:ext cx="2503915" cy="3887981"/>
            </a:xfrm>
            <a:prstGeom prst="rect">
              <a:avLst/>
            </a:prstGeom>
            <a:noFill/>
            <a:ln>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455D169-3D63-4BC7-AED9-F7838181929F}"/>
                </a:ext>
              </a:extLst>
            </p:cNvPr>
            <p:cNvSpPr txBox="1"/>
            <p:nvPr/>
          </p:nvSpPr>
          <p:spPr>
            <a:xfrm>
              <a:off x="1903818" y="5976668"/>
              <a:ext cx="2833416" cy="461665"/>
            </a:xfrm>
            <a:prstGeom prst="rect">
              <a:avLst/>
            </a:prstGeom>
            <a:noFill/>
          </p:spPr>
          <p:txBody>
            <a:bodyPr wrap="square" rtlCol="0">
              <a:spAutoFit/>
            </a:bodyPr>
            <a:lstStyle/>
            <a:p>
              <a:r>
                <a:rPr lang="en-US" altLang="zh-CN" sz="2400" dirty="0"/>
                <a:t>【</a:t>
              </a:r>
              <a:r>
                <a:rPr lang="en-US" altLang="zh-CN" sz="2400" b="1" dirty="0"/>
                <a:t>identify patterns</a:t>
              </a:r>
              <a:r>
                <a:rPr lang="en-US" altLang="zh-CN" sz="2400" dirty="0"/>
                <a:t>】</a:t>
              </a:r>
              <a:endParaRPr lang="zh-CN" altLang="en-US" sz="2400" dirty="0"/>
            </a:p>
          </p:txBody>
        </p:sp>
        <p:cxnSp>
          <p:nvCxnSpPr>
            <p:cNvPr id="12" name="直接箭头连接符 11">
              <a:extLst>
                <a:ext uri="{FF2B5EF4-FFF2-40B4-BE49-F238E27FC236}">
                  <a16:creationId xmlns:a16="http://schemas.microsoft.com/office/drawing/2014/main" id="{DC970D67-0A48-4701-A1D2-5F9119818E6C}"/>
                </a:ext>
              </a:extLst>
            </p:cNvPr>
            <p:cNvCxnSpPr>
              <a:cxnSpLocks/>
              <a:stCxn id="7" idx="3"/>
              <a:endCxn id="13" idx="1"/>
            </p:cNvCxnSpPr>
            <p:nvPr/>
          </p:nvCxnSpPr>
          <p:spPr>
            <a:xfrm>
              <a:off x="4551902" y="3488562"/>
              <a:ext cx="37066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3" name="矩形 12">
              <a:extLst>
                <a:ext uri="{FF2B5EF4-FFF2-40B4-BE49-F238E27FC236}">
                  <a16:creationId xmlns:a16="http://schemas.microsoft.com/office/drawing/2014/main" id="{AC1A385B-D9CC-4AA7-8C46-59B42A87D416}"/>
                </a:ext>
              </a:extLst>
            </p:cNvPr>
            <p:cNvSpPr/>
            <p:nvPr/>
          </p:nvSpPr>
          <p:spPr>
            <a:xfrm>
              <a:off x="4922567" y="2709250"/>
              <a:ext cx="2050989" cy="15586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so it [the electricity](entity) has a path to move forward (activity)</a:t>
              </a:r>
              <a:endParaRPr lang="zh-CN" altLang="en-US" dirty="0"/>
            </a:p>
          </p:txBody>
        </p:sp>
        <p:sp>
          <p:nvSpPr>
            <p:cNvPr id="15" name="文本框 14">
              <a:extLst>
                <a:ext uri="{FF2B5EF4-FFF2-40B4-BE49-F238E27FC236}">
                  <a16:creationId xmlns:a16="http://schemas.microsoft.com/office/drawing/2014/main" id="{21BF5266-1AB9-4222-8D1A-384964D09401}"/>
                </a:ext>
              </a:extLst>
            </p:cNvPr>
            <p:cNvSpPr txBox="1"/>
            <p:nvPr/>
          </p:nvSpPr>
          <p:spPr>
            <a:xfrm>
              <a:off x="4420916" y="4328328"/>
              <a:ext cx="3054290" cy="400110"/>
            </a:xfrm>
            <a:prstGeom prst="rect">
              <a:avLst/>
            </a:prstGeom>
            <a:noFill/>
          </p:spPr>
          <p:txBody>
            <a:bodyPr wrap="square" rtlCol="0">
              <a:spAutoFit/>
            </a:bodyPr>
            <a:lstStyle/>
            <a:p>
              <a:r>
                <a:rPr lang="en-US" altLang="zh-CN" sz="2000" dirty="0"/>
                <a:t>【</a:t>
              </a:r>
              <a:r>
                <a:rPr lang="en-US" altLang="zh-CN" sz="2000" b="1" dirty="0"/>
                <a:t>mechanistic reasoning</a:t>
              </a:r>
              <a:r>
                <a:rPr lang="en-US" altLang="zh-CN" sz="2000" dirty="0"/>
                <a:t>】</a:t>
              </a:r>
              <a:endParaRPr lang="zh-CN" altLang="en-US" sz="2000" dirty="0"/>
            </a:p>
          </p:txBody>
        </p:sp>
        <p:cxnSp>
          <p:nvCxnSpPr>
            <p:cNvPr id="17" name="直接箭头连接符 16">
              <a:extLst>
                <a:ext uri="{FF2B5EF4-FFF2-40B4-BE49-F238E27FC236}">
                  <a16:creationId xmlns:a16="http://schemas.microsoft.com/office/drawing/2014/main" id="{86379FF3-5983-4D8C-87CB-A4762BBF7F13}"/>
                </a:ext>
              </a:extLst>
            </p:cNvPr>
            <p:cNvCxnSpPr>
              <a:cxnSpLocks/>
              <a:endCxn id="6" idx="1"/>
            </p:cNvCxnSpPr>
            <p:nvPr/>
          </p:nvCxnSpPr>
          <p:spPr>
            <a:xfrm flipV="1">
              <a:off x="2055123" y="2497012"/>
              <a:ext cx="293590" cy="57858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DE28002E-C860-4E30-9C23-DB6F53B4E72D}"/>
                </a:ext>
              </a:extLst>
            </p:cNvPr>
            <p:cNvCxnSpPr>
              <a:cxnSpLocks/>
              <a:stCxn id="4" idx="3"/>
              <a:endCxn id="7" idx="1"/>
            </p:cNvCxnSpPr>
            <p:nvPr/>
          </p:nvCxnSpPr>
          <p:spPr>
            <a:xfrm>
              <a:off x="2055123" y="3474063"/>
              <a:ext cx="293590" cy="1449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1" name="直接箭头连接符 20">
              <a:extLst>
                <a:ext uri="{FF2B5EF4-FFF2-40B4-BE49-F238E27FC236}">
                  <a16:creationId xmlns:a16="http://schemas.microsoft.com/office/drawing/2014/main" id="{AF6DF93C-00DE-4F80-B9FA-E35AC900C806}"/>
                </a:ext>
              </a:extLst>
            </p:cNvPr>
            <p:cNvCxnSpPr>
              <a:cxnSpLocks/>
              <a:endCxn id="8" idx="1"/>
            </p:cNvCxnSpPr>
            <p:nvPr/>
          </p:nvCxnSpPr>
          <p:spPr>
            <a:xfrm>
              <a:off x="2052034" y="4244199"/>
              <a:ext cx="296679" cy="63565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FAB108D2-A12F-4107-AB33-E400ED5DFA00}"/>
                </a:ext>
              </a:extLst>
            </p:cNvPr>
            <p:cNvSpPr txBox="1"/>
            <p:nvPr/>
          </p:nvSpPr>
          <p:spPr>
            <a:xfrm>
              <a:off x="-178787" y="4377963"/>
              <a:ext cx="2327692" cy="677108"/>
            </a:xfrm>
            <a:prstGeom prst="rect">
              <a:avLst/>
            </a:prstGeom>
            <a:noFill/>
          </p:spPr>
          <p:txBody>
            <a:bodyPr wrap="square" rtlCol="0">
              <a:spAutoFit/>
            </a:bodyPr>
            <a:lstStyle/>
            <a:p>
              <a:r>
                <a:rPr lang="en-US" altLang="zh-CN" sz="2000" dirty="0"/>
                <a:t>【</a:t>
              </a:r>
              <a:r>
                <a:rPr lang="en-US" altLang="zh-CN" sz="2000" b="1" dirty="0"/>
                <a:t>pattern-seeking</a:t>
              </a:r>
              <a:r>
                <a:rPr lang="en-US" altLang="zh-CN" sz="2000" dirty="0"/>
                <a:t>】</a:t>
              </a:r>
              <a:endParaRPr lang="zh-CN" altLang="en-US" sz="2000" dirty="0"/>
            </a:p>
            <a:p>
              <a:endParaRPr lang="zh-CN" altLang="en-US" dirty="0"/>
            </a:p>
          </p:txBody>
        </p:sp>
      </p:grpSp>
      <p:sp>
        <p:nvSpPr>
          <p:cNvPr id="31" name="文本框 30">
            <a:extLst>
              <a:ext uri="{FF2B5EF4-FFF2-40B4-BE49-F238E27FC236}">
                <a16:creationId xmlns:a16="http://schemas.microsoft.com/office/drawing/2014/main" id="{B18C2FA4-0BB0-4A49-BF70-347AC59A9DEF}"/>
              </a:ext>
            </a:extLst>
          </p:cNvPr>
          <p:cNvSpPr txBox="1"/>
          <p:nvPr/>
        </p:nvSpPr>
        <p:spPr>
          <a:xfrm>
            <a:off x="7827455" y="2756631"/>
            <a:ext cx="4261269" cy="1938992"/>
          </a:xfrm>
          <a:prstGeom prst="rect">
            <a:avLst/>
          </a:prstGeom>
          <a:solidFill>
            <a:schemeClr val="accent1">
              <a:lumMod val="20000"/>
              <a:lumOff val="80000"/>
            </a:schemeClr>
          </a:solidFill>
        </p:spPr>
        <p:txBody>
          <a:bodyPr wrap="square" rtlCol="0">
            <a:spAutoFit/>
          </a:bodyPr>
          <a:lstStyle/>
          <a:p>
            <a:r>
              <a:rPr lang="en-US" altLang="zh-CN" sz="2400" i="1" dirty="0">
                <a:latin typeface="Times New Roman" panose="02020603050405020304" pitchFamily="18" charset="0"/>
                <a:cs typeface="Times New Roman" panose="02020603050405020304" pitchFamily="18" charset="0"/>
              </a:rPr>
              <a:t>Z</a:t>
            </a:r>
            <a:r>
              <a:rPr lang="zh-CN" altLang="en-US" sz="2400" i="1"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I thought </a:t>
            </a:r>
            <a:r>
              <a:rPr lang="en-US" altLang="zh-CN" sz="2400" i="1" dirty="0" err="1">
                <a:latin typeface="Times New Roman" panose="02020603050405020304" pitchFamily="18" charset="0"/>
                <a:cs typeface="Times New Roman" panose="02020603050405020304" pitchFamily="18" charset="0"/>
              </a:rPr>
              <a:t>Keyi</a:t>
            </a:r>
            <a:r>
              <a:rPr lang="en-US" altLang="zh-CN" sz="2400" i="1" dirty="0">
                <a:latin typeface="Times New Roman" panose="02020603050405020304" pitchFamily="18" charset="0"/>
                <a:cs typeface="Times New Roman" panose="02020603050405020304" pitchFamily="18" charset="0"/>
              </a:rPr>
              <a:t> and </a:t>
            </a:r>
            <a:r>
              <a:rPr lang="en-US" altLang="zh-CN" sz="2400" i="1" dirty="0" err="1">
                <a:latin typeface="Times New Roman" panose="02020603050405020304" pitchFamily="18" charset="0"/>
                <a:cs typeface="Times New Roman" panose="02020603050405020304" pitchFamily="18" charset="0"/>
              </a:rPr>
              <a:t>Jiangya</a:t>
            </a:r>
            <a:r>
              <a:rPr lang="en-US" altLang="zh-CN" sz="2400" i="1" dirty="0">
                <a:latin typeface="Times New Roman" panose="02020603050405020304" pitchFamily="18" charset="0"/>
                <a:cs typeface="Times New Roman" panose="02020603050405020304" pitchFamily="18" charset="0"/>
              </a:rPr>
              <a:t> were expressing the same idea in different words, from different aspects. I thought so until I saw what happened next.</a:t>
            </a:r>
          </a:p>
        </p:txBody>
      </p:sp>
    </p:spTree>
    <p:extLst>
      <p:ext uri="{BB962C8B-B14F-4D97-AF65-F5344CB8AC3E}">
        <p14:creationId xmlns:p14="http://schemas.microsoft.com/office/powerpoint/2010/main" val="275990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xEl>
                                              <p:pRg st="0" end="0"/>
                                            </p:txEl>
                                          </p:spTgt>
                                        </p:tgtEl>
                                        <p:attrNameLst>
                                          <p:attrName>style.visibility</p:attrName>
                                        </p:attrNameLst>
                                      </p:cBhvr>
                                      <p:to>
                                        <p:strVal val="visible"/>
                                      </p:to>
                                    </p:set>
                                    <p:animEffect transition="in" filter="fade">
                                      <p:cBhvr>
                                        <p:cTn id="14" dur="1000"/>
                                        <p:tgtEl>
                                          <p:spTgt spid="31">
                                            <p:txEl>
                                              <p:pRg st="0" end="0"/>
                                            </p:txEl>
                                          </p:spTgt>
                                        </p:tgtEl>
                                      </p:cBhvr>
                                    </p:animEffect>
                                    <p:anim calcmode="lin" valueType="num">
                                      <p:cBhvr>
                                        <p:cTn id="15"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3D1F66-903D-42C3-9946-EF994A468279}"/>
              </a:ext>
            </a:extLst>
          </p:cNvPr>
          <p:cNvSpPr>
            <a:spLocks noGrp="1"/>
          </p:cNvSpPr>
          <p:nvPr>
            <p:ph type="title"/>
          </p:nvPr>
        </p:nvSpPr>
        <p:spPr/>
        <p:txBody>
          <a:bodyPr>
            <a:normAutofit/>
          </a:bodyPr>
          <a:lstStyle/>
          <a:p>
            <a:r>
              <a:rPr lang="en-US" altLang="zh-CN" sz="4000" b="1" dirty="0">
                <a:ea typeface="华文楷体" panose="02010600040101010101" pitchFamily="2" charset="-122"/>
              </a:rPr>
              <a:t>On the space for mechanistic reasoning </a:t>
            </a:r>
            <a:endParaRPr lang="zh-CN" altLang="en-US" sz="4000" b="1" dirty="0">
              <a:ea typeface="华文楷体" panose="02010600040101010101" pitchFamily="2" charset="-122"/>
            </a:endParaRPr>
          </a:p>
        </p:txBody>
      </p:sp>
      <p:sp>
        <p:nvSpPr>
          <p:cNvPr id="3" name="内容占位符 2">
            <a:extLst>
              <a:ext uri="{FF2B5EF4-FFF2-40B4-BE49-F238E27FC236}">
                <a16:creationId xmlns:a16="http://schemas.microsoft.com/office/drawing/2014/main" id="{8A3965E3-27E8-4EDB-A857-3D71713ACA15}"/>
              </a:ext>
            </a:extLst>
          </p:cNvPr>
          <p:cNvSpPr>
            <a:spLocks noGrp="1"/>
          </p:cNvSpPr>
          <p:nvPr>
            <p:ph idx="1"/>
          </p:nvPr>
        </p:nvSpPr>
        <p:spPr>
          <a:xfrm>
            <a:off x="6960528" y="1570750"/>
            <a:ext cx="5130647" cy="3215204"/>
          </a:xfrm>
          <a:solidFill>
            <a:schemeClr val="tx2">
              <a:lumMod val="20000"/>
              <a:lumOff val="80000"/>
            </a:schemeClr>
          </a:solidFill>
        </p:spPr>
        <p:txBody>
          <a:bodyPr>
            <a:normAutofit/>
          </a:bodyPr>
          <a:lstStyle/>
          <a:p>
            <a:pPr marL="0" indent="0">
              <a:buNone/>
            </a:pPr>
            <a:r>
              <a:rPr lang="en-US" altLang="zh-CN" sz="2400" i="1" dirty="0">
                <a:latin typeface="Times New Roman" panose="02020603050405020304" pitchFamily="18" charset="0"/>
                <a:cs typeface="Times New Roman" panose="02020603050405020304" pitchFamily="18" charset="0"/>
              </a:rPr>
              <a:t>Z: They were going to find out that the connection couldn't work, and that should solve their disagreement. They can then try to make two batteries work, and they will see if the working connections have the same patterns they suggested before. This, I think, can help them understand what matters for a working circuit.</a:t>
            </a:r>
          </a:p>
          <a:p>
            <a:endParaRPr lang="en-US" altLang="zh-CN" sz="2400" b="1" dirty="0"/>
          </a:p>
          <a:p>
            <a:endParaRPr lang="zh-CN" altLang="en-US" dirty="0"/>
          </a:p>
        </p:txBody>
      </p:sp>
      <p:cxnSp>
        <p:nvCxnSpPr>
          <p:cNvPr id="13" name="直接箭头连接符 12">
            <a:extLst>
              <a:ext uri="{FF2B5EF4-FFF2-40B4-BE49-F238E27FC236}">
                <a16:creationId xmlns:a16="http://schemas.microsoft.com/office/drawing/2014/main" id="{37BE71B0-1B8A-42D4-8EAD-21A15222025B}"/>
              </a:ext>
            </a:extLst>
          </p:cNvPr>
          <p:cNvCxnSpPr>
            <a:cxnSpLocks/>
            <a:stCxn id="4" idx="3"/>
            <a:endCxn id="7" idx="1"/>
          </p:cNvCxnSpPr>
          <p:nvPr/>
        </p:nvCxnSpPr>
        <p:spPr>
          <a:xfrm>
            <a:off x="2028549" y="3416991"/>
            <a:ext cx="3285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3B0CE5AD-BFC7-05D6-DA0C-E83A567A8F76}"/>
              </a:ext>
            </a:extLst>
          </p:cNvPr>
          <p:cNvGrpSpPr/>
          <p:nvPr/>
        </p:nvGrpSpPr>
        <p:grpSpPr>
          <a:xfrm>
            <a:off x="86970" y="1556612"/>
            <a:ext cx="7001383" cy="3847906"/>
            <a:chOff x="85215" y="1552789"/>
            <a:chExt cx="7001383" cy="3847906"/>
          </a:xfrm>
        </p:grpSpPr>
        <p:sp>
          <p:nvSpPr>
            <p:cNvPr id="4" name="矩形 3">
              <a:extLst>
                <a:ext uri="{FF2B5EF4-FFF2-40B4-BE49-F238E27FC236}">
                  <a16:creationId xmlns:a16="http://schemas.microsoft.com/office/drawing/2014/main" id="{23E6B045-F02C-40A7-A8E8-82F496E121DE}"/>
                </a:ext>
              </a:extLst>
            </p:cNvPr>
            <p:cNvSpPr/>
            <p:nvPr/>
          </p:nvSpPr>
          <p:spPr>
            <a:xfrm>
              <a:off x="331596" y="2577093"/>
              <a:ext cx="1695198" cy="16721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b="1" dirty="0" err="1"/>
                <a:t>Lumin</a:t>
              </a:r>
              <a:r>
                <a:rPr lang="zh-CN" altLang="en-US" dirty="0"/>
                <a:t>：“</a:t>
              </a:r>
              <a:r>
                <a:rPr lang="en-US" altLang="zh-CN" dirty="0"/>
                <a:t>Can this connection work</a:t>
              </a:r>
              <a:r>
                <a:rPr lang="zh-CN" altLang="en-US" dirty="0"/>
                <a:t>”</a:t>
              </a:r>
            </a:p>
          </p:txBody>
        </p:sp>
        <p:sp>
          <p:nvSpPr>
            <p:cNvPr id="5" name="文本框 4">
              <a:extLst>
                <a:ext uri="{FF2B5EF4-FFF2-40B4-BE49-F238E27FC236}">
                  <a16:creationId xmlns:a16="http://schemas.microsoft.com/office/drawing/2014/main" id="{15E981DA-61F0-443F-B089-292258DD0E0F}"/>
                </a:ext>
              </a:extLst>
            </p:cNvPr>
            <p:cNvSpPr txBox="1"/>
            <p:nvPr/>
          </p:nvSpPr>
          <p:spPr>
            <a:xfrm>
              <a:off x="85215" y="4314151"/>
              <a:ext cx="2414858" cy="400110"/>
            </a:xfrm>
            <a:prstGeom prst="rect">
              <a:avLst/>
            </a:prstGeom>
            <a:noFill/>
          </p:spPr>
          <p:txBody>
            <a:bodyPr wrap="square" rtlCol="0">
              <a:spAutoFit/>
            </a:bodyPr>
            <a:lstStyle/>
            <a:p>
              <a:r>
                <a:rPr lang="en-US" altLang="zh-CN" sz="2000" b="1" dirty="0"/>
                <a:t>【apply</a:t>
              </a:r>
              <a:r>
                <a:rPr lang="zh-CN" altLang="en-US" sz="2000" b="1" dirty="0"/>
                <a:t> </a:t>
              </a:r>
              <a:r>
                <a:rPr lang="en-US" altLang="zh-CN" sz="2000" b="1" dirty="0"/>
                <a:t>pattern】</a:t>
              </a:r>
              <a:endParaRPr lang="zh-CN" altLang="en-US" sz="2000" b="1" dirty="0"/>
            </a:p>
          </p:txBody>
        </p:sp>
        <p:sp>
          <p:nvSpPr>
            <p:cNvPr id="6" name="矩形 5">
              <a:extLst>
                <a:ext uri="{FF2B5EF4-FFF2-40B4-BE49-F238E27FC236}">
                  <a16:creationId xmlns:a16="http://schemas.microsoft.com/office/drawing/2014/main" id="{B43892FC-895E-484A-88AC-39728FABCDB3}"/>
                </a:ext>
              </a:extLst>
            </p:cNvPr>
            <p:cNvSpPr/>
            <p:nvPr/>
          </p:nvSpPr>
          <p:spPr>
            <a:xfrm>
              <a:off x="2383903" y="1883422"/>
              <a:ext cx="1645920" cy="8383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No, the circuit is not fully formed</a:t>
              </a:r>
              <a:endParaRPr lang="zh-CN" altLang="en-US" dirty="0"/>
            </a:p>
          </p:txBody>
        </p:sp>
        <p:sp>
          <p:nvSpPr>
            <p:cNvPr id="7" name="矩形 6">
              <a:extLst>
                <a:ext uri="{FF2B5EF4-FFF2-40B4-BE49-F238E27FC236}">
                  <a16:creationId xmlns:a16="http://schemas.microsoft.com/office/drawing/2014/main" id="{330C4847-C1E9-42F7-A816-7F8BCFFE795D}"/>
                </a:ext>
              </a:extLst>
            </p:cNvPr>
            <p:cNvSpPr/>
            <p:nvPr/>
          </p:nvSpPr>
          <p:spPr>
            <a:xfrm>
              <a:off x="2355366" y="3050561"/>
              <a:ext cx="1645920" cy="7252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Yes, both ends are connected</a:t>
              </a:r>
              <a:endParaRPr lang="zh-CN" altLang="en-US" dirty="0"/>
            </a:p>
          </p:txBody>
        </p:sp>
        <p:sp>
          <p:nvSpPr>
            <p:cNvPr id="8" name="文本框 7">
              <a:extLst>
                <a:ext uri="{FF2B5EF4-FFF2-40B4-BE49-F238E27FC236}">
                  <a16:creationId xmlns:a16="http://schemas.microsoft.com/office/drawing/2014/main" id="{A940E7A8-DCB7-4DDA-AD7A-61B356669D7F}"/>
                </a:ext>
              </a:extLst>
            </p:cNvPr>
            <p:cNvSpPr txBox="1"/>
            <p:nvPr/>
          </p:nvSpPr>
          <p:spPr>
            <a:xfrm>
              <a:off x="2003492" y="4088868"/>
              <a:ext cx="2133030" cy="400110"/>
            </a:xfrm>
            <a:prstGeom prst="rect">
              <a:avLst/>
            </a:prstGeom>
            <a:noFill/>
          </p:spPr>
          <p:txBody>
            <a:bodyPr wrap="square" rtlCol="0">
              <a:spAutoFit/>
            </a:bodyPr>
            <a:lstStyle/>
            <a:p>
              <a:r>
                <a:rPr lang="en-US" altLang="zh-CN" sz="2000" b="1" dirty="0"/>
                <a:t>【apply patterns】</a:t>
              </a:r>
              <a:endParaRPr lang="zh-CN" altLang="en-US" sz="2000" b="1" dirty="0"/>
            </a:p>
          </p:txBody>
        </p:sp>
        <p:sp>
          <p:nvSpPr>
            <p:cNvPr id="9" name="矩形 8">
              <a:extLst>
                <a:ext uri="{FF2B5EF4-FFF2-40B4-BE49-F238E27FC236}">
                  <a16:creationId xmlns:a16="http://schemas.microsoft.com/office/drawing/2014/main" id="{9265534C-778B-47C5-8BE5-0405072AA5F6}"/>
                </a:ext>
              </a:extLst>
            </p:cNvPr>
            <p:cNvSpPr/>
            <p:nvPr/>
          </p:nvSpPr>
          <p:spPr>
            <a:xfrm>
              <a:off x="2179323" y="1552789"/>
              <a:ext cx="1987540" cy="3199508"/>
            </a:xfrm>
            <a:prstGeom prst="rect">
              <a:avLst/>
            </a:prstGeom>
            <a:noFill/>
            <a:ln>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cxnSp>
          <p:nvCxnSpPr>
            <p:cNvPr id="11" name="直接箭头连接符 10">
              <a:extLst>
                <a:ext uri="{FF2B5EF4-FFF2-40B4-BE49-F238E27FC236}">
                  <a16:creationId xmlns:a16="http://schemas.microsoft.com/office/drawing/2014/main" id="{2039772F-5C11-44EF-A6AF-8F1F59DB68BA}"/>
                </a:ext>
              </a:extLst>
            </p:cNvPr>
            <p:cNvCxnSpPr>
              <a:cxnSpLocks/>
              <a:stCxn id="4" idx="3"/>
              <a:endCxn id="6" idx="1"/>
            </p:cNvCxnSpPr>
            <p:nvPr/>
          </p:nvCxnSpPr>
          <p:spPr>
            <a:xfrm flipV="1">
              <a:off x="2026794" y="2302581"/>
              <a:ext cx="357109" cy="111058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矩形 13">
              <a:extLst>
                <a:ext uri="{FF2B5EF4-FFF2-40B4-BE49-F238E27FC236}">
                  <a16:creationId xmlns:a16="http://schemas.microsoft.com/office/drawing/2014/main" id="{0CE2BD56-A461-49F3-A90D-B0247B9035E8}"/>
                </a:ext>
              </a:extLst>
            </p:cNvPr>
            <p:cNvSpPr/>
            <p:nvPr/>
          </p:nvSpPr>
          <p:spPr>
            <a:xfrm>
              <a:off x="4381546" y="3050560"/>
              <a:ext cx="2370946" cy="17017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electricity (entity) flows (activity) from both ends of the batteries, colliding (activity) and generating light (activity) in the filament (spatial)</a:t>
              </a:r>
              <a:endParaRPr lang="zh-CN" altLang="en-US" sz="1600" dirty="0"/>
            </a:p>
          </p:txBody>
        </p:sp>
        <p:sp>
          <p:nvSpPr>
            <p:cNvPr id="15" name="矩形 14">
              <a:extLst>
                <a:ext uri="{FF2B5EF4-FFF2-40B4-BE49-F238E27FC236}">
                  <a16:creationId xmlns:a16="http://schemas.microsoft.com/office/drawing/2014/main" id="{29A961EB-DADA-403B-8633-E0ECDE2FC5A3}"/>
                </a:ext>
              </a:extLst>
            </p:cNvPr>
            <p:cNvSpPr/>
            <p:nvPr/>
          </p:nvSpPr>
          <p:spPr>
            <a:xfrm>
              <a:off x="4356668" y="1641792"/>
              <a:ext cx="2370945" cy="1321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The electricity (entity) needs to circulate (activity) in order to light the lightbulb</a:t>
              </a:r>
              <a:endParaRPr lang="zh-CN" altLang="en-US" dirty="0"/>
            </a:p>
          </p:txBody>
        </p:sp>
        <p:cxnSp>
          <p:nvCxnSpPr>
            <p:cNvPr id="17" name="直接箭头连接符 16">
              <a:extLst>
                <a:ext uri="{FF2B5EF4-FFF2-40B4-BE49-F238E27FC236}">
                  <a16:creationId xmlns:a16="http://schemas.microsoft.com/office/drawing/2014/main" id="{A4439499-B87C-48EA-8322-0212429883E9}"/>
                </a:ext>
              </a:extLst>
            </p:cNvPr>
            <p:cNvCxnSpPr>
              <a:cxnSpLocks/>
              <a:stCxn id="6" idx="3"/>
              <a:endCxn id="15" idx="1"/>
            </p:cNvCxnSpPr>
            <p:nvPr/>
          </p:nvCxnSpPr>
          <p:spPr>
            <a:xfrm>
              <a:off x="4029823" y="2302581"/>
              <a:ext cx="32684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8E2A84E2-43EF-4B62-8329-B400F8A9E602}"/>
                </a:ext>
              </a:extLst>
            </p:cNvPr>
            <p:cNvCxnSpPr/>
            <p:nvPr/>
          </p:nvCxnSpPr>
          <p:spPr>
            <a:xfrm>
              <a:off x="3994632" y="3390196"/>
              <a:ext cx="386914"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0" name="矩形 19">
              <a:extLst>
                <a:ext uri="{FF2B5EF4-FFF2-40B4-BE49-F238E27FC236}">
                  <a16:creationId xmlns:a16="http://schemas.microsoft.com/office/drawing/2014/main" id="{206FB222-548F-48CB-AFE2-5CB0A17668DF}"/>
                </a:ext>
              </a:extLst>
            </p:cNvPr>
            <p:cNvSpPr/>
            <p:nvPr/>
          </p:nvSpPr>
          <p:spPr>
            <a:xfrm>
              <a:off x="4229019" y="1552789"/>
              <a:ext cx="2603859" cy="3585811"/>
            </a:xfrm>
            <a:prstGeom prst="rect">
              <a:avLst/>
            </a:prstGeom>
            <a:noFill/>
            <a:ln>
              <a:solidFill>
                <a:srgbClr val="0070C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135CF596-01D5-481D-A0E7-6A0184E80CD4}"/>
                </a:ext>
              </a:extLst>
            </p:cNvPr>
            <p:cNvSpPr txBox="1"/>
            <p:nvPr/>
          </p:nvSpPr>
          <p:spPr>
            <a:xfrm>
              <a:off x="4038549" y="4754364"/>
              <a:ext cx="3048049" cy="646331"/>
            </a:xfrm>
            <a:prstGeom prst="rect">
              <a:avLst/>
            </a:prstGeom>
            <a:noFill/>
          </p:spPr>
          <p:txBody>
            <a:bodyPr wrap="square" rtlCol="0">
              <a:spAutoFit/>
            </a:bodyPr>
            <a:lstStyle/>
            <a:p>
              <a:r>
                <a:rPr lang="en-US" altLang="zh-CN" b="1" dirty="0"/>
                <a:t>【mechanistic reasoning】</a:t>
              </a:r>
              <a:endParaRPr lang="zh-CN" altLang="en-US" b="1" dirty="0"/>
            </a:p>
            <a:p>
              <a:endParaRPr lang="zh-CN" altLang="en-US" b="1" dirty="0"/>
            </a:p>
          </p:txBody>
        </p:sp>
      </p:grpSp>
      <p:grpSp>
        <p:nvGrpSpPr>
          <p:cNvPr id="69" name="Group 68">
            <a:extLst>
              <a:ext uri="{FF2B5EF4-FFF2-40B4-BE49-F238E27FC236}">
                <a16:creationId xmlns:a16="http://schemas.microsoft.com/office/drawing/2014/main" id="{D5D99DD1-415C-597E-E201-E3E3FF182615}"/>
              </a:ext>
            </a:extLst>
          </p:cNvPr>
          <p:cNvGrpSpPr/>
          <p:nvPr/>
        </p:nvGrpSpPr>
        <p:grpSpPr>
          <a:xfrm>
            <a:off x="2188077" y="4752297"/>
            <a:ext cx="6845391" cy="1979081"/>
            <a:chOff x="2188077" y="4752297"/>
            <a:chExt cx="6845391" cy="1979081"/>
          </a:xfrm>
        </p:grpSpPr>
        <p:sp>
          <p:nvSpPr>
            <p:cNvPr id="24" name="矩形 23">
              <a:extLst>
                <a:ext uri="{FF2B5EF4-FFF2-40B4-BE49-F238E27FC236}">
                  <a16:creationId xmlns:a16="http://schemas.microsoft.com/office/drawing/2014/main" id="{E893C6F1-6B69-4437-9AF6-03BD9844E77C}"/>
                </a:ext>
              </a:extLst>
            </p:cNvPr>
            <p:cNvSpPr/>
            <p:nvPr/>
          </p:nvSpPr>
          <p:spPr>
            <a:xfrm>
              <a:off x="2188077" y="5292740"/>
              <a:ext cx="6845391" cy="1434472"/>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4C3522CB-3C64-4D4D-8A80-05AE5D53686B}"/>
                </a:ext>
              </a:extLst>
            </p:cNvPr>
            <p:cNvSpPr/>
            <p:nvPr/>
          </p:nvSpPr>
          <p:spPr>
            <a:xfrm>
              <a:off x="2363023" y="5419690"/>
              <a:ext cx="1967239" cy="12306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Z: We can look at how to light the lightbulb with two batteries.</a:t>
              </a:r>
              <a:endParaRPr lang="zh-CN" altLang="en-US" dirty="0"/>
            </a:p>
          </p:txBody>
        </p:sp>
        <p:cxnSp>
          <p:nvCxnSpPr>
            <p:cNvPr id="26" name="直接箭头连接符 25">
              <a:extLst>
                <a:ext uri="{FF2B5EF4-FFF2-40B4-BE49-F238E27FC236}">
                  <a16:creationId xmlns:a16="http://schemas.microsoft.com/office/drawing/2014/main" id="{FF766D1E-E45C-404C-9ECC-92C78B773696}"/>
                </a:ext>
              </a:extLst>
            </p:cNvPr>
            <p:cNvCxnSpPr>
              <a:cxnSpLocks/>
            </p:cNvCxnSpPr>
            <p:nvPr/>
          </p:nvCxnSpPr>
          <p:spPr>
            <a:xfrm>
              <a:off x="3180751" y="4752297"/>
              <a:ext cx="5233" cy="6477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8" name="直接箭头连接符 27">
              <a:extLst>
                <a:ext uri="{FF2B5EF4-FFF2-40B4-BE49-F238E27FC236}">
                  <a16:creationId xmlns:a16="http://schemas.microsoft.com/office/drawing/2014/main" id="{F0252DAF-F154-46F7-9CE0-A6507FA8D54C}"/>
                </a:ext>
              </a:extLst>
            </p:cNvPr>
            <p:cNvCxnSpPr>
              <a:cxnSpLocks/>
            </p:cNvCxnSpPr>
            <p:nvPr/>
          </p:nvCxnSpPr>
          <p:spPr>
            <a:xfrm flipH="1">
              <a:off x="5190005" y="5117600"/>
              <a:ext cx="1755" cy="30209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9" name="矩形 28">
              <a:extLst>
                <a:ext uri="{FF2B5EF4-FFF2-40B4-BE49-F238E27FC236}">
                  <a16:creationId xmlns:a16="http://schemas.microsoft.com/office/drawing/2014/main" id="{BAF7532D-3D79-42DE-9C5E-B188DD54A442}"/>
                </a:ext>
              </a:extLst>
            </p:cNvPr>
            <p:cNvSpPr/>
            <p:nvPr/>
          </p:nvSpPr>
          <p:spPr>
            <a:xfrm>
              <a:off x="4482837" y="5419690"/>
              <a:ext cx="1732853" cy="96185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Z: Draw</a:t>
              </a:r>
              <a:r>
                <a:rPr lang="zh-CN" altLang="en-US" dirty="0"/>
                <a:t> </a:t>
              </a:r>
              <a:r>
                <a:rPr lang="en-US" altLang="zh-CN" dirty="0"/>
                <a:t>down</a:t>
              </a:r>
              <a:r>
                <a:rPr lang="zh-CN" altLang="en-US" dirty="0"/>
                <a:t> </a:t>
              </a:r>
              <a:r>
                <a:rPr lang="en-US" altLang="zh-CN" dirty="0"/>
                <a:t>the</a:t>
              </a:r>
              <a:r>
                <a:rPr lang="zh-CN" altLang="en-US" dirty="0"/>
                <a:t> </a:t>
              </a:r>
              <a:r>
                <a:rPr lang="en-US" altLang="zh-CN" dirty="0"/>
                <a:t>connection</a:t>
              </a:r>
              <a:r>
                <a:rPr lang="zh-CN" altLang="en-US" dirty="0"/>
                <a:t> </a:t>
              </a:r>
              <a:r>
                <a:rPr lang="en-US" altLang="zh-CN" dirty="0"/>
                <a:t>that</a:t>
              </a:r>
              <a:r>
                <a:rPr lang="zh-CN" altLang="en-US" dirty="0"/>
                <a:t> </a:t>
              </a:r>
              <a:r>
                <a:rPr lang="en-US" altLang="zh-CN" dirty="0"/>
                <a:t>works </a:t>
              </a:r>
              <a:endParaRPr lang="zh-CN" altLang="en-US" dirty="0"/>
            </a:p>
          </p:txBody>
        </p:sp>
        <p:sp>
          <p:nvSpPr>
            <p:cNvPr id="30" name="文本框 29">
              <a:extLst>
                <a:ext uri="{FF2B5EF4-FFF2-40B4-BE49-F238E27FC236}">
                  <a16:creationId xmlns:a16="http://schemas.microsoft.com/office/drawing/2014/main" id="{DFB7532F-5C3B-4FF3-A45C-8BC0FBAF00EA}"/>
                </a:ext>
              </a:extLst>
            </p:cNvPr>
            <p:cNvSpPr txBox="1"/>
            <p:nvPr/>
          </p:nvSpPr>
          <p:spPr>
            <a:xfrm>
              <a:off x="4310640" y="6331268"/>
              <a:ext cx="3048049" cy="400110"/>
            </a:xfrm>
            <a:prstGeom prst="rect">
              <a:avLst/>
            </a:prstGeom>
            <a:noFill/>
          </p:spPr>
          <p:txBody>
            <a:bodyPr wrap="square" rtlCol="0">
              <a:spAutoFit/>
            </a:bodyPr>
            <a:lstStyle/>
            <a:p>
              <a:r>
                <a:rPr lang="en-US" altLang="zh-CN" sz="2000" b="1" dirty="0"/>
                <a:t>【pattern-seeking】</a:t>
              </a:r>
              <a:endParaRPr lang="zh-CN" altLang="en-US" sz="2000" b="1" dirty="0"/>
            </a:p>
          </p:txBody>
        </p:sp>
        <p:sp>
          <p:nvSpPr>
            <p:cNvPr id="31" name="矩形 30">
              <a:extLst>
                <a:ext uri="{FF2B5EF4-FFF2-40B4-BE49-F238E27FC236}">
                  <a16:creationId xmlns:a16="http://schemas.microsoft.com/office/drawing/2014/main" id="{21F14C08-AE12-4A97-872B-88D41F2AF79E}"/>
                </a:ext>
              </a:extLst>
            </p:cNvPr>
            <p:cNvSpPr/>
            <p:nvPr/>
          </p:nvSpPr>
          <p:spPr>
            <a:xfrm>
              <a:off x="6460835" y="5423513"/>
              <a:ext cx="2281231" cy="96185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Z:What do they have in common in terms of connection</a:t>
              </a:r>
              <a:endParaRPr lang="zh-CN" altLang="en-US" dirty="0"/>
            </a:p>
          </p:txBody>
        </p:sp>
        <p:cxnSp>
          <p:nvCxnSpPr>
            <p:cNvPr id="33" name="直接箭头连接符 32">
              <a:extLst>
                <a:ext uri="{FF2B5EF4-FFF2-40B4-BE49-F238E27FC236}">
                  <a16:creationId xmlns:a16="http://schemas.microsoft.com/office/drawing/2014/main" id="{13F4D35F-E6AF-4B60-B43F-F9A3D6FFFC50}"/>
                </a:ext>
              </a:extLst>
            </p:cNvPr>
            <p:cNvCxnSpPr>
              <a:cxnSpLocks/>
              <a:stCxn id="29" idx="3"/>
              <a:endCxn id="31" idx="1"/>
            </p:cNvCxnSpPr>
            <p:nvPr/>
          </p:nvCxnSpPr>
          <p:spPr>
            <a:xfrm>
              <a:off x="6215690" y="5900620"/>
              <a:ext cx="245145" cy="382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pic>
        <p:nvPicPr>
          <p:cNvPr id="75" name="Picture 74">
            <a:extLst>
              <a:ext uri="{FF2B5EF4-FFF2-40B4-BE49-F238E27FC236}">
                <a16:creationId xmlns:a16="http://schemas.microsoft.com/office/drawing/2014/main" id="{9DDA6D47-3321-88ED-E789-4CA69BE4E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467" y="5060667"/>
            <a:ext cx="1421670" cy="1584613"/>
          </a:xfrm>
          <a:prstGeom prst="rect">
            <a:avLst/>
          </a:prstGeom>
        </p:spPr>
      </p:pic>
    </p:spTree>
    <p:extLst>
      <p:ext uri="{BB962C8B-B14F-4D97-AF65-F5344CB8AC3E}">
        <p14:creationId xmlns:p14="http://schemas.microsoft.com/office/powerpoint/2010/main" val="41081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inVertical)">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3100BF-CDE3-49E4-9F89-CB54E01D9F57}"/>
              </a:ext>
            </a:extLst>
          </p:cNvPr>
          <p:cNvSpPr>
            <a:spLocks noGrp="1"/>
          </p:cNvSpPr>
          <p:nvPr>
            <p:ph type="title"/>
          </p:nvPr>
        </p:nvSpPr>
        <p:spPr/>
        <p:txBody>
          <a:bodyPr>
            <a:normAutofit/>
          </a:bodyPr>
          <a:lstStyle/>
          <a:p>
            <a:r>
              <a:rPr lang="en-US" altLang="zh-CN" sz="4000" b="1" dirty="0">
                <a:ea typeface="华文楷体" panose="02010600040101010101" pitchFamily="2" charset="-122"/>
              </a:rPr>
              <a:t>On the space for mechanistic reasoning </a:t>
            </a:r>
            <a:endParaRPr lang="zh-CN" altLang="en-US" sz="4000" b="1" dirty="0">
              <a:latin typeface="华文楷体" panose="02010600040101010101" pitchFamily="2" charset="-122"/>
              <a:ea typeface="华文楷体" panose="02010600040101010101" pitchFamily="2" charset="-122"/>
            </a:endParaRPr>
          </a:p>
        </p:txBody>
      </p:sp>
      <p:sp>
        <p:nvSpPr>
          <p:cNvPr id="3" name="内容占位符 2">
            <a:extLst>
              <a:ext uri="{FF2B5EF4-FFF2-40B4-BE49-F238E27FC236}">
                <a16:creationId xmlns:a16="http://schemas.microsoft.com/office/drawing/2014/main" id="{15636B08-34C6-48F4-AD4D-96DCBBF1E534}"/>
              </a:ext>
            </a:extLst>
          </p:cNvPr>
          <p:cNvSpPr>
            <a:spLocks noGrp="1"/>
          </p:cNvSpPr>
          <p:nvPr>
            <p:ph idx="1"/>
          </p:nvPr>
        </p:nvSpPr>
        <p:spPr>
          <a:xfrm>
            <a:off x="375782" y="1853754"/>
            <a:ext cx="11816218" cy="3450613"/>
          </a:xfrm>
        </p:spPr>
        <p:txBody>
          <a:bodyPr/>
          <a:lstStyle/>
          <a:p>
            <a:r>
              <a:rPr lang="en-US" altLang="zh-CN" sz="2400" dirty="0"/>
              <a:t>The lack of space for mechanistic reasoning in the standards</a:t>
            </a:r>
          </a:p>
          <a:p>
            <a:endParaRPr lang="zh-CN" altLang="en-US" sz="2400" dirty="0"/>
          </a:p>
        </p:txBody>
      </p:sp>
      <p:graphicFrame>
        <p:nvGraphicFramePr>
          <p:cNvPr id="5" name="表格 4">
            <a:extLst>
              <a:ext uri="{FF2B5EF4-FFF2-40B4-BE49-F238E27FC236}">
                <a16:creationId xmlns:a16="http://schemas.microsoft.com/office/drawing/2014/main" id="{FB341150-BE2C-4789-89D2-782E3C798029}"/>
              </a:ext>
            </a:extLst>
          </p:cNvPr>
          <p:cNvGraphicFramePr>
            <a:graphicFrameLocks noGrp="1"/>
          </p:cNvGraphicFramePr>
          <p:nvPr>
            <p:extLst>
              <p:ext uri="{D42A27DB-BD31-4B8C-83A1-F6EECF244321}">
                <p14:modId xmlns:p14="http://schemas.microsoft.com/office/powerpoint/2010/main" val="2861996825"/>
              </p:ext>
            </p:extLst>
          </p:nvPr>
        </p:nvGraphicFramePr>
        <p:xfrm>
          <a:off x="530476" y="2383971"/>
          <a:ext cx="11506830" cy="3994175"/>
        </p:xfrm>
        <a:graphic>
          <a:graphicData uri="http://schemas.openxmlformats.org/drawingml/2006/table">
            <a:tbl>
              <a:tblPr firstRow="1" firstCol="1" bandRow="1">
                <a:tableStyleId>{5C22544A-7EE6-4342-B048-85BDC9FD1C3A}</a:tableStyleId>
              </a:tblPr>
              <a:tblGrid>
                <a:gridCol w="1863606">
                  <a:extLst>
                    <a:ext uri="{9D8B030D-6E8A-4147-A177-3AD203B41FA5}">
                      <a16:colId xmlns:a16="http://schemas.microsoft.com/office/drawing/2014/main" val="2874299639"/>
                    </a:ext>
                  </a:extLst>
                </a:gridCol>
                <a:gridCol w="1508221">
                  <a:extLst>
                    <a:ext uri="{9D8B030D-6E8A-4147-A177-3AD203B41FA5}">
                      <a16:colId xmlns:a16="http://schemas.microsoft.com/office/drawing/2014/main" val="2815002035"/>
                    </a:ext>
                  </a:extLst>
                </a:gridCol>
                <a:gridCol w="8135003">
                  <a:extLst>
                    <a:ext uri="{9D8B030D-6E8A-4147-A177-3AD203B41FA5}">
                      <a16:colId xmlns:a16="http://schemas.microsoft.com/office/drawing/2014/main" val="3714952976"/>
                    </a:ext>
                  </a:extLst>
                </a:gridCol>
              </a:tblGrid>
              <a:tr h="397535">
                <a:tc>
                  <a:txBody>
                    <a:bodyPr/>
                    <a:lstStyle/>
                    <a:p>
                      <a:pPr algn="just">
                        <a:spcAft>
                          <a:spcPts val="0"/>
                        </a:spcAft>
                      </a:pPr>
                      <a:r>
                        <a:rPr lang="en-US" altLang="zh-CN" sz="2400" b="1" kern="100" dirty="0">
                          <a:solidFill>
                            <a:schemeClr val="lt1"/>
                          </a:solidFill>
                          <a:effectLst/>
                          <a:latin typeface="等线" panose="02010600030101010101" pitchFamily="2" charset="-122"/>
                          <a:ea typeface="等线" panose="02010600030101010101" pitchFamily="2" charset="-122"/>
                          <a:cs typeface="Times New Roman" panose="02020603050405020304" pitchFamily="18" charset="0"/>
                        </a:rPr>
                        <a:t>coding</a:t>
                      </a:r>
                      <a:endParaRPr lang="zh-CN" altLang="en-US" sz="2400" b="1" kern="100" dirty="0">
                        <a:solidFill>
                          <a:schemeClr val="lt1"/>
                        </a:solidFill>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tc>
                  <a:txBody>
                    <a:bodyPr/>
                    <a:lstStyle/>
                    <a:p>
                      <a:pPr algn="just">
                        <a:spcAft>
                          <a:spcPts val="0"/>
                        </a:spcAft>
                      </a:pPr>
                      <a:r>
                        <a:rPr lang="en-US" altLang="zh-CN" sz="2400" b="1" kern="100" dirty="0">
                          <a:solidFill>
                            <a:schemeClr val="lt1"/>
                          </a:solidFill>
                          <a:effectLst/>
                          <a:latin typeface="等线" panose="02010600030101010101" pitchFamily="2" charset="-122"/>
                          <a:ea typeface="等线" panose="02010600030101010101" pitchFamily="2" charset="-122"/>
                          <a:cs typeface="Times New Roman" panose="02020603050405020304" pitchFamily="18" charset="0"/>
                        </a:rPr>
                        <a:t>frequency</a:t>
                      </a:r>
                      <a:endParaRPr lang="zh-CN" altLang="en-US" sz="2400" b="1" kern="100" dirty="0">
                        <a:solidFill>
                          <a:schemeClr val="lt1"/>
                        </a:solidFill>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tc>
                  <a:txBody>
                    <a:bodyPr/>
                    <a:lstStyle/>
                    <a:p>
                      <a:pPr algn="just">
                        <a:spcAft>
                          <a:spcPts val="0"/>
                        </a:spcAft>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instances</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extLst>
                  <a:ext uri="{0D108BD9-81ED-4DB2-BD59-A6C34878D82A}">
                    <a16:rowId xmlns:a16="http://schemas.microsoft.com/office/drawing/2014/main" val="4243860861"/>
                  </a:ext>
                </a:extLst>
              </a:tr>
              <a:tr h="592727">
                <a:tc>
                  <a:txBody>
                    <a:bodyPr/>
                    <a:lstStyle/>
                    <a:p>
                      <a:pPr algn="just">
                        <a:spcAft>
                          <a:spcPts val="0"/>
                        </a:spcAft>
                      </a:pPr>
                      <a:r>
                        <a:rPr lang="en-US" altLang="zh-CN" sz="2400" kern="100" dirty="0">
                          <a:effectLst/>
                        </a:rPr>
                        <a:t>Pattern seeking</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tc>
                  <a:txBody>
                    <a:bodyPr/>
                    <a:lstStyle/>
                    <a:p>
                      <a:pPr algn="just">
                        <a:spcAft>
                          <a:spcPts val="0"/>
                        </a:spcAft>
                      </a:pPr>
                      <a:r>
                        <a:rPr lang="en-US" sz="2400" kern="100" dirty="0">
                          <a:solidFill>
                            <a:schemeClr val="dk1"/>
                          </a:solidFill>
                          <a:effectLst/>
                          <a:latin typeface="+mn-lt"/>
                          <a:ea typeface="+mn-ea"/>
                          <a:cs typeface="+mn-cs"/>
                        </a:rPr>
                        <a:t>2001</a:t>
                      </a:r>
                      <a:r>
                        <a:rPr lang="en-US" altLang="zh-CN" sz="2400" kern="100" dirty="0">
                          <a:solidFill>
                            <a:schemeClr val="dk1"/>
                          </a:solidFill>
                          <a:effectLst/>
                          <a:latin typeface="+mn-lt"/>
                          <a:ea typeface="+mn-ea"/>
                          <a:cs typeface="+mn-cs"/>
                        </a:rPr>
                        <a:t>-</a:t>
                      </a:r>
                      <a:r>
                        <a:rPr lang="en-US" sz="2400" kern="100" dirty="0">
                          <a:solidFill>
                            <a:schemeClr val="dk1"/>
                          </a:solidFill>
                          <a:effectLst/>
                          <a:latin typeface="+mn-lt"/>
                          <a:ea typeface="+mn-ea"/>
                          <a:cs typeface="+mn-cs"/>
                        </a:rPr>
                        <a:t>8</a:t>
                      </a:r>
                    </a:p>
                    <a:p>
                      <a:pPr algn="just">
                        <a:spcAft>
                          <a:spcPts val="0"/>
                        </a:spcAft>
                      </a:pPr>
                      <a:r>
                        <a:rPr lang="en-US" altLang="zh-CN" sz="2400" kern="100" dirty="0">
                          <a:solidFill>
                            <a:schemeClr val="dk1"/>
                          </a:solidFill>
                          <a:effectLst/>
                          <a:latin typeface="+mn-lt"/>
                          <a:ea typeface="+mn-ea"/>
                          <a:cs typeface="+mn-cs"/>
                        </a:rPr>
                        <a:t>2017-2</a:t>
                      </a:r>
                      <a:endParaRPr lang="zh-CN" altLang="en-US" sz="2400" kern="100" dirty="0">
                        <a:solidFill>
                          <a:schemeClr val="dk1"/>
                        </a:solidFill>
                        <a:effectLst/>
                        <a:latin typeface="+mn-lt"/>
                        <a:ea typeface="+mn-ea"/>
                        <a:cs typeface="+mn-cs"/>
                      </a:endParaRPr>
                    </a:p>
                  </a:txBody>
                  <a:tcPr marL="29568" marR="29568" marT="0" marB="0"/>
                </a:tc>
                <a:tc>
                  <a:txBody>
                    <a:bodyPr/>
                    <a:lstStyle/>
                    <a:p>
                      <a:pPr algn="just">
                        <a:spcAft>
                          <a:spcPts val="0"/>
                        </a:spcAft>
                      </a:pPr>
                      <a:r>
                        <a:rPr lang="en-US" altLang="zh-CN" sz="2000" kern="100" dirty="0">
                          <a:effectLst/>
                        </a:rPr>
                        <a:t>“construct an explanation through simple thought processing on the basis of existing knowledge, experience and information, and understand that what has been constructed should be repeatedly testable</a:t>
                      </a:r>
                      <a:r>
                        <a:rPr lang="zh-CN" altLang="en-US" sz="2000" kern="100" dirty="0">
                          <a:effectLst/>
                        </a:rPr>
                        <a:t>“</a:t>
                      </a:r>
                      <a:endParaRPr lang="zh-CN" altLang="en-US" sz="2000" kern="100" dirty="0">
                        <a:solidFill>
                          <a:schemeClr val="dk1"/>
                        </a:solidFill>
                        <a:effectLst/>
                        <a:latin typeface="+mn-lt"/>
                        <a:ea typeface="+mn-ea"/>
                        <a:cs typeface="+mn-cs"/>
                      </a:endParaRPr>
                    </a:p>
                  </a:txBody>
                  <a:tcPr marL="29568" marR="29568" marT="0" marB="0"/>
                </a:tc>
                <a:extLst>
                  <a:ext uri="{0D108BD9-81ED-4DB2-BD59-A6C34878D82A}">
                    <a16:rowId xmlns:a16="http://schemas.microsoft.com/office/drawing/2014/main" val="3588727453"/>
                  </a:ext>
                </a:extLst>
              </a:tr>
              <a:tr h="560756">
                <a:tc>
                  <a:txBody>
                    <a:bodyPr/>
                    <a:lstStyle/>
                    <a:p>
                      <a:pPr algn="just">
                        <a:spcAft>
                          <a:spcPts val="0"/>
                        </a:spcAft>
                      </a:pPr>
                      <a:r>
                        <a:rPr lang="en-US" altLang="zh-CN" sz="2400" kern="100" dirty="0">
                          <a:effectLst/>
                          <a:latin typeface="等线" panose="02010600030101010101" pitchFamily="2" charset="-122"/>
                          <a:ea typeface="+mn-ea"/>
                          <a:cs typeface="Times New Roman" panose="02020603050405020304" pitchFamily="18" charset="0"/>
                        </a:rPr>
                        <a:t>Mechanistic</a:t>
                      </a:r>
                      <a:r>
                        <a:rPr lang="zh-CN" altLang="en-US" sz="2400" kern="100" dirty="0">
                          <a:effectLst/>
                          <a:latin typeface="等线" panose="02010600030101010101" pitchFamily="2" charset="-122"/>
                          <a:ea typeface="+mn-ea"/>
                          <a:cs typeface="Times New Roman" panose="02020603050405020304" pitchFamily="18" charset="0"/>
                        </a:rPr>
                        <a:t> </a:t>
                      </a:r>
                      <a:r>
                        <a:rPr lang="en-US" altLang="zh-CN" sz="2400" kern="100" dirty="0">
                          <a:effectLst/>
                          <a:latin typeface="等线" panose="02010600030101010101" pitchFamily="2" charset="-122"/>
                          <a:ea typeface="+mn-ea"/>
                          <a:cs typeface="Times New Roman" panose="02020603050405020304" pitchFamily="18" charset="0"/>
                        </a:rPr>
                        <a:t>reasoning</a:t>
                      </a:r>
                      <a:endParaRPr lang="zh-CN" altLang="zh-CN" sz="2400" kern="100" dirty="0">
                        <a:effectLst/>
                        <a:latin typeface="等线" panose="02010600030101010101" pitchFamily="2" charset="-122"/>
                        <a:ea typeface="+mn-ea"/>
                        <a:cs typeface="Times New Roman" panose="02020603050405020304" pitchFamily="18" charset="0"/>
                      </a:endParaRPr>
                    </a:p>
                  </a:txBody>
                  <a:tcPr marL="29568" marR="29568" marT="0" marB="0"/>
                </a:tc>
                <a:tc>
                  <a:txBody>
                    <a:bodyPr/>
                    <a:lstStyle/>
                    <a:p>
                      <a:pPr algn="just">
                        <a:spcAft>
                          <a:spcPts val="0"/>
                        </a:spcAft>
                      </a:pPr>
                      <a:r>
                        <a:rPr lang="en-US" sz="2400" kern="100" dirty="0">
                          <a:solidFill>
                            <a:schemeClr val="dk1"/>
                          </a:solidFill>
                          <a:effectLst/>
                          <a:latin typeface="+mn-lt"/>
                          <a:ea typeface="+mn-ea"/>
                          <a:cs typeface="+mn-cs"/>
                        </a:rPr>
                        <a:t>2001</a:t>
                      </a:r>
                      <a:r>
                        <a:rPr lang="en-US" altLang="zh-CN" sz="2400" kern="100" dirty="0">
                          <a:solidFill>
                            <a:schemeClr val="dk1"/>
                          </a:solidFill>
                          <a:effectLst/>
                          <a:latin typeface="+mn-lt"/>
                          <a:ea typeface="+mn-ea"/>
                          <a:cs typeface="+mn-cs"/>
                        </a:rPr>
                        <a:t>-</a:t>
                      </a:r>
                      <a:r>
                        <a:rPr lang="en-US" sz="2400" kern="100" dirty="0">
                          <a:solidFill>
                            <a:schemeClr val="dk1"/>
                          </a:solidFill>
                          <a:effectLst/>
                          <a:latin typeface="+mn-lt"/>
                          <a:ea typeface="+mn-ea"/>
                          <a:cs typeface="+mn-cs"/>
                        </a:rPr>
                        <a:t>4 </a:t>
                      </a:r>
                      <a:endParaRPr lang="zh-CN" altLang="en-US" sz="2400" kern="100" dirty="0">
                        <a:solidFill>
                          <a:schemeClr val="dk1"/>
                        </a:solidFill>
                        <a:effectLst/>
                        <a:latin typeface="+mn-lt"/>
                        <a:ea typeface="+mn-ea"/>
                        <a:cs typeface="+mn-cs"/>
                      </a:endParaRPr>
                    </a:p>
                  </a:txBody>
                  <a:tcPr marL="29568" marR="29568" marT="0" marB="0"/>
                </a:tc>
                <a:tc>
                  <a:txBody>
                    <a:bodyPr/>
                    <a:lstStyle/>
                    <a:p>
                      <a:pPr algn="just">
                        <a:spcAft>
                          <a:spcPts val="0"/>
                        </a:spcAft>
                      </a:pPr>
                      <a:r>
                        <a:rPr lang="en-US" altLang="zh-CN" sz="2000" u="none" strike="noStrike" kern="100" dirty="0">
                          <a:effectLst/>
                        </a:rPr>
                        <a:t>As part of a single exemplar case from Inquiry and the National Science Education Standards</a:t>
                      </a:r>
                      <a:r>
                        <a:rPr lang="en-US" altLang="zh-CN" sz="2000" kern="100" dirty="0">
                          <a:effectLst/>
                        </a:rPr>
                        <a:t> (NRC, 2000)</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extLst>
                  <a:ext uri="{0D108BD9-81ED-4DB2-BD59-A6C34878D82A}">
                    <a16:rowId xmlns:a16="http://schemas.microsoft.com/office/drawing/2014/main" val="364061292"/>
                  </a:ext>
                </a:extLst>
              </a:tr>
              <a:tr h="662558">
                <a:tc>
                  <a:txBody>
                    <a:bodyPr/>
                    <a:lstStyle/>
                    <a:p>
                      <a:pPr algn="just">
                        <a:spcAft>
                          <a:spcPts val="0"/>
                        </a:spcAft>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Explication</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tc>
                  <a:txBody>
                    <a:bodyPr/>
                    <a:lstStyle/>
                    <a:p>
                      <a:pPr algn="just">
                        <a:spcAft>
                          <a:spcPts val="0"/>
                        </a:spcAft>
                      </a:pPr>
                      <a:r>
                        <a:rPr lang="en-US" sz="2400" kern="100" dirty="0">
                          <a:solidFill>
                            <a:schemeClr val="dk1"/>
                          </a:solidFill>
                          <a:effectLst/>
                          <a:latin typeface="+mn-lt"/>
                          <a:ea typeface="+mn-ea"/>
                          <a:cs typeface="+mn-cs"/>
                        </a:rPr>
                        <a:t>2001</a:t>
                      </a:r>
                      <a:r>
                        <a:rPr lang="en-US" altLang="zh-CN" sz="2400" kern="100" dirty="0">
                          <a:solidFill>
                            <a:schemeClr val="dk1"/>
                          </a:solidFill>
                          <a:effectLst/>
                          <a:latin typeface="+mn-lt"/>
                          <a:ea typeface="+mn-ea"/>
                          <a:cs typeface="+mn-cs"/>
                        </a:rPr>
                        <a:t>-</a:t>
                      </a:r>
                      <a:r>
                        <a:rPr lang="en-US" sz="2400" kern="100" dirty="0">
                          <a:solidFill>
                            <a:schemeClr val="dk1"/>
                          </a:solidFill>
                          <a:effectLst/>
                          <a:latin typeface="+mn-lt"/>
                          <a:ea typeface="+mn-ea"/>
                          <a:cs typeface="+mn-cs"/>
                        </a:rPr>
                        <a:t>1</a:t>
                      </a:r>
                    </a:p>
                    <a:p>
                      <a:pPr algn="just">
                        <a:spcAft>
                          <a:spcPts val="0"/>
                        </a:spcAft>
                      </a:pPr>
                      <a:r>
                        <a:rPr lang="en-US" altLang="zh-CN" sz="2400" kern="100" dirty="0">
                          <a:solidFill>
                            <a:schemeClr val="dk1"/>
                          </a:solidFill>
                          <a:effectLst/>
                          <a:latin typeface="+mn-lt"/>
                          <a:ea typeface="+mn-ea"/>
                          <a:cs typeface="+mn-cs"/>
                        </a:rPr>
                        <a:t>2017-1</a:t>
                      </a:r>
                      <a:endParaRPr lang="zh-CN" altLang="en-US" sz="2400" kern="100" dirty="0">
                        <a:solidFill>
                          <a:schemeClr val="dk1"/>
                        </a:solidFill>
                        <a:effectLst/>
                        <a:latin typeface="+mn-lt"/>
                        <a:ea typeface="+mn-ea"/>
                        <a:cs typeface="+mn-cs"/>
                      </a:endParaRPr>
                    </a:p>
                  </a:txBody>
                  <a:tcPr marL="29568" marR="29568" marT="0" marB="0"/>
                </a:tc>
                <a:tc>
                  <a:txBody>
                    <a:bodyPr/>
                    <a:lstStyle/>
                    <a:p>
                      <a:pPr algn="just">
                        <a:spcAft>
                          <a:spcPts val="0"/>
                        </a:spcAft>
                      </a:pP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“can</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explain</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the</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meaning</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of</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natural</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selection</a:t>
                      </a:r>
                      <a:r>
                        <a:rPr lang="zh-CN" altLang="en-US"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and survival the fittest”</a:t>
                      </a:r>
                    </a:p>
                  </a:txBody>
                  <a:tcPr marL="29568" marR="29568" marT="0" marB="0"/>
                </a:tc>
                <a:extLst>
                  <a:ext uri="{0D108BD9-81ED-4DB2-BD59-A6C34878D82A}">
                    <a16:rowId xmlns:a16="http://schemas.microsoft.com/office/drawing/2014/main" val="1953137762"/>
                  </a:ext>
                </a:extLst>
              </a:tr>
              <a:tr h="669819">
                <a:tc>
                  <a:txBody>
                    <a:bodyPr/>
                    <a:lstStyle/>
                    <a:p>
                      <a:pPr algn="just">
                        <a:spcAft>
                          <a:spcPts val="0"/>
                        </a:spcAft>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Unclear</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9568" marR="29568" marT="0" marB="0"/>
                </a:tc>
                <a:tc>
                  <a:txBody>
                    <a:bodyPr/>
                    <a:lstStyle/>
                    <a:p>
                      <a:pPr algn="just">
                        <a:spcAft>
                          <a:spcPts val="0"/>
                        </a:spcAft>
                      </a:pPr>
                      <a:r>
                        <a:rPr lang="en-US" sz="2400" kern="100" dirty="0">
                          <a:solidFill>
                            <a:schemeClr val="dk1"/>
                          </a:solidFill>
                          <a:effectLst/>
                          <a:latin typeface="+mn-lt"/>
                          <a:ea typeface="+mn-ea"/>
                          <a:cs typeface="+mn-cs"/>
                        </a:rPr>
                        <a:t>2001</a:t>
                      </a:r>
                      <a:r>
                        <a:rPr lang="en-US" altLang="zh-CN" sz="2400" kern="100" dirty="0">
                          <a:solidFill>
                            <a:schemeClr val="dk1"/>
                          </a:solidFill>
                          <a:effectLst/>
                          <a:latin typeface="+mn-lt"/>
                          <a:ea typeface="+mn-ea"/>
                          <a:cs typeface="+mn-cs"/>
                        </a:rPr>
                        <a:t>-</a:t>
                      </a:r>
                      <a:r>
                        <a:rPr lang="en-US" sz="2400" kern="100" dirty="0">
                          <a:solidFill>
                            <a:schemeClr val="dk1"/>
                          </a:solidFill>
                          <a:effectLst/>
                          <a:latin typeface="+mn-lt"/>
                          <a:ea typeface="+mn-ea"/>
                          <a:cs typeface="+mn-cs"/>
                        </a:rPr>
                        <a:t>8</a:t>
                      </a:r>
                    </a:p>
                    <a:p>
                      <a:pPr algn="just">
                        <a:spcAft>
                          <a:spcPts val="0"/>
                        </a:spcAft>
                      </a:pPr>
                      <a:r>
                        <a:rPr lang="en-US" altLang="zh-CN" sz="2400" kern="100" dirty="0">
                          <a:solidFill>
                            <a:schemeClr val="dk1"/>
                          </a:solidFill>
                          <a:effectLst/>
                          <a:latin typeface="+mn-lt"/>
                          <a:ea typeface="+mn-ea"/>
                          <a:cs typeface="+mn-cs"/>
                        </a:rPr>
                        <a:t>2017-2</a:t>
                      </a:r>
                      <a:endParaRPr lang="zh-CN" altLang="en-US" sz="2400" kern="100" dirty="0">
                        <a:solidFill>
                          <a:schemeClr val="dk1"/>
                        </a:solidFill>
                        <a:effectLst/>
                        <a:latin typeface="+mn-lt"/>
                        <a:ea typeface="+mn-ea"/>
                        <a:cs typeface="+mn-cs"/>
                      </a:endParaRPr>
                    </a:p>
                  </a:txBody>
                  <a:tcPr marL="29568" marR="29568"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kern="100" dirty="0">
                          <a:effectLst/>
                          <a:latin typeface="等线" panose="02010600030101010101" pitchFamily="2" charset="-122"/>
                          <a:ea typeface="+mn-ea"/>
                          <a:cs typeface="Times New Roman" panose="02020603050405020304" pitchFamily="18" charset="0"/>
                        </a:rPr>
                        <a:t>“know that science can already explain many myths of the world, and there are more waiting for exploration”</a:t>
                      </a:r>
                      <a:endParaRPr lang="en-US" altLang="zh-CN" sz="2000" kern="100" dirty="0">
                        <a:solidFill>
                          <a:schemeClr val="dk1"/>
                        </a:solidFill>
                        <a:effectLst/>
                        <a:latin typeface="+mn-lt"/>
                        <a:ea typeface="+mn-ea"/>
                        <a:cs typeface="+mn-cs"/>
                      </a:endParaRPr>
                    </a:p>
                    <a:p>
                      <a:r>
                        <a:rPr lang="en-US" altLang="zh-CN" sz="2000" kern="100" dirty="0">
                          <a:solidFill>
                            <a:schemeClr val="dk1"/>
                          </a:solidFill>
                          <a:effectLst/>
                          <a:latin typeface="+mn-lt"/>
                          <a:ea typeface="+mn-ea"/>
                          <a:cs typeface="+mn-cs"/>
                        </a:rPr>
                        <a:t>“explain why a quilt can both keep you warm and keep the ice cream from melting”</a:t>
                      </a:r>
                      <a:endParaRPr lang="zh-CN" altLang="en-US" sz="2000" kern="100" dirty="0">
                        <a:solidFill>
                          <a:schemeClr val="dk1"/>
                        </a:solidFill>
                        <a:effectLst/>
                        <a:latin typeface="+mn-lt"/>
                        <a:ea typeface="+mn-ea"/>
                        <a:cs typeface="+mn-cs"/>
                      </a:endParaRPr>
                    </a:p>
                  </a:txBody>
                  <a:tcPr marL="29568" marR="29568" marT="0" marB="0"/>
                </a:tc>
                <a:extLst>
                  <a:ext uri="{0D108BD9-81ED-4DB2-BD59-A6C34878D82A}">
                    <a16:rowId xmlns:a16="http://schemas.microsoft.com/office/drawing/2014/main" val="514365654"/>
                  </a:ext>
                </a:extLst>
              </a:tr>
            </a:tbl>
          </a:graphicData>
        </a:graphic>
      </p:graphicFrame>
    </p:spTree>
    <p:extLst>
      <p:ext uri="{BB962C8B-B14F-4D97-AF65-F5344CB8AC3E}">
        <p14:creationId xmlns:p14="http://schemas.microsoft.com/office/powerpoint/2010/main" val="2749133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3B79B-DF3E-0AAB-E65F-8290F882B9BF}"/>
              </a:ext>
            </a:extLst>
          </p:cNvPr>
          <p:cNvSpPr>
            <a:spLocks noGrp="1"/>
          </p:cNvSpPr>
          <p:nvPr>
            <p:ph type="title"/>
          </p:nvPr>
        </p:nvSpPr>
        <p:spPr/>
        <p:txBody>
          <a:bodyPr/>
          <a:lstStyle/>
          <a:p>
            <a:r>
              <a:rPr lang="en-US" altLang="zh-CN" sz="4400" b="1" dirty="0">
                <a:ea typeface="华文楷体" panose="02010600040101010101" pitchFamily="2" charset="-122"/>
              </a:rPr>
              <a:t>On the space for mechanistic reasoning </a:t>
            </a:r>
            <a:endParaRPr lang="zh-CN" altLang="en-US" b="1" dirty="0"/>
          </a:p>
        </p:txBody>
      </p:sp>
      <p:sp>
        <p:nvSpPr>
          <p:cNvPr id="3" name="Content Placeholder 2">
            <a:extLst>
              <a:ext uri="{FF2B5EF4-FFF2-40B4-BE49-F238E27FC236}">
                <a16:creationId xmlns:a16="http://schemas.microsoft.com/office/drawing/2014/main" id="{28D0649C-1924-5D47-7719-BD65FFB967B4}"/>
              </a:ext>
            </a:extLst>
          </p:cNvPr>
          <p:cNvSpPr>
            <a:spLocks noGrp="1"/>
          </p:cNvSpPr>
          <p:nvPr>
            <p:ph idx="1"/>
          </p:nvPr>
        </p:nvSpPr>
        <p:spPr>
          <a:xfrm>
            <a:off x="482321" y="1825625"/>
            <a:ext cx="11153669" cy="4351338"/>
          </a:xfrm>
        </p:spPr>
        <p:txBody>
          <a:bodyPr>
            <a:normAutofit/>
          </a:bodyPr>
          <a:lstStyle/>
          <a:p>
            <a:r>
              <a:rPr lang="en-US" altLang="zh-CN" dirty="0"/>
              <a:t>In Chinese elementary classroom, there is little space for mechanistic reasoning because of the dominating focus on pattern-seeking</a:t>
            </a:r>
          </a:p>
          <a:p>
            <a:r>
              <a:rPr lang="en-US" altLang="zh-CN" dirty="0"/>
              <a:t>The focus on pattern-seeking is contextualized by standards/ textbooks that marginalize mechanistic reasoning  </a:t>
            </a:r>
          </a:p>
          <a:p>
            <a:r>
              <a:rPr lang="en-US" altLang="zh-CN" dirty="0"/>
              <a:t>This seems to be not just the case in China</a:t>
            </a:r>
          </a:p>
          <a:p>
            <a:pPr marL="0" indent="0">
              <a:buNone/>
            </a:pPr>
            <a:endParaRPr lang="en-US" altLang="zh-CN" dirty="0"/>
          </a:p>
          <a:p>
            <a:pPr marL="0" indent="0">
              <a:buNone/>
            </a:pPr>
            <a:r>
              <a:rPr lang="en-US" altLang="zh-CN" sz="1400" b="0" i="0" dirty="0">
                <a:solidFill>
                  <a:srgbClr val="222222"/>
                </a:solidFill>
                <a:effectLst/>
                <a:latin typeface="Times New Roman" panose="02020603050405020304" pitchFamily="18" charset="0"/>
                <a:cs typeface="Times New Roman" panose="02020603050405020304" pitchFamily="18" charset="0"/>
              </a:rPr>
              <a:t>Tang, X., Elby, A., &amp; Hammer, D. (2020). The tension between pattern‐seeking and mechanistic reasoning in explanation construction: A case from Chinese elementary science classroom. </a:t>
            </a:r>
            <a:r>
              <a:rPr lang="en-US" altLang="zh-CN" sz="1400" b="0" i="1" dirty="0">
                <a:solidFill>
                  <a:srgbClr val="222222"/>
                </a:solidFill>
                <a:effectLst/>
                <a:latin typeface="Times New Roman" panose="02020603050405020304" pitchFamily="18" charset="0"/>
                <a:cs typeface="Times New Roman" panose="02020603050405020304" pitchFamily="18" charset="0"/>
              </a:rPr>
              <a:t>Science Education</a:t>
            </a:r>
            <a:r>
              <a:rPr lang="en-US" altLang="zh-CN" sz="1400" b="0" i="0" dirty="0">
                <a:solidFill>
                  <a:srgbClr val="222222"/>
                </a:solidFill>
                <a:effectLst/>
                <a:latin typeface="Times New Roman" panose="02020603050405020304" pitchFamily="18" charset="0"/>
                <a:cs typeface="Times New Roman" panose="02020603050405020304" pitchFamily="18" charset="0"/>
              </a:rPr>
              <a:t>, </a:t>
            </a:r>
            <a:r>
              <a:rPr lang="en-US" altLang="zh-CN" sz="1400" b="0" i="1" dirty="0">
                <a:solidFill>
                  <a:srgbClr val="222222"/>
                </a:solidFill>
                <a:effectLst/>
                <a:latin typeface="Times New Roman" panose="02020603050405020304" pitchFamily="18" charset="0"/>
                <a:cs typeface="Times New Roman" panose="02020603050405020304" pitchFamily="18" charset="0"/>
              </a:rPr>
              <a:t>104</a:t>
            </a:r>
            <a:r>
              <a:rPr lang="en-US" altLang="zh-CN" sz="1400" b="0" i="0" dirty="0">
                <a:solidFill>
                  <a:srgbClr val="222222"/>
                </a:solidFill>
                <a:effectLst/>
                <a:latin typeface="Times New Roman" panose="02020603050405020304" pitchFamily="18" charset="0"/>
                <a:cs typeface="Times New Roman" panose="02020603050405020304" pitchFamily="18" charset="0"/>
              </a:rPr>
              <a:t>(6), 1071-1099.</a:t>
            </a:r>
            <a:endParaRPr lang="en-US" altLang="zh-CN" sz="1400" dirty="0">
              <a:latin typeface="Times New Roman" panose="02020603050405020304" pitchFamily="18" charset="0"/>
              <a:cs typeface="Times New Roman" panose="02020603050405020304" pitchFamily="18" charset="0"/>
            </a:endParaRPr>
          </a:p>
          <a:p>
            <a:pPr marL="0" indent="0">
              <a:buNone/>
            </a:pPr>
            <a:endParaRPr lang="zh-CN" altLang="en-US" dirty="0"/>
          </a:p>
        </p:txBody>
      </p:sp>
    </p:spTree>
    <p:extLst>
      <p:ext uri="{BB962C8B-B14F-4D97-AF65-F5344CB8AC3E}">
        <p14:creationId xmlns:p14="http://schemas.microsoft.com/office/powerpoint/2010/main" val="3258919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FA06-A8A8-7B1E-33F6-D277D1A4B184}"/>
              </a:ext>
            </a:extLst>
          </p:cNvPr>
          <p:cNvSpPr>
            <a:spLocks noGrp="1"/>
          </p:cNvSpPr>
          <p:nvPr>
            <p:ph type="title"/>
          </p:nvPr>
        </p:nvSpPr>
        <p:spPr/>
        <p:txBody>
          <a:bodyPr/>
          <a:lstStyle/>
          <a:p>
            <a:r>
              <a:rPr lang="en-US" altLang="zh-CN" b="1" dirty="0"/>
              <a:t>On guiding explanation construction</a:t>
            </a:r>
            <a:endParaRPr lang="zh-CN" altLang="en-US" b="1" dirty="0"/>
          </a:p>
        </p:txBody>
      </p:sp>
      <p:sp>
        <p:nvSpPr>
          <p:cNvPr id="3" name="Content Placeholder 2">
            <a:extLst>
              <a:ext uri="{FF2B5EF4-FFF2-40B4-BE49-F238E27FC236}">
                <a16:creationId xmlns:a16="http://schemas.microsoft.com/office/drawing/2014/main" id="{14D0155D-F7B8-12AA-B9E9-443BEEB5D2BE}"/>
              </a:ext>
            </a:extLst>
          </p:cNvPr>
          <p:cNvSpPr>
            <a:spLocks noGrp="1"/>
          </p:cNvSpPr>
          <p:nvPr>
            <p:ph idx="1"/>
          </p:nvPr>
        </p:nvSpPr>
        <p:spPr>
          <a:xfrm>
            <a:off x="213064" y="1825625"/>
            <a:ext cx="5258498" cy="4667250"/>
          </a:xfrm>
        </p:spPr>
        <p:txBody>
          <a:bodyPr>
            <a:normAutofit fontScale="55000" lnSpcReduction="20000"/>
          </a:bodyPr>
          <a:lstStyle/>
          <a:p>
            <a:pPr marL="0" indent="0">
              <a:lnSpc>
                <a:spcPct val="120000"/>
              </a:lnSpc>
              <a:buNone/>
            </a:pPr>
            <a:r>
              <a:rPr lang="en-US" altLang="zh-CN" sz="2900" b="1" dirty="0"/>
              <a:t>Explanation-Driven Inquiry </a:t>
            </a:r>
            <a:r>
              <a:rPr lang="en-US" altLang="zh-CN" sz="1900" dirty="0"/>
              <a:t>(Sandoval &amp; Reiser, 2004)</a:t>
            </a:r>
          </a:p>
          <a:p>
            <a:pPr>
              <a:lnSpc>
                <a:spcPct val="120000"/>
              </a:lnSpc>
            </a:pPr>
            <a:r>
              <a:rPr lang="en-US" altLang="zh-CN" dirty="0"/>
              <a:t>Frame students’ inquiry as an effort to explain phenomena</a:t>
            </a:r>
          </a:p>
          <a:p>
            <a:pPr marL="0" indent="0">
              <a:lnSpc>
                <a:spcPct val="120000"/>
              </a:lnSpc>
              <a:buNone/>
            </a:pPr>
            <a:r>
              <a:rPr lang="en-US" altLang="zh-CN" dirty="0"/>
              <a:t>-Frame explanation as answering the inquiry question throughout the process</a:t>
            </a:r>
          </a:p>
          <a:p>
            <a:pPr>
              <a:lnSpc>
                <a:spcPct val="120000"/>
              </a:lnSpc>
            </a:pPr>
            <a:r>
              <a:rPr lang="en-US" altLang="zh-CN" dirty="0"/>
              <a:t>Suggest the form of explanation</a:t>
            </a:r>
          </a:p>
          <a:p>
            <a:pPr marL="0" indent="0">
              <a:lnSpc>
                <a:spcPct val="120000"/>
              </a:lnSpc>
              <a:buNone/>
            </a:pPr>
            <a:r>
              <a:rPr lang="en-US" altLang="zh-CN" dirty="0"/>
              <a:t>-the articulation of coherent, causal accounts </a:t>
            </a:r>
          </a:p>
          <a:p>
            <a:pPr marL="0" indent="0">
              <a:lnSpc>
                <a:spcPct val="120000"/>
              </a:lnSpc>
              <a:buNone/>
            </a:pPr>
            <a:r>
              <a:rPr lang="en-US" altLang="zh-CN" dirty="0"/>
              <a:t>-the use of data to support causal claims</a:t>
            </a:r>
          </a:p>
          <a:p>
            <a:pPr marL="0" indent="0">
              <a:lnSpc>
                <a:spcPct val="120000"/>
              </a:lnSpc>
              <a:buNone/>
            </a:pPr>
            <a:r>
              <a:rPr lang="en-US" altLang="zh-CN" dirty="0">
                <a:solidFill>
                  <a:srgbClr val="0070C0"/>
                </a:solidFill>
              </a:rPr>
              <a:t>-description of entities and activities on a lower scalar level</a:t>
            </a:r>
          </a:p>
          <a:p>
            <a:pPr>
              <a:lnSpc>
                <a:spcPct val="120000"/>
              </a:lnSpc>
            </a:pPr>
            <a:r>
              <a:rPr lang="en-US" altLang="zh-CN" dirty="0"/>
              <a:t>Represent Theories as Explanatory Frameworks</a:t>
            </a:r>
          </a:p>
          <a:p>
            <a:pPr>
              <a:lnSpc>
                <a:spcPct val="120000"/>
              </a:lnSpc>
            </a:pPr>
            <a:r>
              <a:rPr lang="en-US" altLang="zh-CN" dirty="0"/>
              <a:t>Link evidence with causal claims</a:t>
            </a:r>
          </a:p>
          <a:p>
            <a:pPr>
              <a:lnSpc>
                <a:spcPct val="120000"/>
              </a:lnSpc>
            </a:pPr>
            <a:r>
              <a:rPr lang="en-US" altLang="zh-CN" dirty="0"/>
              <a:t>Opportunities for epistemic reflection</a:t>
            </a:r>
          </a:p>
          <a:p>
            <a:pPr marL="0" indent="0">
              <a:buNone/>
            </a:pPr>
            <a:endParaRPr lang="zh-CN" altLang="en-US" dirty="0"/>
          </a:p>
        </p:txBody>
      </p:sp>
      <p:pic>
        <p:nvPicPr>
          <p:cNvPr id="5" name="Picture 4">
            <a:extLst>
              <a:ext uri="{FF2B5EF4-FFF2-40B4-BE49-F238E27FC236}">
                <a16:creationId xmlns:a16="http://schemas.microsoft.com/office/drawing/2014/main" id="{88D8F832-769F-3B14-B15F-F2207F4FD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561" y="1624614"/>
            <a:ext cx="6400419" cy="5116124"/>
          </a:xfrm>
          <a:prstGeom prst="rect">
            <a:avLst/>
          </a:prstGeom>
        </p:spPr>
      </p:pic>
    </p:spTree>
    <p:extLst>
      <p:ext uri="{BB962C8B-B14F-4D97-AF65-F5344CB8AC3E}">
        <p14:creationId xmlns:p14="http://schemas.microsoft.com/office/powerpoint/2010/main" val="2009902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C4713-BF4B-8125-AC99-F6AA57DC8DE0}"/>
              </a:ext>
            </a:extLst>
          </p:cNvPr>
          <p:cNvSpPr>
            <a:spLocks noGrp="1"/>
          </p:cNvSpPr>
          <p:nvPr>
            <p:ph type="title"/>
          </p:nvPr>
        </p:nvSpPr>
        <p:spPr>
          <a:xfrm>
            <a:off x="838200" y="2957405"/>
            <a:ext cx="10515600" cy="1325563"/>
          </a:xfrm>
        </p:spPr>
        <p:txBody>
          <a:bodyPr/>
          <a:lstStyle/>
          <a:p>
            <a:r>
              <a:rPr lang="en-US" altLang="zh-CN" dirty="0"/>
              <a:t>Would</a:t>
            </a:r>
            <a:r>
              <a:rPr lang="zh-CN" altLang="en-US" dirty="0"/>
              <a:t> </a:t>
            </a:r>
            <a:r>
              <a:rPr lang="en-US" altLang="zh-CN" dirty="0"/>
              <a:t>young students be able to do it?</a:t>
            </a:r>
            <a:endParaRPr lang="zh-CN" altLang="en-US" dirty="0"/>
          </a:p>
        </p:txBody>
      </p:sp>
    </p:spTree>
    <p:extLst>
      <p:ext uri="{BB962C8B-B14F-4D97-AF65-F5344CB8AC3E}">
        <p14:creationId xmlns:p14="http://schemas.microsoft.com/office/powerpoint/2010/main" val="3664552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85610-C9AC-C2FA-04C9-1F66FF86335C}"/>
              </a:ext>
            </a:extLst>
          </p:cNvPr>
          <p:cNvSpPr>
            <a:spLocks noGrp="1"/>
          </p:cNvSpPr>
          <p:nvPr>
            <p:ph type="title"/>
          </p:nvPr>
        </p:nvSpPr>
        <p:spPr>
          <a:xfrm>
            <a:off x="340067" y="365125"/>
            <a:ext cx="11013733" cy="1325563"/>
          </a:xfrm>
        </p:spPr>
        <p:txBody>
          <a:bodyPr/>
          <a:lstStyle/>
          <a:p>
            <a:r>
              <a:rPr lang="en-US" altLang="zh-CN" dirty="0"/>
              <a:t>Would it be productive to engage young students in mechanistic reasoning</a:t>
            </a:r>
            <a:endParaRPr lang="zh-CN" altLang="en-US" dirty="0"/>
          </a:p>
        </p:txBody>
      </p:sp>
      <p:sp>
        <p:nvSpPr>
          <p:cNvPr id="3" name="Content Placeholder 2">
            <a:extLst>
              <a:ext uri="{FF2B5EF4-FFF2-40B4-BE49-F238E27FC236}">
                <a16:creationId xmlns:a16="http://schemas.microsoft.com/office/drawing/2014/main" id="{D63F53E7-9567-2B70-0200-FF5990BCE403}"/>
              </a:ext>
            </a:extLst>
          </p:cNvPr>
          <p:cNvSpPr>
            <a:spLocks noGrp="1"/>
          </p:cNvSpPr>
          <p:nvPr>
            <p:ph idx="1"/>
          </p:nvPr>
        </p:nvSpPr>
        <p:spPr>
          <a:xfrm>
            <a:off x="4855129" y="1710784"/>
            <a:ext cx="6800121" cy="5167312"/>
          </a:xfrm>
        </p:spPr>
        <p:txBody>
          <a:bodyPr>
            <a:normAutofit fontScale="77500" lnSpcReduction="20000"/>
          </a:bodyPr>
          <a:lstStyle/>
          <a:p>
            <a:pPr marL="360000" lvl="0" indent="-342900" algn="just">
              <a:lnSpc>
                <a:spcPct val="120000"/>
              </a:lnSpc>
              <a:spcBef>
                <a:spcPts val="0"/>
              </a:spcBef>
              <a:buFont typeface="+mj-lt"/>
              <a:buAutoNum type="arabicPeriod"/>
            </a:pPr>
            <a:r>
              <a:rPr lang="en-US" altLang="zh-CN" sz="2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Mom: Oh, so the holes are where it looks black when you draw. But what does the air have to do with the holes?</a:t>
            </a:r>
            <a:endParaRPr lang="zh-CN" altLang="zh-CN" sz="2900" dirty="0">
              <a:effectLst/>
              <a:latin typeface="Times New Roman" panose="02020603050405020304" pitchFamily="18" charset="0"/>
              <a:ea typeface="等线" panose="02010600030101010101" pitchFamily="2" charset="-122"/>
              <a:cs typeface="Times New Roman" panose="02020603050405020304" pitchFamily="18" charset="0"/>
            </a:endParaRPr>
          </a:p>
          <a:p>
            <a:pPr marL="360000" lvl="0" indent="-342900" algn="just">
              <a:lnSpc>
                <a:spcPct val="120000"/>
              </a:lnSpc>
              <a:spcBef>
                <a:spcPts val="0"/>
              </a:spcBef>
              <a:buFont typeface="+mj-lt"/>
              <a:buAutoNum type="arabicPeriod"/>
            </a:pPr>
            <a:r>
              <a:rPr lang="en-US" altLang="zh-CN" sz="2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Walnut: </a:t>
            </a:r>
            <a:r>
              <a:rPr lang="en-US" altLang="zh-CN" sz="2900" b="1"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Because those-, when I drew, the air said, the air said, “Ah, there is a hole, let’s go inside!” So they came in. And then when you soak it in water, they said, “Ah, water!” So they came out. And then they dig a hole, it is too small, so they have to squeeze out. And then they rose and became bubbles, and they just jumped around here and there.</a:t>
            </a:r>
            <a:endParaRPr lang="zh-CN" altLang="zh-CN" sz="2900" b="1" dirty="0">
              <a:solidFill>
                <a:schemeClr val="accent1"/>
              </a:solidFill>
              <a:effectLst/>
              <a:latin typeface="Times New Roman" panose="02020603050405020304" pitchFamily="18" charset="0"/>
              <a:ea typeface="等线" panose="02010600030101010101" pitchFamily="2" charset="-122"/>
              <a:cs typeface="Times New Roman" panose="02020603050405020304" pitchFamily="18" charset="0"/>
            </a:endParaRPr>
          </a:p>
          <a:p>
            <a:pPr marL="360000" lvl="0" indent="-342900" algn="just">
              <a:lnSpc>
                <a:spcPct val="120000"/>
              </a:lnSpc>
              <a:spcBef>
                <a:spcPts val="0"/>
              </a:spcBef>
              <a:buFont typeface="+mj-lt"/>
              <a:buAutoNum type="arabicPeriod"/>
            </a:pPr>
            <a:r>
              <a:rPr lang="en-US" altLang="zh-CN" sz="2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Mom: So how come there is also the sizzling sound?</a:t>
            </a:r>
            <a:endParaRPr lang="zh-CN" altLang="zh-CN" sz="2900" dirty="0">
              <a:effectLst/>
              <a:latin typeface="Times New Roman" panose="02020603050405020304" pitchFamily="18" charset="0"/>
              <a:ea typeface="等线" panose="02010600030101010101" pitchFamily="2" charset="-122"/>
              <a:cs typeface="Times New Roman" panose="02020603050405020304" pitchFamily="18" charset="0"/>
            </a:endParaRPr>
          </a:p>
          <a:p>
            <a:pPr marL="360000" lvl="0" indent="-342900" algn="just">
              <a:lnSpc>
                <a:spcPct val="120000"/>
              </a:lnSpc>
              <a:spcBef>
                <a:spcPts val="0"/>
              </a:spcBef>
              <a:buFont typeface="+mj-lt"/>
              <a:buAutoNum type="arabicPeriod"/>
            </a:pPr>
            <a:r>
              <a:rPr lang="en-US" altLang="zh-CN" sz="2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Walnut: </a:t>
            </a:r>
            <a:r>
              <a:rPr lang="en-US" altLang="zh-CN" sz="2900" b="1"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Because they squeeze out, so there is the sizzling sound.</a:t>
            </a:r>
            <a:endParaRPr lang="zh-CN" altLang="zh-CN" sz="2900" b="1" dirty="0">
              <a:solidFill>
                <a:schemeClr val="accent1"/>
              </a:solidFill>
              <a:effectLst/>
              <a:latin typeface="Times New Roman" panose="02020603050405020304" pitchFamily="18" charset="0"/>
              <a:ea typeface="等线" panose="02010600030101010101" pitchFamily="2" charset="-122"/>
              <a:cs typeface="Times New Roman" panose="02020603050405020304" pitchFamily="18" charset="0"/>
            </a:endParaRPr>
          </a:p>
          <a:p>
            <a:endParaRPr lang="zh-CN" altLang="en-US" dirty="0"/>
          </a:p>
        </p:txBody>
      </p:sp>
      <p:pic>
        <p:nvPicPr>
          <p:cNvPr id="5" name="图片 7">
            <a:extLst>
              <a:ext uri="{FF2B5EF4-FFF2-40B4-BE49-F238E27FC236}">
                <a16:creationId xmlns:a16="http://schemas.microsoft.com/office/drawing/2014/main" id="{6BE77DEE-3B42-C730-FCD8-748B84F7A9B0}"/>
              </a:ext>
            </a:extLst>
          </p:cNvPr>
          <p:cNvPicPr>
            <a:picLocks noChangeAspect="1"/>
          </p:cNvPicPr>
          <p:nvPr/>
        </p:nvPicPr>
        <p:blipFill rotWithShape="1">
          <a:blip r:embed="rId2"/>
          <a:srcRect l="44605" t="52303" r="31935" b="37823"/>
          <a:stretch/>
        </p:blipFill>
        <p:spPr>
          <a:xfrm>
            <a:off x="319046" y="4359500"/>
            <a:ext cx="1455959" cy="1361674"/>
          </a:xfrm>
          <a:prstGeom prst="rect">
            <a:avLst/>
          </a:prstGeom>
        </p:spPr>
      </p:pic>
      <p:pic>
        <p:nvPicPr>
          <p:cNvPr id="6" name="图片 7">
            <a:extLst>
              <a:ext uri="{FF2B5EF4-FFF2-40B4-BE49-F238E27FC236}">
                <a16:creationId xmlns:a16="http://schemas.microsoft.com/office/drawing/2014/main" id="{EC7F62FE-90EB-3370-E900-9A62C33FEE0E}"/>
              </a:ext>
            </a:extLst>
          </p:cNvPr>
          <p:cNvPicPr>
            <a:picLocks noChangeAspect="1"/>
          </p:cNvPicPr>
          <p:nvPr/>
        </p:nvPicPr>
        <p:blipFill rotWithShape="1">
          <a:blip r:embed="rId2"/>
          <a:srcRect l="68065" t="52303" r="7191" b="37823"/>
          <a:stretch/>
        </p:blipFill>
        <p:spPr>
          <a:xfrm>
            <a:off x="1914816" y="4326721"/>
            <a:ext cx="1572624" cy="1394453"/>
          </a:xfrm>
          <a:prstGeom prst="rect">
            <a:avLst/>
          </a:prstGeom>
        </p:spPr>
      </p:pic>
      <p:sp>
        <p:nvSpPr>
          <p:cNvPr id="7" name="TextBox 6">
            <a:extLst>
              <a:ext uri="{FF2B5EF4-FFF2-40B4-BE49-F238E27FC236}">
                <a16:creationId xmlns:a16="http://schemas.microsoft.com/office/drawing/2014/main" id="{7475E4BC-23BD-0A38-6B26-637C6DDD44B9}"/>
              </a:ext>
            </a:extLst>
          </p:cNvPr>
          <p:cNvSpPr txBox="1"/>
          <p:nvPr/>
        </p:nvSpPr>
        <p:spPr>
          <a:xfrm>
            <a:off x="249632" y="6222999"/>
            <a:ext cx="12109841" cy="553998"/>
          </a:xfrm>
          <a:prstGeom prst="rect">
            <a:avLst/>
          </a:prstGeom>
          <a:noFill/>
        </p:spPr>
        <p:txBody>
          <a:bodyPr wrap="square" rtlCol="0">
            <a:spAutoFit/>
          </a:bodyPr>
          <a:lstStyle/>
          <a:p>
            <a:r>
              <a:rPr lang="en-US" altLang="zh-CN" sz="1200" dirty="0">
                <a:effectLst/>
                <a:latin typeface="Times New Roman" panose="02020603050405020304" pitchFamily="18" charset="0"/>
                <a:ea typeface="等线" panose="02010600030101010101" pitchFamily="2" charset="-122"/>
                <a:cs typeface="Times New Roman" panose="02020603050405020304" pitchFamily="18" charset="0"/>
              </a:rPr>
              <a:t>Tang, X., Hammer, D. (2023). “</a:t>
            </a:r>
            <a:r>
              <a:rPr lang="en-US" altLang="zh-CN"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 think of it that way and it helps me unders</a:t>
            </a:r>
            <a:r>
              <a:rPr lang="en-US" altLang="zh-CN" sz="1200" dirty="0">
                <a:solidFill>
                  <a:srgbClr val="000000"/>
                </a:solidFill>
                <a:latin typeface="Times New Roman" panose="02020603050405020304" pitchFamily="18" charset="0"/>
                <a:cs typeface="Times New Roman" panose="02020603050405020304" pitchFamily="18" charset="0"/>
              </a:rPr>
              <a:t>tand”: Anthropomorphism in elementary students’ mechanistic stories. Under revision with Science Education.</a:t>
            </a:r>
            <a:endParaRPr lang="zh-CN" altLang="zh-CN" sz="1200" dirty="0">
              <a:solidFill>
                <a:srgbClr val="000000"/>
              </a:solidFill>
              <a:latin typeface="Times New Roman" panose="02020603050405020304" pitchFamily="18" charset="0"/>
              <a:cs typeface="Times New Roman" panose="02020603050405020304" pitchFamily="18" charset="0"/>
            </a:endParaRPr>
          </a:p>
          <a:p>
            <a:endParaRPr lang="zh-CN" altLang="en-US"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84658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608F-AB4A-DE88-71A5-253FC1359523}"/>
              </a:ext>
            </a:extLst>
          </p:cNvPr>
          <p:cNvSpPr>
            <a:spLocks noGrp="1"/>
          </p:cNvSpPr>
          <p:nvPr>
            <p:ph type="title"/>
          </p:nvPr>
        </p:nvSpPr>
        <p:spPr>
          <a:xfrm>
            <a:off x="317241" y="365125"/>
            <a:ext cx="11271379" cy="1325563"/>
          </a:xfrm>
        </p:spPr>
        <p:txBody>
          <a:bodyPr/>
          <a:lstStyle/>
          <a:p>
            <a:r>
              <a:rPr lang="en-US" altLang="zh-CN" sz="4400" b="1" dirty="0">
                <a:ea typeface="华文楷体" panose="02010600040101010101" pitchFamily="2" charset="-122"/>
              </a:rPr>
              <a:t>Mechanistic reasoning and anthropomorphism</a:t>
            </a:r>
            <a:endParaRPr lang="zh-CN" altLang="en-US" dirty="0"/>
          </a:p>
        </p:txBody>
      </p:sp>
      <p:sp>
        <p:nvSpPr>
          <p:cNvPr id="3" name="Content Placeholder 2">
            <a:extLst>
              <a:ext uri="{FF2B5EF4-FFF2-40B4-BE49-F238E27FC236}">
                <a16:creationId xmlns:a16="http://schemas.microsoft.com/office/drawing/2014/main" id="{D4C7BF2C-D91F-A4A7-753B-6E4D23FC8FF6}"/>
              </a:ext>
            </a:extLst>
          </p:cNvPr>
          <p:cNvSpPr>
            <a:spLocks noGrp="1"/>
          </p:cNvSpPr>
          <p:nvPr>
            <p:ph idx="1"/>
          </p:nvPr>
        </p:nvSpPr>
        <p:spPr>
          <a:xfrm>
            <a:off x="391887" y="1825625"/>
            <a:ext cx="11535506" cy="4946964"/>
          </a:xfrm>
        </p:spPr>
        <p:txBody>
          <a:bodyPr>
            <a:normAutofit/>
          </a:bodyPr>
          <a:lstStyle/>
          <a:p>
            <a:r>
              <a:rPr lang="en-US" altLang="zh-CN" dirty="0"/>
              <a:t>There is a shared ground for mechanistic reasoning and storytelling</a:t>
            </a:r>
          </a:p>
          <a:p>
            <a:pPr marL="0" indent="0">
              <a:buNone/>
            </a:pPr>
            <a:r>
              <a:rPr lang="en-US" altLang="zh-CN" sz="2400" dirty="0"/>
              <a:t>-</a:t>
            </a:r>
            <a:r>
              <a:rPr lang="en-US" altLang="zh-CN" sz="2400" dirty="0">
                <a:solidFill>
                  <a:srgbClr val="000000"/>
                </a:solidFill>
                <a:effectLst/>
                <a:latin typeface="Times New Roman" panose="02020603050405020304" pitchFamily="18" charset="0"/>
                <a:ea typeface="Times New Roman" panose="02020603050405020304" pitchFamily="18" charset="0"/>
              </a:rPr>
              <a:t>both focus on describing processes</a:t>
            </a:r>
            <a:endParaRPr lang="en-US" altLang="zh-CN" sz="2400" dirty="0">
              <a:solidFill>
                <a:srgbClr val="000000"/>
              </a:solidFill>
              <a:latin typeface="Times New Roman" panose="02020603050405020304" pitchFamily="18" charset="0"/>
              <a:ea typeface="Times New Roman" panose="02020603050405020304" pitchFamily="18" charset="0"/>
            </a:endParaRPr>
          </a:p>
          <a:p>
            <a:pPr marL="0" indent="0">
              <a:buNone/>
            </a:pPr>
            <a:r>
              <a:rPr lang="en-US" altLang="zh-CN" sz="2400" dirty="0">
                <a:solidFill>
                  <a:srgbClr val="000000"/>
                </a:solidFill>
                <a:latin typeface="Times New Roman" panose="02020603050405020304" pitchFamily="18" charset="0"/>
              </a:rPr>
              <a:t>-</a:t>
            </a:r>
            <a:r>
              <a:rPr lang="en-US" altLang="zh-CN" sz="2400" dirty="0">
                <a:solidFill>
                  <a:srgbClr val="000000"/>
                </a:solidFill>
                <a:effectLst/>
                <a:latin typeface="Times New Roman" panose="02020603050405020304" pitchFamily="18" charset="0"/>
                <a:ea typeface="Times New Roman" panose="02020603050405020304" pitchFamily="18" charset="0"/>
              </a:rPr>
              <a:t>involve components that bear functional similarities </a:t>
            </a:r>
          </a:p>
          <a:p>
            <a:pPr marL="0" indent="0">
              <a:buNone/>
            </a:pPr>
            <a:r>
              <a:rPr lang="zh-CN" altLang="zh-CN" sz="2400" b="1" i="1" dirty="0">
                <a:solidFill>
                  <a:srgbClr val="000000"/>
                </a:solidFill>
                <a:effectLst/>
                <a:ea typeface="Times New Roman" panose="02020603050405020304" pitchFamily="18" charset="0"/>
              </a:rPr>
              <a:t> </a:t>
            </a:r>
            <a:r>
              <a:rPr lang="en-US" altLang="zh-CN" sz="2400" b="1" i="1" dirty="0">
                <a:solidFill>
                  <a:srgbClr val="000000"/>
                </a:solidFill>
                <a:latin typeface="Times New Roman" panose="02020603050405020304" pitchFamily="18" charset="0"/>
                <a:ea typeface="Times New Roman" panose="02020603050405020304" pitchFamily="18" charset="0"/>
              </a:rPr>
              <a:t>C</a:t>
            </a:r>
            <a:r>
              <a:rPr lang="en-US" altLang="zh-CN" sz="2400" b="1" i="1" dirty="0">
                <a:effectLst/>
                <a:latin typeface="Times New Roman" panose="02020603050405020304" pitchFamily="18" charset="0"/>
                <a:ea typeface="Times New Roman" panose="02020603050405020304" pitchFamily="18" charset="0"/>
              </a:rPr>
              <a:t>haracters </a:t>
            </a:r>
            <a:r>
              <a:rPr lang="en-US" altLang="zh-CN" sz="2400" i="1" dirty="0">
                <a:effectLst/>
                <a:latin typeface="Times New Roman" panose="02020603050405020304" pitchFamily="18" charset="0"/>
                <a:ea typeface="Times New Roman" panose="02020603050405020304" pitchFamily="18" charset="0"/>
              </a:rPr>
              <a:t>(entities) and their </a:t>
            </a:r>
            <a:r>
              <a:rPr lang="en-US" altLang="zh-CN" sz="2400" b="1" i="1" dirty="0">
                <a:effectLst/>
                <a:latin typeface="Times New Roman" panose="02020603050405020304" pitchFamily="18" charset="0"/>
                <a:ea typeface="Times New Roman" panose="02020603050405020304" pitchFamily="18" charset="0"/>
              </a:rPr>
              <a:t>actions and reactions </a:t>
            </a:r>
            <a:r>
              <a:rPr lang="en-US" altLang="zh-CN" sz="2400" i="1" dirty="0">
                <a:effectLst/>
                <a:latin typeface="Times New Roman" panose="02020603050405020304" pitchFamily="18" charset="0"/>
                <a:ea typeface="Times New Roman" panose="02020603050405020304" pitchFamily="18" charset="0"/>
              </a:rPr>
              <a:t>(activities) are organized to form plots, that is, </a:t>
            </a:r>
            <a:r>
              <a:rPr lang="en-US" altLang="zh-CN" sz="2400" b="1" i="1" dirty="0">
                <a:effectLst/>
                <a:latin typeface="Times New Roman" panose="02020603050405020304" pitchFamily="18" charset="0"/>
                <a:ea typeface="Times New Roman" panose="02020603050405020304" pitchFamily="18" charset="0"/>
              </a:rPr>
              <a:t>causal links </a:t>
            </a:r>
            <a:r>
              <a:rPr lang="en-US" altLang="zh-CN" sz="2400" i="1" dirty="0">
                <a:effectLst/>
                <a:latin typeface="Times New Roman" panose="02020603050405020304" pitchFamily="18" charset="0"/>
                <a:ea typeface="Times New Roman" panose="02020603050405020304" pitchFamily="18" charset="0"/>
              </a:rPr>
              <a:t>that rationalize the changes from the beginning to the end of the event sequence</a:t>
            </a:r>
          </a:p>
          <a:p>
            <a:pPr marL="0" indent="0">
              <a:buNone/>
            </a:pPr>
            <a:r>
              <a:rPr lang="en-US" altLang="zh-CN" sz="2400" i="1" dirty="0">
                <a:latin typeface="Times New Roman" panose="02020603050405020304" pitchFamily="18" charset="0"/>
              </a:rPr>
              <a:t>-</a:t>
            </a:r>
            <a:r>
              <a:rPr lang="en-US" altLang="zh-CN" sz="1800" dirty="0">
                <a:solidFill>
                  <a:srgbClr val="000000"/>
                </a:solidFill>
                <a:effectLst/>
                <a:latin typeface="Times New Roman" panose="02020603050405020304" pitchFamily="18" charset="0"/>
                <a:ea typeface="Times New Roman" panose="02020603050405020304" pitchFamily="18" charset="0"/>
              </a:rPr>
              <a:t> </a:t>
            </a:r>
            <a:r>
              <a:rPr lang="en-US" altLang="zh-CN" sz="2400" dirty="0">
                <a:solidFill>
                  <a:srgbClr val="000000"/>
                </a:solidFill>
                <a:latin typeface="Times New Roman" panose="02020603050405020304" pitchFamily="18" charset="0"/>
              </a:rPr>
              <a:t>coherence is essential to both modes of thinking</a:t>
            </a:r>
          </a:p>
          <a:p>
            <a:pPr marL="0" indent="0">
              <a:buNone/>
            </a:pPr>
            <a:r>
              <a:rPr lang="en-US" altLang="zh-CN" sz="2400" i="1" dirty="0">
                <a:latin typeface="Times New Roman" panose="02020603050405020304" pitchFamily="18" charset="0"/>
              </a:rPr>
              <a:t>Storytelling draw on particular resources to create coherence </a:t>
            </a:r>
          </a:p>
          <a:p>
            <a:r>
              <a:rPr lang="en-US" altLang="zh-CN" dirty="0"/>
              <a:t>Students can shift from mechanistic reasoning to storytelling through anthropomorphism, covering the gaps in a mechanism and forming “mechanistic story” that brings intuitive completeness</a:t>
            </a:r>
          </a:p>
        </p:txBody>
      </p:sp>
    </p:spTree>
    <p:extLst>
      <p:ext uri="{BB962C8B-B14F-4D97-AF65-F5344CB8AC3E}">
        <p14:creationId xmlns:p14="http://schemas.microsoft.com/office/powerpoint/2010/main" val="3170601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608F-AB4A-DE88-71A5-253FC1359523}"/>
              </a:ext>
            </a:extLst>
          </p:cNvPr>
          <p:cNvSpPr>
            <a:spLocks noGrp="1"/>
          </p:cNvSpPr>
          <p:nvPr>
            <p:ph type="title"/>
          </p:nvPr>
        </p:nvSpPr>
        <p:spPr>
          <a:xfrm>
            <a:off x="177282" y="365125"/>
            <a:ext cx="11176517" cy="1325563"/>
          </a:xfrm>
        </p:spPr>
        <p:txBody>
          <a:bodyPr/>
          <a:lstStyle/>
          <a:p>
            <a:r>
              <a:rPr lang="en-US" altLang="zh-CN" sz="4400" b="1" dirty="0">
                <a:ea typeface="华文楷体" panose="02010600040101010101" pitchFamily="2" charset="-122"/>
              </a:rPr>
              <a:t>Mechanistic reasoning and anthropomorphism</a:t>
            </a:r>
            <a:endParaRPr lang="zh-CN" altLang="en-US" dirty="0"/>
          </a:p>
        </p:txBody>
      </p:sp>
      <p:sp>
        <p:nvSpPr>
          <p:cNvPr id="3" name="Content Placeholder 2">
            <a:extLst>
              <a:ext uri="{FF2B5EF4-FFF2-40B4-BE49-F238E27FC236}">
                <a16:creationId xmlns:a16="http://schemas.microsoft.com/office/drawing/2014/main" id="{D4C7BF2C-D91F-A4A7-753B-6E4D23FC8FF6}"/>
              </a:ext>
            </a:extLst>
          </p:cNvPr>
          <p:cNvSpPr>
            <a:spLocks noGrp="1"/>
          </p:cNvSpPr>
          <p:nvPr>
            <p:ph idx="1"/>
          </p:nvPr>
        </p:nvSpPr>
        <p:spPr>
          <a:xfrm>
            <a:off x="391887" y="1825625"/>
            <a:ext cx="11535506" cy="4946964"/>
          </a:xfrm>
        </p:spPr>
        <p:txBody>
          <a:bodyPr>
            <a:normAutofit/>
          </a:bodyPr>
          <a:lstStyle/>
          <a:p>
            <a:r>
              <a:rPr lang="en-US" altLang="zh-CN" dirty="0"/>
              <a:t>This strategy allows temporary framing of explanation construction as the</a:t>
            </a:r>
            <a:r>
              <a:rPr lang="en-US" altLang="zh-CN" sz="3000" dirty="0"/>
              <a:t> </a:t>
            </a:r>
            <a:r>
              <a:rPr lang="en-US" altLang="zh-CN" dirty="0"/>
              <a:t>activity of forming a story of how something happens (Hammer &amp; Elby, 2002)</a:t>
            </a:r>
          </a:p>
          <a:p>
            <a:r>
              <a:rPr lang="en-US" altLang="zh-CN" dirty="0"/>
              <a:t>Although mechanistic stories do not provide fully mechanistic explanations, we see their value in allowing students to invent science (Russ &amp; Berland, 2019) based on their existing knowledge and framing explanation construction as a practice close to and connected with their everyday activities.</a:t>
            </a:r>
            <a:endParaRPr lang="zh-CN" altLang="en-US" dirty="0"/>
          </a:p>
        </p:txBody>
      </p:sp>
    </p:spTree>
    <p:extLst>
      <p:ext uri="{BB962C8B-B14F-4D97-AF65-F5344CB8AC3E}">
        <p14:creationId xmlns:p14="http://schemas.microsoft.com/office/powerpoint/2010/main" val="4151408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3273</TotalTime>
  <Words>4902</Words>
  <Application>Microsoft Office PowerPoint</Application>
  <PresentationFormat>Widescreen</PresentationFormat>
  <Paragraphs>269</Paragraphs>
  <Slides>26</Slides>
  <Notes>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26</vt:i4>
      </vt:variant>
    </vt:vector>
  </HeadingPairs>
  <TitlesOfParts>
    <vt:vector size="41" baseType="lpstr">
      <vt:lpstr>Google Sans</vt:lpstr>
      <vt:lpstr>Helvetica-Bold</vt:lpstr>
      <vt:lpstr>Times-Roman</vt:lpstr>
      <vt:lpstr>等线</vt:lpstr>
      <vt:lpstr>等线 Light</vt:lpstr>
      <vt:lpstr>华文楷体</vt:lpstr>
      <vt:lpstr>Arial</vt:lpstr>
      <vt:lpstr>Arial</vt:lpstr>
      <vt:lpstr>Georgia</vt:lpstr>
      <vt:lpstr>Helvetica</vt:lpstr>
      <vt:lpstr>Source Sans Pro</vt:lpstr>
      <vt:lpstr>Times</vt:lpstr>
      <vt:lpstr>Times New Roman</vt:lpstr>
      <vt:lpstr>Verdana</vt:lpstr>
      <vt:lpstr>Office Theme</vt:lpstr>
      <vt:lpstr>Understand mechanistic reasoning from a complex system perspective</vt:lpstr>
      <vt:lpstr>Science as a collective institution aims to produce more and more accurate natural explanations of how the natural world works, what its components are, and how the world got to be the way it is now.</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of explanation</vt:lpstr>
      <vt:lpstr>Different understandings on what explanation is</vt:lpstr>
      <vt:lpstr>Different understandings on explanation</vt:lpstr>
      <vt:lpstr>On the space for mechanistic reasoning </vt:lpstr>
      <vt:lpstr>On the space for mechanistic reasoning </vt:lpstr>
      <vt:lpstr>On the space for mechanistic reasoning </vt:lpstr>
      <vt:lpstr>On the space for mechanistic reasoning </vt:lpstr>
      <vt:lpstr>On the space for mechanistic reasoning </vt:lpstr>
      <vt:lpstr>On the space for mechanistic reasoning </vt:lpstr>
      <vt:lpstr>On the space for mechanistic reasoning </vt:lpstr>
      <vt:lpstr>On guiding explanation construction</vt:lpstr>
      <vt:lpstr>Would young students be able to do it?</vt:lpstr>
      <vt:lpstr>Would it be productive to engage young students in mechanistic reasoning</vt:lpstr>
      <vt:lpstr>Mechanistic reasoning and anthropomorphism</vt:lpstr>
      <vt:lpstr>Mechanistic reasoning and anthropomorphism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Mechanistic reasoning</dc:title>
  <dc:creator>tang xiaowei</dc:creator>
  <cp:lastModifiedBy>xiaowei tang</cp:lastModifiedBy>
  <cp:revision>7</cp:revision>
  <dcterms:created xsi:type="dcterms:W3CDTF">2023-09-10T01:28:51Z</dcterms:created>
  <dcterms:modified xsi:type="dcterms:W3CDTF">2024-06-24T04:33:17Z</dcterms:modified>
</cp:coreProperties>
</file>