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18"/>
  </p:notesMasterIdLst>
  <p:handoutMasterIdLst>
    <p:handoutMasterId r:id="rId19"/>
  </p:handoutMasterIdLst>
  <p:sldIdLst>
    <p:sldId id="256" r:id="rId2"/>
    <p:sldId id="257" r:id="rId3"/>
    <p:sldId id="258" r:id="rId4"/>
    <p:sldId id="265" r:id="rId5"/>
    <p:sldId id="266" r:id="rId6"/>
    <p:sldId id="267" r:id="rId7"/>
    <p:sldId id="268" r:id="rId8"/>
    <p:sldId id="269" r:id="rId9"/>
    <p:sldId id="270" r:id="rId10"/>
    <p:sldId id="271" r:id="rId11"/>
    <p:sldId id="272" r:id="rId12"/>
    <p:sldId id="273" r:id="rId13"/>
    <p:sldId id="274" r:id="rId14"/>
    <p:sldId id="276" r:id="rId15"/>
    <p:sldId id="275" r:id="rId16"/>
    <p:sldId id="277"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71E42"/>
    <a:srgbClr val="E2DED9"/>
    <a:srgbClr val="FDFDFD"/>
    <a:srgbClr val="DEDBD8"/>
  </p:clrMru>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C2FFA5D-87B4-456A-9821-1D502468CF0F}">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89" d="100"/>
          <a:sy n="89" d="100"/>
        </p:scale>
        <p:origin x="63" y="150"/>
      </p:cViewPr>
      <p:guideLst/>
    </p:cSldViewPr>
  </p:slideViewPr>
  <p:notesTextViewPr>
    <p:cViewPr>
      <p:scale>
        <a:sx n="1" d="1"/>
        <a:sy n="1" d="1"/>
      </p:scale>
      <p:origin x="0" y="0"/>
    </p:cViewPr>
  </p:notesTextViewPr>
  <p:notesViewPr>
    <p:cSldViewPr snapToGrid="0">
      <p:cViewPr varScale="1">
        <p:scale>
          <a:sx n="84" d="100"/>
          <a:sy n="84" d="100"/>
        </p:scale>
        <p:origin x="382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D81DDF-98D4-498E-A94D-DDD7A807AD4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6391BFCE-55A1-4C09-B4B5-9359AD6F4DF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7E4FA28-26D5-4BDF-9A75-C27596ADE055}" type="datetimeFigureOut">
              <a:rPr lang="en-US" smtClean="0"/>
              <a:t>2/19/2024</a:t>
            </a:fld>
            <a:endParaRPr lang="en-US" dirty="0"/>
          </a:p>
        </p:txBody>
      </p:sp>
      <p:sp>
        <p:nvSpPr>
          <p:cNvPr id="4" name="Footer Placeholder 3">
            <a:extLst>
              <a:ext uri="{FF2B5EF4-FFF2-40B4-BE49-F238E27FC236}">
                <a16:creationId xmlns:a16="http://schemas.microsoft.com/office/drawing/2014/main" id="{4BEEB1F3-97EE-4F0D-B402-E34820EC684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A054877F-A04A-4D6A-A0A8-95CC6E2D2A3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0507CFE-5866-4B40-8953-42375E9B5DB3}" type="slidenum">
              <a:rPr lang="en-US" smtClean="0"/>
              <a:t>‹#›</a:t>
            </a:fld>
            <a:endParaRPr lang="en-US" dirty="0"/>
          </a:p>
        </p:txBody>
      </p:sp>
    </p:spTree>
    <p:extLst>
      <p:ext uri="{BB962C8B-B14F-4D97-AF65-F5344CB8AC3E}">
        <p14:creationId xmlns:p14="http://schemas.microsoft.com/office/powerpoint/2010/main" val="19552507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E1D6F-8584-4A53-833D-DCA47225B220}" type="datetimeFigureOut">
              <a:rPr lang="en-US" smtClean="0"/>
              <a:t>2/19/2024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F3874D-A20A-4B3E-9C12-F524953D5B76}" type="slidenum">
              <a:rPr lang="en-US" smtClean="0"/>
              <a:t>‹#›</a:t>
            </a:fld>
            <a:endParaRPr lang="en-US" dirty="0"/>
          </a:p>
        </p:txBody>
      </p:sp>
    </p:spTree>
    <p:extLst>
      <p:ext uri="{BB962C8B-B14F-4D97-AF65-F5344CB8AC3E}">
        <p14:creationId xmlns:p14="http://schemas.microsoft.com/office/powerpoint/2010/main" val="22853053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1777464" y="802298"/>
            <a:ext cx="8637073" cy="2541431"/>
          </a:xfrm>
        </p:spPr>
        <p:txBody>
          <a:bodyPr bIns="0" anchor="b">
            <a:normAutofit/>
          </a:bodyPr>
          <a:lstStyle>
            <a:lvl1pPr algn="l">
              <a:defRPr sz="6600"/>
            </a:lvl1pPr>
          </a:lstStyle>
          <a:p>
            <a:r>
              <a:rPr lang="zh-TW" altLang="en-US" noProof="0"/>
              <a:t>按一下以編輯母片標題樣式</a:t>
            </a:r>
            <a:endParaRPr lang="en-US" noProof="0"/>
          </a:p>
        </p:txBody>
      </p:sp>
      <p:sp>
        <p:nvSpPr>
          <p:cNvPr id="3" name="Subtitle 2"/>
          <p:cNvSpPr>
            <a:spLocks noGrp="1"/>
          </p:cNvSpPr>
          <p:nvPr>
            <p:ph type="subTitle" idx="1"/>
          </p:nvPr>
        </p:nvSpPr>
        <p:spPr>
          <a:xfrm>
            <a:off x="1777464"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noProof="0"/>
              <a:t>按一下以編輯母片子標題樣式</a:t>
            </a:r>
            <a:endParaRPr lang="en-US" noProof="0"/>
          </a:p>
        </p:txBody>
      </p:sp>
      <p:sp>
        <p:nvSpPr>
          <p:cNvPr id="4" name="Date Placeholder 3"/>
          <p:cNvSpPr>
            <a:spLocks noGrp="1"/>
          </p:cNvSpPr>
          <p:nvPr>
            <p:ph type="dt" sz="half" idx="10"/>
          </p:nvPr>
        </p:nvSpPr>
        <p:spPr>
          <a:xfrm>
            <a:off x="6913821" y="6370429"/>
            <a:ext cx="3500715" cy="309201"/>
          </a:xfrm>
        </p:spPr>
        <p:txBody>
          <a:bodyPr/>
          <a:lstStyle/>
          <a:p>
            <a:fld id="{2D202488-4139-4052-B998-251C9C912739}" type="datetimeFigureOut">
              <a:rPr lang="en-US" noProof="0" smtClean="0"/>
              <a:t>2/19/2024</a:t>
            </a:fld>
            <a:endParaRPr lang="en-US" noProof="0" dirty="0"/>
          </a:p>
        </p:txBody>
      </p:sp>
      <p:sp>
        <p:nvSpPr>
          <p:cNvPr id="5" name="Footer Placeholder 4"/>
          <p:cNvSpPr>
            <a:spLocks noGrp="1"/>
          </p:cNvSpPr>
          <p:nvPr>
            <p:ph type="ftr" sz="quarter" idx="11"/>
          </p:nvPr>
        </p:nvSpPr>
        <p:spPr>
          <a:xfrm>
            <a:off x="1777464" y="6370430"/>
            <a:ext cx="4973915" cy="309201"/>
          </a:xfrm>
        </p:spPr>
        <p:txBody>
          <a:bodyPr/>
          <a:lstStyle/>
          <a:p>
            <a:r>
              <a:rPr lang="en-US" noProof="0" dirty="0"/>
              <a:t>Add Footer Here</a:t>
            </a:r>
          </a:p>
        </p:txBody>
      </p:sp>
      <p:cxnSp>
        <p:nvCxnSpPr>
          <p:cNvPr id="15" name="Straight Connector 14"/>
          <p:cNvCxnSpPr/>
          <p:nvPr/>
        </p:nvCxnSpPr>
        <p:spPr>
          <a:xfrm>
            <a:off x="1777464"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56400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標題及內容">
    <p:bg bwMode="ltGray">
      <p:bgPr>
        <a:blipFill dpi="0" rotWithShape="1">
          <a:blip r:embed="rId2" cstate="screen">
            <a:alphaModFix amt="4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chor="t"/>
          <a:lstStyle/>
          <a:p>
            <a:pPr lvl="0"/>
            <a:r>
              <a:rPr lang="zh-TW" altLang="en-US" noProof="0"/>
              <a:t>按一下以編輯母片文字樣式</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endParaRPr lang="en-US" noProof="0"/>
          </a:p>
        </p:txBody>
      </p:sp>
      <p:sp>
        <p:nvSpPr>
          <p:cNvPr id="4" name="Date Placeholder 3"/>
          <p:cNvSpPr>
            <a:spLocks noGrp="1"/>
          </p:cNvSpPr>
          <p:nvPr>
            <p:ph type="dt" sz="half" idx="10"/>
          </p:nvPr>
        </p:nvSpPr>
        <p:spPr/>
        <p:txBody>
          <a:bodyPr/>
          <a:lstStyle/>
          <a:p>
            <a:fld id="{2D202488-4139-4052-B998-251C9C912739}" type="datetimeFigureOut">
              <a:rPr lang="en-US" noProof="0" smtClean="0"/>
              <a:t>2/19/2024</a:t>
            </a:fld>
            <a:endParaRPr lang="en-US" noProof="0" dirty="0"/>
          </a:p>
        </p:txBody>
      </p:sp>
      <p:sp>
        <p:nvSpPr>
          <p:cNvPr id="5" name="Footer Placeholder 4"/>
          <p:cNvSpPr>
            <a:spLocks noGrp="1"/>
          </p:cNvSpPr>
          <p:nvPr>
            <p:ph type="ftr" sz="quarter" idx="11"/>
          </p:nvPr>
        </p:nvSpPr>
        <p:spPr/>
        <p:txBody>
          <a:bodyPr/>
          <a:lstStyle/>
          <a:p>
            <a:r>
              <a:rPr lang="en-US" noProof="0" dirty="0"/>
              <a:t>Add Footer Here</a:t>
            </a:r>
          </a:p>
        </p:txBody>
      </p:sp>
      <p:cxnSp>
        <p:nvCxnSpPr>
          <p:cNvPr id="33" name="Straight Connector 32"/>
          <p:cNvCxnSpPr/>
          <p:nvPr/>
        </p:nvCxnSpPr>
        <p:spPr>
          <a:xfrm>
            <a:off x="1292239" y="1486603"/>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6" name="Title 5">
            <a:extLst>
              <a:ext uri="{FF2B5EF4-FFF2-40B4-BE49-F238E27FC236}">
                <a16:creationId xmlns:a16="http://schemas.microsoft.com/office/drawing/2014/main" id="{C414FF1F-6558-4E39-87DB-276E44F5477C}"/>
              </a:ext>
            </a:extLst>
          </p:cNvPr>
          <p:cNvSpPr>
            <a:spLocks noGrp="1"/>
          </p:cNvSpPr>
          <p:nvPr>
            <p:ph type="title"/>
          </p:nvPr>
        </p:nvSpPr>
        <p:spPr/>
        <p:txBody>
          <a:bodyPr/>
          <a:lstStyle/>
          <a:p>
            <a:r>
              <a:rPr lang="zh-TW" altLang="en-US" noProof="0"/>
              <a:t>按一下以編輯母片標題樣式</a:t>
            </a:r>
            <a:endParaRPr lang="en-US" noProof="0"/>
          </a:p>
        </p:txBody>
      </p:sp>
    </p:spTree>
    <p:extLst>
      <p:ext uri="{BB962C8B-B14F-4D97-AF65-F5344CB8AC3E}">
        <p14:creationId xmlns:p14="http://schemas.microsoft.com/office/powerpoint/2010/main" val="3568886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bg bwMode="ltGray">
      <p:bgPr>
        <a:blipFill dpi="0" rotWithShape="1">
          <a:blip r:embed="rId2" cstate="screen">
            <a:alphaModFix amt="4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74423" y="1756130"/>
            <a:ext cx="8643154" cy="1887950"/>
          </a:xfrm>
        </p:spPr>
        <p:txBody>
          <a:bodyPr anchor="b">
            <a:normAutofit/>
          </a:bodyPr>
          <a:lstStyle>
            <a:lvl1pPr algn="l">
              <a:defRPr sz="3600"/>
            </a:lvl1pPr>
          </a:lstStyle>
          <a:p>
            <a:r>
              <a:rPr lang="zh-TW" altLang="en-US" noProof="0"/>
              <a:t>按一下以編輯母片標題樣式</a:t>
            </a:r>
            <a:endParaRPr lang="en-US" noProof="0"/>
          </a:p>
        </p:txBody>
      </p:sp>
      <p:sp>
        <p:nvSpPr>
          <p:cNvPr id="3" name="Text Placeholder 2"/>
          <p:cNvSpPr>
            <a:spLocks noGrp="1"/>
          </p:cNvSpPr>
          <p:nvPr>
            <p:ph type="body" idx="1"/>
          </p:nvPr>
        </p:nvSpPr>
        <p:spPr>
          <a:xfrm>
            <a:off x="1780777"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noProof="0"/>
              <a:t>按一下以編輯母片文字樣式</a:t>
            </a:r>
          </a:p>
        </p:txBody>
      </p:sp>
      <p:sp>
        <p:nvSpPr>
          <p:cNvPr id="4" name="Date Placeholder 3"/>
          <p:cNvSpPr>
            <a:spLocks noGrp="1"/>
          </p:cNvSpPr>
          <p:nvPr>
            <p:ph type="dt" sz="half" idx="10"/>
          </p:nvPr>
        </p:nvSpPr>
        <p:spPr/>
        <p:txBody>
          <a:bodyPr/>
          <a:lstStyle/>
          <a:p>
            <a:fld id="{2D202488-4139-4052-B998-251C9C912739}" type="datetimeFigureOut">
              <a:rPr lang="en-US" noProof="0" smtClean="0"/>
              <a:t>2/19/2024</a:t>
            </a:fld>
            <a:endParaRPr lang="en-US" noProof="0" dirty="0"/>
          </a:p>
        </p:txBody>
      </p:sp>
      <p:sp>
        <p:nvSpPr>
          <p:cNvPr id="5" name="Footer Placeholder 4"/>
          <p:cNvSpPr>
            <a:spLocks noGrp="1"/>
          </p:cNvSpPr>
          <p:nvPr>
            <p:ph type="ftr" sz="quarter" idx="11"/>
          </p:nvPr>
        </p:nvSpPr>
        <p:spPr/>
        <p:txBody>
          <a:bodyPr/>
          <a:lstStyle/>
          <a:p>
            <a:r>
              <a:rPr lang="en-US" noProof="0" dirty="0"/>
              <a:t>Add Footer Here</a:t>
            </a:r>
          </a:p>
        </p:txBody>
      </p:sp>
      <p:cxnSp>
        <p:nvCxnSpPr>
          <p:cNvPr id="15" name="Straight Connector 14"/>
          <p:cNvCxnSpPr/>
          <p:nvPr/>
        </p:nvCxnSpPr>
        <p:spPr>
          <a:xfrm>
            <a:off x="1780777"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801365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兩個內容">
    <p:bg bwMode="ltGray">
      <p:bgPr>
        <a:blipFill dpi="0" rotWithShape="1">
          <a:blip r:embed="rId2" cstate="screen">
            <a:alphaModFix amt="4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292239" y="2161853"/>
            <a:ext cx="4645152" cy="3448595"/>
          </a:xfrm>
        </p:spPr>
        <p:txBody>
          <a:bodyPr/>
          <a:lstStyle/>
          <a:p>
            <a:pPr lvl="0"/>
            <a:r>
              <a:rPr lang="zh-TW" altLang="en-US" noProof="0"/>
              <a:t>按一下以編輯母片文字樣式</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endParaRPr lang="en-US" noProof="0"/>
          </a:p>
        </p:txBody>
      </p:sp>
      <p:sp>
        <p:nvSpPr>
          <p:cNvPr id="4" name="Content Placeholder 3"/>
          <p:cNvSpPr>
            <a:spLocks noGrp="1"/>
          </p:cNvSpPr>
          <p:nvPr>
            <p:ph sz="half" idx="2"/>
          </p:nvPr>
        </p:nvSpPr>
        <p:spPr>
          <a:xfrm>
            <a:off x="6258679" y="2168318"/>
            <a:ext cx="4645152" cy="3441520"/>
          </a:xfrm>
        </p:spPr>
        <p:txBody>
          <a:bodyPr/>
          <a:lstStyle/>
          <a:p>
            <a:pPr lvl="0"/>
            <a:r>
              <a:rPr lang="zh-TW" altLang="en-US" noProof="0"/>
              <a:t>按一下以編輯母片文字樣式</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endParaRPr lang="en-US" noProof="0"/>
          </a:p>
        </p:txBody>
      </p:sp>
      <p:sp>
        <p:nvSpPr>
          <p:cNvPr id="5" name="Date Placeholder 4"/>
          <p:cNvSpPr>
            <a:spLocks noGrp="1"/>
          </p:cNvSpPr>
          <p:nvPr>
            <p:ph type="dt" sz="half" idx="10"/>
          </p:nvPr>
        </p:nvSpPr>
        <p:spPr/>
        <p:txBody>
          <a:bodyPr/>
          <a:lstStyle/>
          <a:p>
            <a:fld id="{2D202488-4139-4052-B998-251C9C912739}" type="datetimeFigureOut">
              <a:rPr lang="en-US" noProof="0" smtClean="0"/>
              <a:t>2/19/2024</a:t>
            </a:fld>
            <a:endParaRPr lang="en-US" noProof="0" dirty="0"/>
          </a:p>
        </p:txBody>
      </p:sp>
      <p:sp>
        <p:nvSpPr>
          <p:cNvPr id="6" name="Footer Placeholder 5"/>
          <p:cNvSpPr>
            <a:spLocks noGrp="1"/>
          </p:cNvSpPr>
          <p:nvPr>
            <p:ph type="ftr" sz="quarter" idx="11"/>
          </p:nvPr>
        </p:nvSpPr>
        <p:spPr/>
        <p:txBody>
          <a:bodyPr/>
          <a:lstStyle/>
          <a:p>
            <a:r>
              <a:rPr lang="en-US" noProof="0" dirty="0"/>
              <a:t>Add Footer Here</a:t>
            </a:r>
          </a:p>
        </p:txBody>
      </p:sp>
      <p:cxnSp>
        <p:nvCxnSpPr>
          <p:cNvPr id="9" name="Straight Connector 8">
            <a:extLst>
              <a:ext uri="{FF2B5EF4-FFF2-40B4-BE49-F238E27FC236}">
                <a16:creationId xmlns:a16="http://schemas.microsoft.com/office/drawing/2014/main" id="{4715607D-9DE2-4687-AAF8-EF2427252A90}"/>
              </a:ext>
            </a:extLst>
          </p:cNvPr>
          <p:cNvCxnSpPr/>
          <p:nvPr userDrawn="1"/>
        </p:nvCxnSpPr>
        <p:spPr>
          <a:xfrm>
            <a:off x="1292239" y="1486603"/>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7" name="Title 6">
            <a:extLst>
              <a:ext uri="{FF2B5EF4-FFF2-40B4-BE49-F238E27FC236}">
                <a16:creationId xmlns:a16="http://schemas.microsoft.com/office/drawing/2014/main" id="{2F96D46B-C1B8-46AB-87DF-61A8058B1F42}"/>
              </a:ext>
            </a:extLst>
          </p:cNvPr>
          <p:cNvSpPr>
            <a:spLocks noGrp="1"/>
          </p:cNvSpPr>
          <p:nvPr>
            <p:ph type="title"/>
          </p:nvPr>
        </p:nvSpPr>
        <p:spPr/>
        <p:txBody>
          <a:bodyPr/>
          <a:lstStyle/>
          <a:p>
            <a:r>
              <a:rPr lang="zh-TW" altLang="en-US" noProof="0"/>
              <a:t>按一下以編輯母片標題樣式</a:t>
            </a:r>
            <a:endParaRPr lang="en-US" noProof="0"/>
          </a:p>
        </p:txBody>
      </p:sp>
    </p:spTree>
    <p:extLst>
      <p:ext uri="{BB962C8B-B14F-4D97-AF65-F5344CB8AC3E}">
        <p14:creationId xmlns:p14="http://schemas.microsoft.com/office/powerpoint/2010/main" val="277750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較">
    <p:bg bwMode="ltGray">
      <p:bgPr>
        <a:blipFill dpi="0" rotWithShape="1">
          <a:blip r:embed="rId2" cstate="screen">
            <a:alphaModFix amt="4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287315" y="1950795"/>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noProof="0"/>
              <a:t>按一下以編輯母片文字樣式</a:t>
            </a:r>
          </a:p>
        </p:txBody>
      </p:sp>
      <p:sp>
        <p:nvSpPr>
          <p:cNvPr id="4" name="Content Placeholder 3"/>
          <p:cNvSpPr>
            <a:spLocks noGrp="1"/>
          </p:cNvSpPr>
          <p:nvPr>
            <p:ph sz="half" idx="2"/>
          </p:nvPr>
        </p:nvSpPr>
        <p:spPr>
          <a:xfrm>
            <a:off x="1287315" y="2755515"/>
            <a:ext cx="4645152" cy="2644457"/>
          </a:xfrm>
        </p:spPr>
        <p:txBody>
          <a:bodyPr/>
          <a:lstStyle/>
          <a:p>
            <a:pPr lvl="0"/>
            <a:r>
              <a:rPr lang="zh-TW" altLang="en-US" noProof="0"/>
              <a:t>按一下以編輯母片文字樣式</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endParaRPr lang="en-US" noProof="0"/>
          </a:p>
        </p:txBody>
      </p:sp>
      <p:sp>
        <p:nvSpPr>
          <p:cNvPr id="5" name="Text Placeholder 4"/>
          <p:cNvSpPr>
            <a:spLocks noGrp="1"/>
          </p:cNvSpPr>
          <p:nvPr>
            <p:ph type="body" sz="quarter" idx="3"/>
          </p:nvPr>
        </p:nvSpPr>
        <p:spPr>
          <a:xfrm>
            <a:off x="6252486" y="1954249"/>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noProof="0"/>
              <a:t>按一下以編輯母片文字樣式</a:t>
            </a:r>
          </a:p>
        </p:txBody>
      </p:sp>
      <p:sp>
        <p:nvSpPr>
          <p:cNvPr id="6" name="Content Placeholder 5"/>
          <p:cNvSpPr>
            <a:spLocks noGrp="1"/>
          </p:cNvSpPr>
          <p:nvPr>
            <p:ph sz="quarter" idx="4"/>
          </p:nvPr>
        </p:nvSpPr>
        <p:spPr>
          <a:xfrm>
            <a:off x="6252486" y="2752737"/>
            <a:ext cx="4645152" cy="2637371"/>
          </a:xfrm>
        </p:spPr>
        <p:txBody>
          <a:bodyPr/>
          <a:lstStyle/>
          <a:p>
            <a:pPr lvl="0"/>
            <a:r>
              <a:rPr lang="zh-TW" altLang="en-US" noProof="0"/>
              <a:t>按一下以編輯母片文字樣式</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endParaRPr lang="en-US" noProof="0"/>
          </a:p>
        </p:txBody>
      </p:sp>
      <p:sp>
        <p:nvSpPr>
          <p:cNvPr id="7" name="Date Placeholder 6"/>
          <p:cNvSpPr>
            <a:spLocks noGrp="1"/>
          </p:cNvSpPr>
          <p:nvPr>
            <p:ph type="dt" sz="half" idx="10"/>
          </p:nvPr>
        </p:nvSpPr>
        <p:spPr/>
        <p:txBody>
          <a:bodyPr/>
          <a:lstStyle/>
          <a:p>
            <a:fld id="{2D202488-4139-4052-B998-251C9C912739}" type="datetimeFigureOut">
              <a:rPr lang="en-US" noProof="0" smtClean="0"/>
              <a:t>2/19/2024</a:t>
            </a:fld>
            <a:endParaRPr lang="en-US" noProof="0" dirty="0"/>
          </a:p>
        </p:txBody>
      </p:sp>
      <p:sp>
        <p:nvSpPr>
          <p:cNvPr id="8" name="Footer Placeholder 7"/>
          <p:cNvSpPr>
            <a:spLocks noGrp="1"/>
          </p:cNvSpPr>
          <p:nvPr>
            <p:ph type="ftr" sz="quarter" idx="11"/>
          </p:nvPr>
        </p:nvSpPr>
        <p:spPr/>
        <p:txBody>
          <a:bodyPr/>
          <a:lstStyle/>
          <a:p>
            <a:r>
              <a:rPr lang="en-US" noProof="0" dirty="0"/>
              <a:t>Add Footer Here</a:t>
            </a:r>
          </a:p>
        </p:txBody>
      </p:sp>
      <p:cxnSp>
        <p:nvCxnSpPr>
          <p:cNvPr id="11" name="Straight Connector 10">
            <a:extLst>
              <a:ext uri="{FF2B5EF4-FFF2-40B4-BE49-F238E27FC236}">
                <a16:creationId xmlns:a16="http://schemas.microsoft.com/office/drawing/2014/main" id="{C384AA55-1960-47F4-BA3C-E97A6F2D0B19}"/>
              </a:ext>
            </a:extLst>
          </p:cNvPr>
          <p:cNvCxnSpPr/>
          <p:nvPr userDrawn="1"/>
        </p:nvCxnSpPr>
        <p:spPr>
          <a:xfrm>
            <a:off x="1292239" y="1486603"/>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9" name="Title 8">
            <a:extLst>
              <a:ext uri="{FF2B5EF4-FFF2-40B4-BE49-F238E27FC236}">
                <a16:creationId xmlns:a16="http://schemas.microsoft.com/office/drawing/2014/main" id="{09471694-1220-4CFC-A31F-622E5D3DE2D5}"/>
              </a:ext>
            </a:extLst>
          </p:cNvPr>
          <p:cNvSpPr>
            <a:spLocks noGrp="1"/>
          </p:cNvSpPr>
          <p:nvPr>
            <p:ph type="title"/>
          </p:nvPr>
        </p:nvSpPr>
        <p:spPr/>
        <p:txBody>
          <a:bodyPr/>
          <a:lstStyle/>
          <a:p>
            <a:r>
              <a:rPr lang="zh-TW" altLang="en-US" noProof="0"/>
              <a:t>按一下以編輯母片標題樣式</a:t>
            </a:r>
            <a:endParaRPr lang="en-US" noProof="0"/>
          </a:p>
        </p:txBody>
      </p:sp>
    </p:spTree>
    <p:extLst>
      <p:ext uri="{BB962C8B-B14F-4D97-AF65-F5344CB8AC3E}">
        <p14:creationId xmlns:p14="http://schemas.microsoft.com/office/powerpoint/2010/main" val="9817494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只有標題">
    <p:bg bwMode="ltGray">
      <p:bgPr>
        <a:blipFill dpi="0" rotWithShape="1">
          <a:blip r:embed="rId2" cstate="screen">
            <a:alphaModFix amt="4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D202488-4139-4052-B998-251C9C912739}" type="datetimeFigureOut">
              <a:rPr lang="en-US" noProof="0" smtClean="0"/>
              <a:t>2/19/2024</a:t>
            </a:fld>
            <a:endParaRPr lang="en-US" noProof="0" dirty="0"/>
          </a:p>
        </p:txBody>
      </p:sp>
      <p:sp>
        <p:nvSpPr>
          <p:cNvPr id="4" name="Footer Placeholder 3"/>
          <p:cNvSpPr>
            <a:spLocks noGrp="1"/>
          </p:cNvSpPr>
          <p:nvPr>
            <p:ph type="ftr" sz="quarter" idx="11"/>
          </p:nvPr>
        </p:nvSpPr>
        <p:spPr/>
        <p:txBody>
          <a:bodyPr/>
          <a:lstStyle/>
          <a:p>
            <a:r>
              <a:rPr lang="en-US" noProof="0" dirty="0"/>
              <a:t>Add Footer Here</a:t>
            </a:r>
          </a:p>
        </p:txBody>
      </p:sp>
      <p:cxnSp>
        <p:nvCxnSpPr>
          <p:cNvPr id="7" name="Straight Connector 6">
            <a:extLst>
              <a:ext uri="{FF2B5EF4-FFF2-40B4-BE49-F238E27FC236}">
                <a16:creationId xmlns:a16="http://schemas.microsoft.com/office/drawing/2014/main" id="{FFB55B52-B62C-4800-AAC1-B15AF2FE1F45}"/>
              </a:ext>
            </a:extLst>
          </p:cNvPr>
          <p:cNvCxnSpPr/>
          <p:nvPr userDrawn="1"/>
        </p:nvCxnSpPr>
        <p:spPr>
          <a:xfrm>
            <a:off x="1292239" y="1486603"/>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5" name="Title 4">
            <a:extLst>
              <a:ext uri="{FF2B5EF4-FFF2-40B4-BE49-F238E27FC236}">
                <a16:creationId xmlns:a16="http://schemas.microsoft.com/office/drawing/2014/main" id="{3DF0054B-B64C-418E-A1B8-428EE4A1DB50}"/>
              </a:ext>
            </a:extLst>
          </p:cNvPr>
          <p:cNvSpPr>
            <a:spLocks noGrp="1"/>
          </p:cNvSpPr>
          <p:nvPr>
            <p:ph type="title"/>
          </p:nvPr>
        </p:nvSpPr>
        <p:spPr/>
        <p:txBody>
          <a:bodyPr/>
          <a:lstStyle/>
          <a:p>
            <a:r>
              <a:rPr lang="zh-TW" altLang="en-US" noProof="0"/>
              <a:t>按一下以編輯母片標題樣式</a:t>
            </a:r>
            <a:endParaRPr lang="en-US" noProof="0"/>
          </a:p>
        </p:txBody>
      </p:sp>
    </p:spTree>
    <p:extLst>
      <p:ext uri="{BB962C8B-B14F-4D97-AF65-F5344CB8AC3E}">
        <p14:creationId xmlns:p14="http://schemas.microsoft.com/office/powerpoint/2010/main" val="453955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Only">
    <p:bg bwMode="ltGray">
      <p:bgPr>
        <a:blipFill dpi="0" rotWithShape="1">
          <a:blip r:embed="rId2" cstate="screen">
            <a:alphaModFix amt="4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D202488-4139-4052-B998-251C9C912739}" type="datetimeFigureOut">
              <a:rPr lang="en-US" noProof="0" smtClean="0"/>
              <a:t>2/19/2024</a:t>
            </a:fld>
            <a:endParaRPr lang="en-US" noProof="0" dirty="0"/>
          </a:p>
        </p:txBody>
      </p:sp>
      <p:sp>
        <p:nvSpPr>
          <p:cNvPr id="4" name="Footer Placeholder 3"/>
          <p:cNvSpPr>
            <a:spLocks noGrp="1"/>
          </p:cNvSpPr>
          <p:nvPr>
            <p:ph type="ftr" sz="quarter" idx="11"/>
          </p:nvPr>
        </p:nvSpPr>
        <p:spPr/>
        <p:txBody>
          <a:bodyPr/>
          <a:lstStyle/>
          <a:p>
            <a:r>
              <a:rPr lang="en-US" noProof="0" dirty="0"/>
              <a:t>Add Footer Here</a:t>
            </a:r>
          </a:p>
        </p:txBody>
      </p:sp>
      <p:cxnSp>
        <p:nvCxnSpPr>
          <p:cNvPr id="7" name="Straight Connector 6">
            <a:extLst>
              <a:ext uri="{FF2B5EF4-FFF2-40B4-BE49-F238E27FC236}">
                <a16:creationId xmlns:a16="http://schemas.microsoft.com/office/drawing/2014/main" id="{FFB55B52-B62C-4800-AAC1-B15AF2FE1F45}"/>
              </a:ext>
            </a:extLst>
          </p:cNvPr>
          <p:cNvCxnSpPr/>
          <p:nvPr userDrawn="1"/>
        </p:nvCxnSpPr>
        <p:spPr>
          <a:xfrm>
            <a:off x="1292239" y="1486603"/>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5" name="Title 4">
            <a:extLst>
              <a:ext uri="{FF2B5EF4-FFF2-40B4-BE49-F238E27FC236}">
                <a16:creationId xmlns:a16="http://schemas.microsoft.com/office/drawing/2014/main" id="{3DF0054B-B64C-418E-A1B8-428EE4A1DB50}"/>
              </a:ext>
            </a:extLst>
          </p:cNvPr>
          <p:cNvSpPr>
            <a:spLocks noGrp="1"/>
          </p:cNvSpPr>
          <p:nvPr>
            <p:ph type="title"/>
          </p:nvPr>
        </p:nvSpPr>
        <p:spPr/>
        <p:txBody>
          <a:bodyPr/>
          <a:lstStyle/>
          <a:p>
            <a:r>
              <a:rPr lang="zh-TW" altLang="en-US" noProof="0"/>
              <a:t>按一下以編輯母片標題樣式</a:t>
            </a:r>
            <a:endParaRPr lang="en-US" noProof="0"/>
          </a:p>
        </p:txBody>
      </p:sp>
      <p:sp>
        <p:nvSpPr>
          <p:cNvPr id="6" name="Text Placeholder 5">
            <a:extLst>
              <a:ext uri="{FF2B5EF4-FFF2-40B4-BE49-F238E27FC236}">
                <a16:creationId xmlns:a16="http://schemas.microsoft.com/office/drawing/2014/main" id="{A5A680F6-C147-410B-94DF-19850752D7DF}"/>
              </a:ext>
            </a:extLst>
          </p:cNvPr>
          <p:cNvSpPr>
            <a:spLocks noGrp="1"/>
          </p:cNvSpPr>
          <p:nvPr>
            <p:ph type="body" sz="quarter" idx="12"/>
          </p:nvPr>
        </p:nvSpPr>
        <p:spPr>
          <a:xfrm>
            <a:off x="1694656" y="1865037"/>
            <a:ext cx="8802688" cy="3127927"/>
          </a:xfrm>
        </p:spPr>
        <p:txBody>
          <a:bodyPr anchor="ctr">
            <a:normAutofit/>
          </a:bodyPr>
          <a:lstStyle>
            <a:lvl1pPr marL="0" indent="0" algn="ctr">
              <a:buNone/>
              <a:defRPr sz="6000"/>
            </a:lvl1pPr>
            <a:lvl2pPr marL="457200" indent="0">
              <a:buNone/>
              <a:defRPr/>
            </a:lvl2pPr>
          </a:lstStyle>
          <a:p>
            <a:pPr lvl="0"/>
            <a:r>
              <a:rPr lang="zh-TW" altLang="en-US" noProof="0"/>
              <a:t>按一下以編輯母片文字樣式</a:t>
            </a:r>
          </a:p>
        </p:txBody>
      </p:sp>
    </p:spTree>
    <p:extLst>
      <p:ext uri="{BB962C8B-B14F-4D97-AF65-F5344CB8AC3E}">
        <p14:creationId xmlns:p14="http://schemas.microsoft.com/office/powerpoint/2010/main" val="4010242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bg bwMode="ltGray">
      <p:bgPr>
        <a:blipFill dpi="0" rotWithShape="1">
          <a:blip r:embed="rId2" cstate="screen">
            <a:alphaModFix amt="4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202488-4139-4052-B998-251C9C912739}" type="datetimeFigureOut">
              <a:rPr lang="en-US" noProof="0" smtClean="0"/>
              <a:t>2/19/2024</a:t>
            </a:fld>
            <a:endParaRPr lang="en-US" noProof="0" dirty="0"/>
          </a:p>
        </p:txBody>
      </p:sp>
      <p:sp>
        <p:nvSpPr>
          <p:cNvPr id="3" name="Footer Placeholder 2"/>
          <p:cNvSpPr>
            <a:spLocks noGrp="1"/>
          </p:cNvSpPr>
          <p:nvPr>
            <p:ph type="ftr" sz="quarter" idx="11"/>
          </p:nvPr>
        </p:nvSpPr>
        <p:spPr/>
        <p:txBody>
          <a:bodyPr/>
          <a:lstStyle/>
          <a:p>
            <a:r>
              <a:rPr lang="en-US" noProof="0" dirty="0"/>
              <a:t>Add Footer Here </a:t>
            </a:r>
          </a:p>
        </p:txBody>
      </p:sp>
    </p:spTree>
    <p:extLst>
      <p:ext uri="{BB962C8B-B14F-4D97-AF65-F5344CB8AC3E}">
        <p14:creationId xmlns:p14="http://schemas.microsoft.com/office/powerpoint/2010/main" val="37712456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含輔助字幕的內容">
    <p:bg bwMode="ltGray">
      <p:bgPr>
        <a:blipFill dpi="0" rotWithShape="1">
          <a:blip r:embed="rId2" cstate="screen">
            <a:alphaModFix amt="4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095246" y="1645522"/>
            <a:ext cx="5807176" cy="3840852"/>
          </a:xfrm>
        </p:spPr>
        <p:txBody>
          <a:bodyPr anchor="ctr"/>
          <a:lstStyle/>
          <a:p>
            <a:pPr lvl="0"/>
            <a:r>
              <a:rPr lang="zh-TW" altLang="en-US" noProof="0"/>
              <a:t>按一下以編輯母片文字樣式</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endParaRPr lang="en-US" noProof="0"/>
          </a:p>
        </p:txBody>
      </p:sp>
      <p:sp>
        <p:nvSpPr>
          <p:cNvPr id="4" name="Text Placeholder 3"/>
          <p:cNvSpPr>
            <a:spLocks noGrp="1"/>
          </p:cNvSpPr>
          <p:nvPr>
            <p:ph type="body" sz="half" idx="2"/>
          </p:nvPr>
        </p:nvSpPr>
        <p:spPr>
          <a:xfrm>
            <a:off x="1290909" y="1645522"/>
            <a:ext cx="3600000" cy="3836725"/>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noProof="0"/>
              <a:t>按一下以編輯母片文字樣式</a:t>
            </a:r>
          </a:p>
        </p:txBody>
      </p:sp>
      <p:sp>
        <p:nvSpPr>
          <p:cNvPr id="5" name="Date Placeholder 4"/>
          <p:cNvSpPr>
            <a:spLocks noGrp="1"/>
          </p:cNvSpPr>
          <p:nvPr>
            <p:ph type="dt" sz="half" idx="10"/>
          </p:nvPr>
        </p:nvSpPr>
        <p:spPr/>
        <p:txBody>
          <a:bodyPr/>
          <a:lstStyle/>
          <a:p>
            <a:fld id="{2D202488-4139-4052-B998-251C9C912739}" type="datetimeFigureOut">
              <a:rPr lang="en-US" noProof="0" smtClean="0"/>
              <a:t>2/19/2024</a:t>
            </a:fld>
            <a:endParaRPr lang="en-US" noProof="0" dirty="0"/>
          </a:p>
        </p:txBody>
      </p:sp>
      <p:sp>
        <p:nvSpPr>
          <p:cNvPr id="6" name="Footer Placeholder 5"/>
          <p:cNvSpPr>
            <a:spLocks noGrp="1"/>
          </p:cNvSpPr>
          <p:nvPr>
            <p:ph type="ftr" sz="quarter" idx="11"/>
          </p:nvPr>
        </p:nvSpPr>
        <p:spPr/>
        <p:txBody>
          <a:bodyPr/>
          <a:lstStyle/>
          <a:p>
            <a:r>
              <a:rPr lang="en-US" noProof="0" dirty="0"/>
              <a:t>Add Footer Here</a:t>
            </a:r>
          </a:p>
        </p:txBody>
      </p:sp>
      <p:cxnSp>
        <p:nvCxnSpPr>
          <p:cNvPr id="9" name="Straight Connector 8">
            <a:extLst>
              <a:ext uri="{FF2B5EF4-FFF2-40B4-BE49-F238E27FC236}">
                <a16:creationId xmlns:a16="http://schemas.microsoft.com/office/drawing/2014/main" id="{6CC09F73-0AD6-4A1E-A331-75A00B808982}"/>
              </a:ext>
            </a:extLst>
          </p:cNvPr>
          <p:cNvCxnSpPr/>
          <p:nvPr userDrawn="1"/>
        </p:nvCxnSpPr>
        <p:spPr>
          <a:xfrm>
            <a:off x="1292239" y="1486603"/>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7" name="Title 6">
            <a:extLst>
              <a:ext uri="{FF2B5EF4-FFF2-40B4-BE49-F238E27FC236}">
                <a16:creationId xmlns:a16="http://schemas.microsoft.com/office/drawing/2014/main" id="{1B74F78C-6D32-47C3-ABB2-6E7092A9C4A3}"/>
              </a:ext>
            </a:extLst>
          </p:cNvPr>
          <p:cNvSpPr>
            <a:spLocks noGrp="1"/>
          </p:cNvSpPr>
          <p:nvPr>
            <p:ph type="title"/>
          </p:nvPr>
        </p:nvSpPr>
        <p:spPr/>
        <p:txBody>
          <a:bodyPr/>
          <a:lstStyle/>
          <a:p>
            <a:r>
              <a:rPr lang="zh-TW" altLang="en-US" noProof="0"/>
              <a:t>按一下以編輯母片標題樣式</a:t>
            </a:r>
            <a:endParaRPr lang="en-US" noProof="0"/>
          </a:p>
        </p:txBody>
      </p:sp>
    </p:spTree>
    <p:extLst>
      <p:ext uri="{BB962C8B-B14F-4D97-AF65-F5344CB8AC3E}">
        <p14:creationId xmlns:p14="http://schemas.microsoft.com/office/powerpoint/2010/main" val="32816539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and Gallery ">
    <p:bg bwMode="ltGray">
      <p:bgPr>
        <a:blipFill dpi="0" rotWithShape="1">
          <a:blip r:embed="rId2" cstate="screen">
            <a:alphaModFix amt="4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300394" y="3128470"/>
            <a:ext cx="3024000" cy="1906565"/>
          </a:xfrm>
        </p:spPr>
        <p:txBody>
          <a:bodyPr anchor="ctr"/>
          <a:lstStyle/>
          <a:p>
            <a:pPr lvl="0"/>
            <a:r>
              <a:rPr lang="zh-TW" altLang="en-US" noProof="0"/>
              <a:t>按一下以編輯母片文字樣式</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endParaRPr lang="en-US" noProof="0"/>
          </a:p>
        </p:txBody>
      </p:sp>
      <p:sp>
        <p:nvSpPr>
          <p:cNvPr id="4" name="Text Placeholder 3"/>
          <p:cNvSpPr>
            <a:spLocks noGrp="1"/>
          </p:cNvSpPr>
          <p:nvPr>
            <p:ph type="body" sz="half" idx="2"/>
          </p:nvPr>
        </p:nvSpPr>
        <p:spPr>
          <a:xfrm>
            <a:off x="7873638" y="5144980"/>
            <a:ext cx="3036438" cy="807405"/>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noProof="0"/>
              <a:t>按一下以編輯母片文字樣式</a:t>
            </a:r>
          </a:p>
        </p:txBody>
      </p:sp>
      <p:sp>
        <p:nvSpPr>
          <p:cNvPr id="5" name="Date Placeholder 4"/>
          <p:cNvSpPr>
            <a:spLocks noGrp="1"/>
          </p:cNvSpPr>
          <p:nvPr>
            <p:ph type="dt" sz="half" idx="10"/>
          </p:nvPr>
        </p:nvSpPr>
        <p:spPr/>
        <p:txBody>
          <a:bodyPr/>
          <a:lstStyle/>
          <a:p>
            <a:fld id="{2D202488-4139-4052-B998-251C9C912739}" type="datetimeFigureOut">
              <a:rPr lang="en-US" noProof="0" smtClean="0"/>
              <a:t>2/19/2024</a:t>
            </a:fld>
            <a:endParaRPr lang="en-US" noProof="0" dirty="0"/>
          </a:p>
        </p:txBody>
      </p:sp>
      <p:sp>
        <p:nvSpPr>
          <p:cNvPr id="6" name="Footer Placeholder 5"/>
          <p:cNvSpPr>
            <a:spLocks noGrp="1"/>
          </p:cNvSpPr>
          <p:nvPr>
            <p:ph type="ftr" sz="quarter" idx="11"/>
          </p:nvPr>
        </p:nvSpPr>
        <p:spPr/>
        <p:txBody>
          <a:bodyPr/>
          <a:lstStyle/>
          <a:p>
            <a:r>
              <a:rPr lang="en-US" noProof="0" dirty="0"/>
              <a:t>Add Footer Here</a:t>
            </a:r>
          </a:p>
        </p:txBody>
      </p:sp>
      <p:cxnSp>
        <p:nvCxnSpPr>
          <p:cNvPr id="9" name="Straight Connector 8">
            <a:extLst>
              <a:ext uri="{FF2B5EF4-FFF2-40B4-BE49-F238E27FC236}">
                <a16:creationId xmlns:a16="http://schemas.microsoft.com/office/drawing/2014/main" id="{6CC09F73-0AD6-4A1E-A331-75A00B808982}"/>
              </a:ext>
            </a:extLst>
          </p:cNvPr>
          <p:cNvCxnSpPr/>
          <p:nvPr userDrawn="1"/>
        </p:nvCxnSpPr>
        <p:spPr>
          <a:xfrm>
            <a:off x="1292239" y="1486603"/>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8" name="Content Placeholder 2">
            <a:extLst>
              <a:ext uri="{FF2B5EF4-FFF2-40B4-BE49-F238E27FC236}">
                <a16:creationId xmlns:a16="http://schemas.microsoft.com/office/drawing/2014/main" id="{9DE9A20D-024F-4A17-9B20-526AA4037253}"/>
              </a:ext>
            </a:extLst>
          </p:cNvPr>
          <p:cNvSpPr>
            <a:spLocks noGrp="1"/>
          </p:cNvSpPr>
          <p:nvPr>
            <p:ph idx="12"/>
          </p:nvPr>
        </p:nvSpPr>
        <p:spPr>
          <a:xfrm>
            <a:off x="4602108" y="3128470"/>
            <a:ext cx="3024000" cy="1906565"/>
          </a:xfrm>
        </p:spPr>
        <p:txBody>
          <a:bodyPr anchor="ctr"/>
          <a:lstStyle/>
          <a:p>
            <a:pPr lvl="0"/>
            <a:r>
              <a:rPr lang="zh-TW" altLang="en-US" noProof="0"/>
              <a:t>按一下以編輯母片文字樣式</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endParaRPr lang="en-US" noProof="0"/>
          </a:p>
        </p:txBody>
      </p:sp>
      <p:sp>
        <p:nvSpPr>
          <p:cNvPr id="10" name="Content Placeholder 2">
            <a:extLst>
              <a:ext uri="{FF2B5EF4-FFF2-40B4-BE49-F238E27FC236}">
                <a16:creationId xmlns:a16="http://schemas.microsoft.com/office/drawing/2014/main" id="{37D8F60F-F9DD-4AAC-BF28-C004CCDF2D69}"/>
              </a:ext>
            </a:extLst>
          </p:cNvPr>
          <p:cNvSpPr>
            <a:spLocks noGrp="1"/>
          </p:cNvSpPr>
          <p:nvPr>
            <p:ph idx="13"/>
          </p:nvPr>
        </p:nvSpPr>
        <p:spPr>
          <a:xfrm>
            <a:off x="7873638" y="3128470"/>
            <a:ext cx="3024000" cy="1906565"/>
          </a:xfrm>
        </p:spPr>
        <p:txBody>
          <a:bodyPr anchor="ctr"/>
          <a:lstStyle/>
          <a:p>
            <a:pPr lvl="0"/>
            <a:r>
              <a:rPr lang="zh-TW" altLang="en-US" noProof="0"/>
              <a:t>按一下以編輯母片文字樣式</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endParaRPr lang="en-US" noProof="0"/>
          </a:p>
        </p:txBody>
      </p:sp>
      <p:sp>
        <p:nvSpPr>
          <p:cNvPr id="11" name="Text Placeholder 3">
            <a:extLst>
              <a:ext uri="{FF2B5EF4-FFF2-40B4-BE49-F238E27FC236}">
                <a16:creationId xmlns:a16="http://schemas.microsoft.com/office/drawing/2014/main" id="{8F09FDD8-5B1C-4AAA-8EEC-0A77C9E477D1}"/>
              </a:ext>
            </a:extLst>
          </p:cNvPr>
          <p:cNvSpPr>
            <a:spLocks noGrp="1"/>
          </p:cNvSpPr>
          <p:nvPr>
            <p:ph type="body" sz="half" idx="14"/>
          </p:nvPr>
        </p:nvSpPr>
        <p:spPr>
          <a:xfrm>
            <a:off x="4595889" y="5144979"/>
            <a:ext cx="3036438" cy="807405"/>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noProof="0"/>
              <a:t>按一下以編輯母片文字樣式</a:t>
            </a:r>
          </a:p>
        </p:txBody>
      </p:sp>
      <p:sp>
        <p:nvSpPr>
          <p:cNvPr id="12" name="Text Placeholder 3">
            <a:extLst>
              <a:ext uri="{FF2B5EF4-FFF2-40B4-BE49-F238E27FC236}">
                <a16:creationId xmlns:a16="http://schemas.microsoft.com/office/drawing/2014/main" id="{E6DF0B7E-E17E-4875-966D-4DE67F755B71}"/>
              </a:ext>
            </a:extLst>
          </p:cNvPr>
          <p:cNvSpPr>
            <a:spLocks noGrp="1"/>
          </p:cNvSpPr>
          <p:nvPr>
            <p:ph type="body" sz="half" idx="15"/>
          </p:nvPr>
        </p:nvSpPr>
        <p:spPr>
          <a:xfrm>
            <a:off x="1306587" y="5144978"/>
            <a:ext cx="3036438" cy="807405"/>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noProof="0"/>
              <a:t>按一下以編輯母片文字樣式</a:t>
            </a:r>
          </a:p>
        </p:txBody>
      </p:sp>
      <p:cxnSp>
        <p:nvCxnSpPr>
          <p:cNvPr id="13" name="Straight Connector 12">
            <a:extLst>
              <a:ext uri="{FF2B5EF4-FFF2-40B4-BE49-F238E27FC236}">
                <a16:creationId xmlns:a16="http://schemas.microsoft.com/office/drawing/2014/main" id="{5685D963-B130-47E9-AFCC-AEBED2B1155B}"/>
              </a:ext>
            </a:extLst>
          </p:cNvPr>
          <p:cNvCxnSpPr>
            <a:cxnSpLocks/>
          </p:cNvCxnSpPr>
          <p:nvPr userDrawn="1"/>
        </p:nvCxnSpPr>
        <p:spPr>
          <a:xfrm>
            <a:off x="4484077" y="5144978"/>
            <a:ext cx="0" cy="807405"/>
          </a:xfrm>
          <a:prstGeom prst="line">
            <a:avLst/>
          </a:prstGeom>
          <a:ln w="19050">
            <a:solidFill>
              <a:schemeClr val="bg2">
                <a:lumMod val="75000"/>
              </a:schemeClr>
            </a:solidFill>
          </a:ln>
        </p:spPr>
        <p:style>
          <a:lnRef idx="3">
            <a:schemeClr val="accent1"/>
          </a:lnRef>
          <a:fillRef idx="0">
            <a:schemeClr val="accent1"/>
          </a:fillRef>
          <a:effectRef idx="2">
            <a:schemeClr val="accent1"/>
          </a:effectRef>
          <a:fontRef idx="minor">
            <a:schemeClr val="tx1"/>
          </a:fontRef>
        </p:style>
      </p:cxnSp>
      <p:cxnSp>
        <p:nvCxnSpPr>
          <p:cNvPr id="14" name="Straight Connector 13">
            <a:extLst>
              <a:ext uri="{FF2B5EF4-FFF2-40B4-BE49-F238E27FC236}">
                <a16:creationId xmlns:a16="http://schemas.microsoft.com/office/drawing/2014/main" id="{2FA9B6CF-713A-4942-BE35-A61AFCDDFD3D}"/>
              </a:ext>
            </a:extLst>
          </p:cNvPr>
          <p:cNvCxnSpPr>
            <a:cxnSpLocks/>
          </p:cNvCxnSpPr>
          <p:nvPr userDrawn="1"/>
        </p:nvCxnSpPr>
        <p:spPr>
          <a:xfrm>
            <a:off x="7757747" y="5144978"/>
            <a:ext cx="0" cy="807405"/>
          </a:xfrm>
          <a:prstGeom prst="line">
            <a:avLst/>
          </a:prstGeom>
          <a:ln w="19050">
            <a:solidFill>
              <a:schemeClr val="bg2">
                <a:lumMod val="75000"/>
              </a:schemeClr>
            </a:solidFill>
          </a:ln>
        </p:spPr>
        <p:style>
          <a:lnRef idx="3">
            <a:schemeClr val="accent1"/>
          </a:lnRef>
          <a:fillRef idx="0">
            <a:schemeClr val="accent1"/>
          </a:fillRef>
          <a:effectRef idx="2">
            <a:schemeClr val="accent1"/>
          </a:effectRef>
          <a:fontRef idx="minor">
            <a:schemeClr val="tx1"/>
          </a:fontRef>
        </p:style>
      </p:cxnSp>
      <p:sp>
        <p:nvSpPr>
          <p:cNvPr id="19" name="Text Placeholder 18">
            <a:extLst>
              <a:ext uri="{FF2B5EF4-FFF2-40B4-BE49-F238E27FC236}">
                <a16:creationId xmlns:a16="http://schemas.microsoft.com/office/drawing/2014/main" id="{93809A32-C7A4-4739-994B-BE492F855ACC}"/>
              </a:ext>
            </a:extLst>
          </p:cNvPr>
          <p:cNvSpPr>
            <a:spLocks noGrp="1"/>
          </p:cNvSpPr>
          <p:nvPr>
            <p:ph type="body" sz="quarter" idx="16"/>
          </p:nvPr>
        </p:nvSpPr>
        <p:spPr>
          <a:xfrm>
            <a:off x="1290908" y="1617663"/>
            <a:ext cx="9618391" cy="1336675"/>
          </a:xfrm>
        </p:spPr>
        <p:txBody>
          <a:bodyPr>
            <a:noAutofit/>
          </a:bodyPr>
          <a:lstStyle/>
          <a:p>
            <a:pPr lvl="0"/>
            <a:r>
              <a:rPr lang="zh-TW" altLang="en-US" noProof="0"/>
              <a:t>按一下以編輯母片文字樣式</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endParaRPr lang="en-US" noProof="0"/>
          </a:p>
        </p:txBody>
      </p:sp>
      <p:sp>
        <p:nvSpPr>
          <p:cNvPr id="7" name="Title 6">
            <a:extLst>
              <a:ext uri="{FF2B5EF4-FFF2-40B4-BE49-F238E27FC236}">
                <a16:creationId xmlns:a16="http://schemas.microsoft.com/office/drawing/2014/main" id="{2C1ABD52-D5FE-4FC2-8449-5DA0E52853E1}"/>
              </a:ext>
            </a:extLst>
          </p:cNvPr>
          <p:cNvSpPr>
            <a:spLocks noGrp="1"/>
          </p:cNvSpPr>
          <p:nvPr>
            <p:ph type="title"/>
          </p:nvPr>
        </p:nvSpPr>
        <p:spPr/>
        <p:txBody>
          <a:bodyPr/>
          <a:lstStyle/>
          <a:p>
            <a:r>
              <a:rPr lang="zh-TW" altLang="en-US" noProof="0"/>
              <a:t>按一下以編輯母片標題樣式</a:t>
            </a:r>
            <a:endParaRPr lang="en-US" noProof="0"/>
          </a:p>
        </p:txBody>
      </p:sp>
    </p:spTree>
    <p:extLst>
      <p:ext uri="{BB962C8B-B14F-4D97-AF65-F5344CB8AC3E}">
        <p14:creationId xmlns:p14="http://schemas.microsoft.com/office/powerpoint/2010/main" val="22427037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含輔助字幕的圖片">
    <p:bg bwMode="ltGray">
      <p:bgPr>
        <a:blipFill dpi="0" rotWithShape="1">
          <a:blip r:embed="rId2" cstate="screen">
            <a:alphaModFix amt="4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zh-TW" altLang="en-US" noProof="0"/>
              <a:t>按一下以編輯母片標題樣式</a:t>
            </a:r>
            <a:endParaRPr lang="en-US" noProof="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noProof="0"/>
              <a:t>按一下圖示以新增圖片</a:t>
            </a:r>
            <a:endParaRPr lang="en-US" noProof="0"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noProof="0"/>
              <a:t>按一下以編輯母片文字樣式</a:t>
            </a:r>
          </a:p>
        </p:txBody>
      </p:sp>
      <p:sp>
        <p:nvSpPr>
          <p:cNvPr id="5" name="Date Placeholder 4"/>
          <p:cNvSpPr>
            <a:spLocks noGrp="1"/>
          </p:cNvSpPr>
          <p:nvPr>
            <p:ph type="dt" sz="half" idx="10"/>
          </p:nvPr>
        </p:nvSpPr>
        <p:spPr>
          <a:xfrm>
            <a:off x="7236069" y="6332578"/>
            <a:ext cx="4315852" cy="320123"/>
          </a:xfrm>
        </p:spPr>
        <p:txBody>
          <a:bodyPr/>
          <a:lstStyle>
            <a:lvl1pPr algn="r">
              <a:defRPr/>
            </a:lvl1pPr>
          </a:lstStyle>
          <a:p>
            <a:fld id="{2D202488-4139-4052-B998-251C9C912739}" type="datetimeFigureOut">
              <a:rPr lang="en-US" noProof="0" smtClean="0"/>
              <a:pPr/>
              <a:t>2/19/2024</a:t>
            </a:fld>
            <a:endParaRPr lang="en-US" noProof="0" dirty="0"/>
          </a:p>
        </p:txBody>
      </p:sp>
      <p:sp>
        <p:nvSpPr>
          <p:cNvPr id="6" name="Footer Placeholder 5"/>
          <p:cNvSpPr>
            <a:spLocks noGrp="1"/>
          </p:cNvSpPr>
          <p:nvPr>
            <p:ph type="ftr" sz="quarter" idx="11"/>
          </p:nvPr>
        </p:nvSpPr>
        <p:spPr>
          <a:xfrm>
            <a:off x="1447382" y="6332578"/>
            <a:ext cx="5541004" cy="320931"/>
          </a:xfrm>
        </p:spPr>
        <p:txBody>
          <a:bodyPr/>
          <a:lstStyle/>
          <a:p>
            <a:r>
              <a:rPr lang="en-US" noProof="0" dirty="0"/>
              <a:t>Add Footer Here</a:t>
            </a:r>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81589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3" cstate="screen">
            <a:alphaModFix amt="4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4" cstate="screen">
            <a:extLst>
              <a:ext uri="{BEBA8EAE-BF5A-486C-A8C5-ECC9F3942E4B}">
                <a14:imgProps xmlns:a14="http://schemas.microsoft.com/office/drawing/2010/main">
                  <a14:imgLayer r:embed="rId15">
                    <a14:imgEffect>
                      <a14:brightnessContrast contrast="40000"/>
                    </a14:imgEffect>
                  </a14:imgLayer>
                </a14:imgProps>
              </a:ext>
              <a:ext uri="{28A0092B-C50C-407E-A947-70E740481C1C}">
                <a14:useLocalDpi xmlns:a14="http://schemas.microsoft.com/office/drawing/2010/main"/>
              </a:ext>
            </a:extLst>
          </a:blip>
          <a:srcRect b="-1562"/>
          <a:stretch/>
        </p:blipFill>
        <p:spPr bwMode="black">
          <a:xfrm>
            <a:off x="0" y="6126480"/>
            <a:ext cx="12192000" cy="742950"/>
          </a:xfrm>
          <a:prstGeom prst="rect">
            <a:avLst/>
          </a:prstGeom>
        </p:spPr>
      </p:pic>
      <p:sp>
        <p:nvSpPr>
          <p:cNvPr id="2" name="Title Placeholder 1"/>
          <p:cNvSpPr>
            <a:spLocks noGrp="1"/>
          </p:cNvSpPr>
          <p:nvPr>
            <p:ph type="title"/>
          </p:nvPr>
        </p:nvSpPr>
        <p:spPr>
          <a:xfrm>
            <a:off x="1294363" y="804519"/>
            <a:ext cx="9603275" cy="1049235"/>
          </a:xfrm>
          <a:prstGeom prst="rect">
            <a:avLst/>
          </a:prstGeom>
        </p:spPr>
        <p:txBody>
          <a:bodyPr vert="horz" lIns="91440" tIns="45720" rIns="91440" bIns="45720" rtlCol="0" anchor="t">
            <a:normAutofit/>
          </a:bodyPr>
          <a:lstStyle/>
          <a:p>
            <a:r>
              <a:rPr lang="zh-TW" altLang="en-US" noProof="0"/>
              <a:t>按一下以編輯母片標題樣式</a:t>
            </a:r>
            <a:endParaRPr lang="en-US" noProof="0"/>
          </a:p>
        </p:txBody>
      </p:sp>
      <p:sp>
        <p:nvSpPr>
          <p:cNvPr id="3" name="Text Placeholder 2"/>
          <p:cNvSpPr>
            <a:spLocks noGrp="1"/>
          </p:cNvSpPr>
          <p:nvPr>
            <p:ph type="body" idx="1"/>
          </p:nvPr>
        </p:nvSpPr>
        <p:spPr>
          <a:xfrm>
            <a:off x="1294363" y="2015732"/>
            <a:ext cx="9603275" cy="3450613"/>
          </a:xfrm>
          <a:prstGeom prst="rect">
            <a:avLst/>
          </a:prstGeom>
        </p:spPr>
        <p:txBody>
          <a:bodyPr vert="horz" lIns="91440" tIns="45720" rIns="91440" bIns="45720" rtlCol="0">
            <a:normAutofit/>
          </a:bodyPr>
          <a:lstStyle/>
          <a:p>
            <a:pPr lvl="0"/>
            <a:r>
              <a:rPr lang="zh-TW" altLang="en-US" noProof="0"/>
              <a:t>按一下以編輯母片文字樣式</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endParaRPr lang="en-US" noProof="0"/>
          </a:p>
        </p:txBody>
      </p:sp>
      <p:sp>
        <p:nvSpPr>
          <p:cNvPr id="4" name="Date Placeholder 3"/>
          <p:cNvSpPr>
            <a:spLocks noGrp="1"/>
          </p:cNvSpPr>
          <p:nvPr>
            <p:ph type="dt" sz="half" idx="2"/>
          </p:nvPr>
        </p:nvSpPr>
        <p:spPr>
          <a:xfrm>
            <a:off x="7396923" y="6340793"/>
            <a:ext cx="3500715" cy="309201"/>
          </a:xfrm>
          <a:prstGeom prst="rect">
            <a:avLst/>
          </a:prstGeom>
        </p:spPr>
        <p:txBody>
          <a:bodyPr vert="horz" lIns="91440" tIns="45720" rIns="91440" bIns="45720" rtlCol="0" anchor="ctr"/>
          <a:lstStyle>
            <a:lvl1pPr algn="r">
              <a:defRPr sz="1000">
                <a:solidFill>
                  <a:schemeClr val="bg1"/>
                </a:solidFill>
              </a:defRPr>
            </a:lvl1pPr>
          </a:lstStyle>
          <a:p>
            <a:fld id="{2D202488-4139-4052-B998-251C9C912739}" type="datetimeFigureOut">
              <a:rPr lang="en-US" noProof="0" smtClean="0"/>
              <a:pPr/>
              <a:t>2/19/2024</a:t>
            </a:fld>
            <a:endParaRPr lang="en-US" noProof="0" dirty="0"/>
          </a:p>
        </p:txBody>
      </p:sp>
      <p:sp>
        <p:nvSpPr>
          <p:cNvPr id="5" name="Footer Placeholder 4"/>
          <p:cNvSpPr>
            <a:spLocks noGrp="1"/>
          </p:cNvSpPr>
          <p:nvPr>
            <p:ph type="ftr" sz="quarter" idx="3"/>
          </p:nvPr>
        </p:nvSpPr>
        <p:spPr>
          <a:xfrm>
            <a:off x="1294364" y="6339730"/>
            <a:ext cx="5938836" cy="309201"/>
          </a:xfrm>
          <a:prstGeom prst="rect">
            <a:avLst/>
          </a:prstGeom>
        </p:spPr>
        <p:txBody>
          <a:bodyPr vert="horz" lIns="91440" tIns="45720" rIns="91440" bIns="45720" rtlCol="0" anchor="ctr"/>
          <a:lstStyle>
            <a:lvl1pPr algn="l">
              <a:defRPr sz="1000">
                <a:solidFill>
                  <a:schemeClr val="bg1"/>
                </a:solidFill>
              </a:defRPr>
            </a:lvl1pPr>
          </a:lstStyle>
          <a:p>
            <a:r>
              <a:rPr lang="en-US" noProof="0" dirty="0"/>
              <a:t>Add Footer Here</a:t>
            </a:r>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758705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7" r:id="rId7"/>
    <p:sldLayoutId id="2147483691" r:id="rId8"/>
    <p:sldLayoutId id="2147483692" r:id="rId9"/>
    <p:sldLayoutId id="2147483696" r:id="rId10"/>
    <p:sldLayoutId id="2147483693"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mantengiong@um.edu.mo" TargetMode="External"/><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bwMode="ltGray">
      <p:bgPr>
        <a:blipFill dpi="0" rotWithShape="1">
          <a:blip r:embed="rId2" cstate="screen">
            <a:alphaModFix amt="4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CA56C-7A25-4BD4-AA72-5256E68BE4CB}"/>
              </a:ext>
            </a:extLst>
          </p:cNvPr>
          <p:cNvSpPr>
            <a:spLocks noGrp="1"/>
          </p:cNvSpPr>
          <p:nvPr>
            <p:ph type="ctrTitle"/>
          </p:nvPr>
        </p:nvSpPr>
        <p:spPr>
          <a:xfrm>
            <a:off x="1629783" y="1608267"/>
            <a:ext cx="7960658" cy="1965959"/>
          </a:xfrm>
        </p:spPr>
        <p:txBody>
          <a:bodyPr>
            <a:normAutofit/>
          </a:bodyPr>
          <a:lstStyle/>
          <a:p>
            <a:r>
              <a:rPr lang="en-GB" sz="4500" cap="none" dirty="0">
                <a:solidFill>
                  <a:srgbClr val="C00000"/>
                </a:solidFill>
              </a:rPr>
              <a:t>Medical Error and Medical Malpractice in AI-Related Healthcare: The Chinese Case</a:t>
            </a:r>
            <a:endParaRPr lang="en-US" sz="4500" cap="none" dirty="0">
              <a:solidFill>
                <a:srgbClr val="C00000"/>
              </a:solidFill>
            </a:endParaRPr>
          </a:p>
        </p:txBody>
      </p:sp>
      <p:sp>
        <p:nvSpPr>
          <p:cNvPr id="3" name="Subtitle 2">
            <a:extLst>
              <a:ext uri="{FF2B5EF4-FFF2-40B4-BE49-F238E27FC236}">
                <a16:creationId xmlns:a16="http://schemas.microsoft.com/office/drawing/2014/main" id="{BBBCF363-1123-45B1-8A9A-ABCDA40EF3F2}"/>
              </a:ext>
            </a:extLst>
          </p:cNvPr>
          <p:cNvSpPr>
            <a:spLocks noGrp="1"/>
          </p:cNvSpPr>
          <p:nvPr>
            <p:ph type="subTitle" idx="1"/>
          </p:nvPr>
        </p:nvSpPr>
        <p:spPr>
          <a:xfrm>
            <a:off x="1696781" y="3762483"/>
            <a:ext cx="8637072" cy="2428543"/>
          </a:xfrm>
        </p:spPr>
        <p:txBody>
          <a:bodyPr>
            <a:normAutofit fontScale="92500" lnSpcReduction="20000"/>
          </a:bodyPr>
          <a:lstStyle/>
          <a:p>
            <a:r>
              <a:rPr lang="en-US" b="1" cap="none" dirty="0">
                <a:solidFill>
                  <a:srgbClr val="000000"/>
                </a:solidFill>
                <a:ea typeface="Tahoma" panose="020B0604030504040204" pitchFamily="34" charset="0"/>
                <a:cs typeface="Tahoma" panose="020B0604030504040204" pitchFamily="34" charset="0"/>
              </a:rPr>
              <a:t>IONG, Man Teng </a:t>
            </a:r>
            <a:r>
              <a:rPr lang="zh-TW" altLang="en-US" cap="none" dirty="0">
                <a:solidFill>
                  <a:srgbClr val="000000"/>
                </a:solidFill>
                <a:ea typeface="Tahoma" panose="020B0604030504040204" pitchFamily="34" charset="0"/>
                <a:cs typeface="Tahoma" panose="020B0604030504040204" pitchFamily="34" charset="0"/>
              </a:rPr>
              <a:t>│ </a:t>
            </a:r>
            <a:r>
              <a:rPr lang="en-US" altLang="zh-TW" cap="none" dirty="0">
                <a:solidFill>
                  <a:srgbClr val="000000"/>
                </a:solidFill>
                <a:ea typeface="Tahoma" panose="020B0604030504040204" pitchFamily="34" charset="0"/>
                <a:cs typeface="Tahoma" panose="020B0604030504040204" pitchFamily="34" charset="0"/>
              </a:rPr>
              <a:t>LLB, LLM, PhD</a:t>
            </a:r>
            <a:endParaRPr lang="en-US" cap="none" dirty="0">
              <a:solidFill>
                <a:srgbClr val="000000"/>
              </a:solidFill>
              <a:ea typeface="Tahoma" panose="020B0604030504040204" pitchFamily="34" charset="0"/>
              <a:cs typeface="Tahoma" panose="020B0604030504040204" pitchFamily="34" charset="0"/>
            </a:endParaRPr>
          </a:p>
          <a:p>
            <a:r>
              <a:rPr lang="en-US" cap="none" dirty="0"/>
              <a:t>Senior Instructor and </a:t>
            </a:r>
            <a:r>
              <a:rPr lang="en-US" cap="none" dirty="0" err="1"/>
              <a:t>Programme</a:t>
            </a:r>
            <a:r>
              <a:rPr lang="en-US" cap="none" dirty="0"/>
              <a:t> Coordinator </a:t>
            </a:r>
            <a:r>
              <a:rPr lang="en-GB" cap="none" dirty="0"/>
              <a:t>of Master of Law in Macau Law and Practice</a:t>
            </a:r>
            <a:r>
              <a:rPr lang="en-US" cap="none" dirty="0"/>
              <a:t> </a:t>
            </a:r>
          </a:p>
          <a:p>
            <a:r>
              <a:rPr lang="en-US" cap="none" dirty="0"/>
              <a:t>FLL, University of Macau</a:t>
            </a:r>
          </a:p>
          <a:p>
            <a:r>
              <a:rPr lang="en-US" cap="none" dirty="0">
                <a:hlinkClick r:id="rId3"/>
              </a:rPr>
              <a:t>mantengiong@um.edu.mo</a:t>
            </a:r>
            <a:r>
              <a:rPr lang="en-US" cap="none" dirty="0"/>
              <a:t> </a:t>
            </a:r>
          </a:p>
          <a:p>
            <a:endParaRPr lang="en-US" cap="none" dirty="0"/>
          </a:p>
          <a:p>
            <a:pPr algn="r"/>
            <a:r>
              <a:rPr lang="en-US" cap="none" dirty="0"/>
              <a:t>21-22 Feb 2024</a:t>
            </a:r>
          </a:p>
        </p:txBody>
      </p:sp>
      <p:pic>
        <p:nvPicPr>
          <p:cNvPr id="5" name="Graphic 4" descr="Brain in head icon&#10;">
            <a:extLst>
              <a:ext uri="{FF2B5EF4-FFF2-40B4-BE49-F238E27FC236}">
                <a16:creationId xmlns:a16="http://schemas.microsoft.com/office/drawing/2014/main" id="{D011E263-3212-4780-A140-E652B108BDC5}"/>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166638" y="2153021"/>
            <a:ext cx="1440000" cy="1440000"/>
          </a:xfrm>
          <a:prstGeom prst="rect">
            <a:avLst/>
          </a:prstGeom>
        </p:spPr>
      </p:pic>
      <p:sp>
        <p:nvSpPr>
          <p:cNvPr id="4" name="Subtitle 2">
            <a:extLst>
              <a:ext uri="{FF2B5EF4-FFF2-40B4-BE49-F238E27FC236}">
                <a16:creationId xmlns:a16="http://schemas.microsoft.com/office/drawing/2014/main" id="{35BDA1F0-32B1-8DF5-9824-3002565EB4F3}"/>
              </a:ext>
            </a:extLst>
          </p:cNvPr>
          <p:cNvSpPr txBox="1">
            <a:spLocks/>
          </p:cNvSpPr>
          <p:nvPr/>
        </p:nvSpPr>
        <p:spPr>
          <a:xfrm>
            <a:off x="484495" y="48810"/>
            <a:ext cx="10918611" cy="1478776"/>
          </a:xfrm>
          <a:prstGeom prst="rect">
            <a:avLst/>
          </a:prstGeom>
        </p:spPr>
        <p:txBody>
          <a:bodyPr vert="horz" lIns="91440" tIns="91440" rIns="91440" bIns="91440" rtlCol="0">
            <a:noAutofit/>
          </a:bodyPr>
          <a:lstStyle>
            <a:lvl1pPr marL="0" indent="0" algn="l" defTabSz="914400" rtl="0" eaLnBrk="1" latinLnBrk="0" hangingPunct="1">
              <a:lnSpc>
                <a:spcPct val="120000"/>
              </a:lnSpc>
              <a:spcBef>
                <a:spcPts val="1000"/>
              </a:spcBef>
              <a:buClr>
                <a:schemeClr val="accent1"/>
              </a:buClr>
              <a:buSzPct val="100000"/>
              <a:buFont typeface="Arial" panose="020B0604020202020204" pitchFamily="34" charset="0"/>
              <a:buNone/>
              <a:defRPr sz="1800" b="0" kern="1200" cap="all" baseline="0">
                <a:solidFill>
                  <a:schemeClr val="tx1"/>
                </a:solidFill>
                <a:effectLst/>
                <a:latin typeface="+mn-lt"/>
                <a:ea typeface="+mn-ea"/>
                <a:cs typeface="+mn-cs"/>
              </a:defRPr>
            </a:lvl1pPr>
            <a:lvl2pPr marL="4572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800" kern="1200" cap="none" baseline="0">
                <a:solidFill>
                  <a:schemeClr val="tx1"/>
                </a:solidFill>
                <a:effectLst/>
                <a:latin typeface="+mn-lt"/>
                <a:ea typeface="+mn-ea"/>
                <a:cs typeface="+mn-cs"/>
              </a:defRPr>
            </a:lvl2pPr>
            <a:lvl3pPr marL="9144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600" kern="1200" cap="none" baseline="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600" kern="120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600" kern="120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600" kern="1200" baseline="0">
                <a:solidFill>
                  <a:schemeClr val="tx1"/>
                </a:solidFill>
                <a:effectLst/>
                <a:latin typeface="+mn-lt"/>
                <a:ea typeface="+mn-ea"/>
                <a:cs typeface="+mn-cs"/>
              </a:defRPr>
            </a:lvl9pPr>
          </a:lstStyle>
          <a:p>
            <a:r>
              <a:rPr lang="en-US" sz="4000" cap="none" dirty="0">
                <a:solidFill>
                  <a:srgbClr val="002060"/>
                </a:solidFill>
                <a:ea typeface="Tahoma" panose="020B0604030504040204" pitchFamily="34" charset="0"/>
                <a:cs typeface="Tahoma" panose="020B0604030504040204" pitchFamily="34" charset="0"/>
              </a:rPr>
              <a:t>International Workshop on Regulation of Artificial Intelligence: China-EU Dialogues</a:t>
            </a:r>
            <a:endParaRPr lang="en-US" sz="4000" cap="none" dirty="0">
              <a:solidFill>
                <a:srgbClr val="002060"/>
              </a:solidFill>
            </a:endParaRPr>
          </a:p>
        </p:txBody>
      </p:sp>
    </p:spTree>
    <p:extLst>
      <p:ext uri="{BB962C8B-B14F-4D97-AF65-F5344CB8AC3E}">
        <p14:creationId xmlns:p14="http://schemas.microsoft.com/office/powerpoint/2010/main" val="4104294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bwMode="ltGray">
      <p:bgPr>
        <a:blipFill dpi="0" rotWithShape="1">
          <a:blip r:embed="rId2" cstate="screen">
            <a:alphaModFix amt="4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9CD3E-5E33-4EB5-A2CE-C636605E633F}"/>
              </a:ext>
            </a:extLst>
          </p:cNvPr>
          <p:cNvSpPr>
            <a:spLocks noGrp="1"/>
          </p:cNvSpPr>
          <p:nvPr>
            <p:ph type="title"/>
          </p:nvPr>
        </p:nvSpPr>
        <p:spPr>
          <a:xfrm>
            <a:off x="1294363" y="804519"/>
            <a:ext cx="9603275" cy="1049235"/>
          </a:xfrm>
        </p:spPr>
        <p:txBody>
          <a:bodyPr/>
          <a:lstStyle/>
          <a:p>
            <a:r>
              <a:rPr lang="en-US" b="1" dirty="0"/>
              <a:t>Content</a:t>
            </a:r>
          </a:p>
        </p:txBody>
      </p:sp>
      <p:pic>
        <p:nvPicPr>
          <p:cNvPr id="4" name="Graphic 3" descr="Lightbulb icon">
            <a:extLst>
              <a:ext uri="{FF2B5EF4-FFF2-40B4-BE49-F238E27FC236}">
                <a16:creationId xmlns:a16="http://schemas.microsoft.com/office/drawing/2014/main" id="{5E124F8C-3984-4EEC-9BA8-3B255731F2B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028262" y="206686"/>
            <a:ext cx="1122450" cy="1122450"/>
          </a:xfrm>
          <a:prstGeom prst="rect">
            <a:avLst/>
          </a:prstGeom>
        </p:spPr>
      </p:pic>
      <p:sp>
        <p:nvSpPr>
          <p:cNvPr id="3" name="Content Placeholder 2">
            <a:extLst>
              <a:ext uri="{FF2B5EF4-FFF2-40B4-BE49-F238E27FC236}">
                <a16:creationId xmlns:a16="http://schemas.microsoft.com/office/drawing/2014/main" id="{C3C0199F-A274-44C6-BF37-784A855E6EEA}"/>
              </a:ext>
            </a:extLst>
          </p:cNvPr>
          <p:cNvSpPr>
            <a:spLocks noGrp="1"/>
          </p:cNvSpPr>
          <p:nvPr>
            <p:ph idx="1"/>
          </p:nvPr>
        </p:nvSpPr>
        <p:spPr>
          <a:xfrm>
            <a:off x="1294363" y="2015732"/>
            <a:ext cx="9603275" cy="2755284"/>
          </a:xfrm>
        </p:spPr>
        <p:txBody>
          <a:bodyPr>
            <a:normAutofit/>
          </a:bodyPr>
          <a:lstStyle/>
          <a:p>
            <a:pPr marL="457200" lvl="0" indent="-457200">
              <a:buFont typeface="+mj-lt"/>
              <a:buAutoNum type="arabicPeriod"/>
            </a:pPr>
            <a:r>
              <a:rPr lang="en-US" sz="3000" dirty="0">
                <a:solidFill>
                  <a:srgbClr val="000000"/>
                </a:solidFill>
                <a:ea typeface="Tahoma" panose="020B0604030504040204" pitchFamily="34" charset="0"/>
                <a:cs typeface="Tahoma" panose="020B0604030504040204" pitchFamily="34" charset="0"/>
              </a:rPr>
              <a:t>Introduction</a:t>
            </a:r>
          </a:p>
          <a:p>
            <a:pPr marL="457200" lvl="0" indent="-457200">
              <a:buFont typeface="+mj-lt"/>
              <a:buAutoNum type="arabicPeriod"/>
            </a:pPr>
            <a:r>
              <a:rPr lang="en-US" sz="3000" dirty="0">
                <a:solidFill>
                  <a:srgbClr val="000000"/>
                </a:solidFill>
                <a:ea typeface="Tahoma" panose="020B0604030504040204" pitchFamily="34" charset="0"/>
                <a:cs typeface="Tahoma" panose="020B0604030504040204" pitchFamily="34" charset="0"/>
              </a:rPr>
              <a:t>Medical Error vs. Medical Malpractice</a:t>
            </a:r>
          </a:p>
          <a:p>
            <a:pPr marL="457200" lvl="0" indent="-457200">
              <a:buFont typeface="+mj-lt"/>
              <a:buAutoNum type="arabicPeriod"/>
            </a:pPr>
            <a:r>
              <a:rPr lang="en-US" sz="3000" dirty="0">
                <a:solidFill>
                  <a:srgbClr val="000000"/>
                </a:solidFill>
                <a:ea typeface="Tahoma" panose="020B0604030504040204" pitchFamily="34" charset="0"/>
                <a:cs typeface="Tahoma" panose="020B0604030504040204" pitchFamily="34" charset="0"/>
              </a:rPr>
              <a:t>AI-Related Healthcare</a:t>
            </a:r>
          </a:p>
          <a:p>
            <a:pPr marL="457200" lvl="0" indent="-457200">
              <a:buFont typeface="+mj-lt"/>
              <a:buAutoNum type="arabicPeriod"/>
            </a:pPr>
            <a:r>
              <a:rPr lang="en-US" sz="3000" dirty="0">
                <a:solidFill>
                  <a:srgbClr val="000000"/>
                </a:solidFill>
                <a:ea typeface="Tahoma" panose="020B0604030504040204" pitchFamily="34" charset="0"/>
                <a:cs typeface="Tahoma" panose="020B0604030504040204" pitchFamily="34" charset="0"/>
              </a:rPr>
              <a:t>Future Implications:  </a:t>
            </a:r>
            <a:r>
              <a:rPr lang="en-US" sz="3000" dirty="0" err="1">
                <a:solidFill>
                  <a:srgbClr val="000000"/>
                </a:solidFill>
                <a:ea typeface="Tahoma" panose="020B0604030504040204" pitchFamily="34" charset="0"/>
                <a:cs typeface="Tahoma" panose="020B0604030504040204" pitchFamily="34" charset="0"/>
              </a:rPr>
              <a:t>Automomous</a:t>
            </a:r>
            <a:r>
              <a:rPr lang="en-US" sz="3000" dirty="0">
                <a:solidFill>
                  <a:srgbClr val="000000"/>
                </a:solidFill>
                <a:ea typeface="Tahoma" panose="020B0604030504040204" pitchFamily="34" charset="0"/>
                <a:cs typeface="Tahoma" panose="020B0604030504040204" pitchFamily="34" charset="0"/>
              </a:rPr>
              <a:t> AI and Liability</a:t>
            </a:r>
            <a:endParaRPr lang="en-US" dirty="0"/>
          </a:p>
        </p:txBody>
      </p:sp>
    </p:spTree>
    <p:extLst>
      <p:ext uri="{BB962C8B-B14F-4D97-AF65-F5344CB8AC3E}">
        <p14:creationId xmlns:p14="http://schemas.microsoft.com/office/powerpoint/2010/main" val="20942982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9CD3E-5E33-4EB5-A2CE-C636605E633F}"/>
              </a:ext>
            </a:extLst>
          </p:cNvPr>
          <p:cNvSpPr>
            <a:spLocks noGrp="1"/>
          </p:cNvSpPr>
          <p:nvPr>
            <p:ph type="title"/>
          </p:nvPr>
        </p:nvSpPr>
        <p:spPr>
          <a:xfrm>
            <a:off x="1294363" y="804519"/>
            <a:ext cx="9603275" cy="1049235"/>
          </a:xfrm>
        </p:spPr>
        <p:txBody>
          <a:bodyPr/>
          <a:lstStyle/>
          <a:p>
            <a:r>
              <a:rPr lang="en-US" b="1" dirty="0"/>
              <a:t>1. </a:t>
            </a:r>
            <a:r>
              <a:rPr lang="en-US" b="1" dirty="0" err="1"/>
              <a:t>introducion</a:t>
            </a:r>
            <a:endParaRPr lang="en-US" b="1" dirty="0"/>
          </a:p>
        </p:txBody>
      </p:sp>
      <p:pic>
        <p:nvPicPr>
          <p:cNvPr id="5" name="Graphic 4" descr="Man and Woman icon">
            <a:extLst>
              <a:ext uri="{FF2B5EF4-FFF2-40B4-BE49-F238E27FC236}">
                <a16:creationId xmlns:a16="http://schemas.microsoft.com/office/drawing/2014/main" id="{2DED0F48-76A7-437D-9746-E2DF97A1CB0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853742" y="216211"/>
            <a:ext cx="1122450" cy="1122450"/>
          </a:xfrm>
          <a:prstGeom prst="rect">
            <a:avLst/>
          </a:prstGeom>
        </p:spPr>
      </p:pic>
      <p:sp>
        <p:nvSpPr>
          <p:cNvPr id="3" name="Content Placeholder 2">
            <a:extLst>
              <a:ext uri="{FF2B5EF4-FFF2-40B4-BE49-F238E27FC236}">
                <a16:creationId xmlns:a16="http://schemas.microsoft.com/office/drawing/2014/main" id="{C3C0199F-A274-44C6-BF37-784A855E6EEA}"/>
              </a:ext>
            </a:extLst>
          </p:cNvPr>
          <p:cNvSpPr>
            <a:spLocks noGrp="1"/>
          </p:cNvSpPr>
          <p:nvPr>
            <p:ph idx="1"/>
          </p:nvPr>
        </p:nvSpPr>
        <p:spPr>
          <a:xfrm>
            <a:off x="1294362" y="1853754"/>
            <a:ext cx="9603275" cy="4105369"/>
          </a:xfrm>
        </p:spPr>
        <p:txBody>
          <a:bodyPr>
            <a:normAutofit/>
          </a:bodyPr>
          <a:lstStyle/>
          <a:p>
            <a:pPr lvl="0" algn="just"/>
            <a:r>
              <a:rPr lang="en-US" b="1"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Definition of AI System:</a:t>
            </a:r>
            <a:r>
              <a:rPr lang="en-US"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 </a:t>
            </a:r>
            <a:r>
              <a:rPr lang="en-GB"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“a machine-based system designed to operate with varying levels of autonomy and that may exhibit adaptiveness after deployment and that, for explicit or implicit objectives, infers, from the input it receives, how to generate outputs such as predictions, content, recommendations, or decisions that can influence physical or virtual environments.” (</a:t>
            </a:r>
            <a:r>
              <a:rPr lang="en-GB" dirty="0">
                <a:solidFill>
                  <a:srgbClr val="C00000"/>
                </a:solidFill>
                <a:latin typeface="Times New Roman" panose="02020603050405020304" pitchFamily="18" charset="0"/>
                <a:ea typeface="Tahoma" panose="020B0604030504040204" pitchFamily="34" charset="0"/>
                <a:cs typeface="Times New Roman" panose="02020603050405020304" pitchFamily="18" charset="0"/>
              </a:rPr>
              <a:t>recent</a:t>
            </a:r>
            <a:r>
              <a:rPr lang="en-GB"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 </a:t>
            </a:r>
            <a:r>
              <a:rPr lang="en-US" sz="1800" dirty="0">
                <a:effectLst/>
                <a:latin typeface="Times New Roman" panose="02020603050405020304" pitchFamily="18" charset="0"/>
                <a:ea typeface="PMingLiU" panose="02020500000000000000" pitchFamily="18" charset="-120"/>
              </a:rPr>
              <a:t>European Union’s AI Act, Article 3(1)</a:t>
            </a:r>
            <a:r>
              <a:rPr lang="en-GB"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a:t>
            </a:r>
          </a:p>
          <a:p>
            <a:pPr lvl="0" algn="just"/>
            <a:r>
              <a:rPr lang="en-GB"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I</a:t>
            </a:r>
            <a:r>
              <a:rPr lang="en-US"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t</a:t>
            </a:r>
            <a:r>
              <a:rPr lang="zh-TW" altLang="en-US"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 </a:t>
            </a:r>
            <a:r>
              <a:rPr lang="en-US" altLang="zh-TW"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includes</a:t>
            </a:r>
            <a:r>
              <a:rPr lang="en-GB"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 the following </a:t>
            </a:r>
            <a:r>
              <a:rPr lang="en-GB" b="1"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approaches and techniques</a:t>
            </a:r>
            <a:r>
              <a:rPr lang="en-GB"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a:t>
            </a:r>
          </a:p>
          <a:p>
            <a:pPr marL="742950" lvl="0" indent="-342900" algn="just">
              <a:buFont typeface="Wingdings" panose="05000000000000000000" pitchFamily="2" charset="2"/>
              <a:buChar char="v"/>
            </a:pPr>
            <a:r>
              <a:rPr lang="en-GB"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Machine learning</a:t>
            </a:r>
          </a:p>
          <a:p>
            <a:pPr marL="742950" lvl="0" indent="-342900" algn="just">
              <a:buFont typeface="Wingdings" panose="05000000000000000000" pitchFamily="2" charset="2"/>
              <a:buChar char="v"/>
            </a:pPr>
            <a:r>
              <a:rPr lang="en-GB"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Machine reasoning</a:t>
            </a:r>
          </a:p>
          <a:p>
            <a:pPr marL="742950" lvl="0" indent="-342900" algn="just">
              <a:buFont typeface="Wingdings" panose="05000000000000000000" pitchFamily="2" charset="2"/>
              <a:buChar char="v"/>
            </a:pPr>
            <a:r>
              <a:rPr lang="en-GB"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robotics</a:t>
            </a:r>
          </a:p>
          <a:p>
            <a:pPr lvl="0" algn="just"/>
            <a:endParaRPr lang="en-US" dirty="0">
              <a:solidFill>
                <a:srgbClr val="000000"/>
              </a:solidFill>
              <a:latin typeface="Times New Roman" panose="02020603050405020304" pitchFamily="18" charset="0"/>
              <a:ea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24494316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130F4-8A74-A848-CE19-E26013474D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EBD0BB-D6D2-FDAC-767B-AE4185378A14}"/>
              </a:ext>
            </a:extLst>
          </p:cNvPr>
          <p:cNvSpPr>
            <a:spLocks noGrp="1"/>
          </p:cNvSpPr>
          <p:nvPr>
            <p:ph type="title"/>
          </p:nvPr>
        </p:nvSpPr>
        <p:spPr>
          <a:xfrm>
            <a:off x="1294363" y="804519"/>
            <a:ext cx="9603275" cy="1049235"/>
          </a:xfrm>
        </p:spPr>
        <p:txBody>
          <a:bodyPr/>
          <a:lstStyle/>
          <a:p>
            <a:r>
              <a:rPr lang="en-US" b="1" dirty="0"/>
              <a:t>1. </a:t>
            </a:r>
            <a:r>
              <a:rPr lang="en-US" b="1" dirty="0" err="1"/>
              <a:t>introducion</a:t>
            </a:r>
            <a:endParaRPr lang="en-US" b="1" dirty="0"/>
          </a:p>
        </p:txBody>
      </p:sp>
      <p:pic>
        <p:nvPicPr>
          <p:cNvPr id="5" name="Graphic 4" descr="Man and Woman icon">
            <a:extLst>
              <a:ext uri="{FF2B5EF4-FFF2-40B4-BE49-F238E27FC236}">
                <a16:creationId xmlns:a16="http://schemas.microsoft.com/office/drawing/2014/main" id="{9C044C10-67F7-E030-ABD2-1A7E7E2F346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853742" y="216211"/>
            <a:ext cx="1122450" cy="1122450"/>
          </a:xfrm>
          <a:prstGeom prst="rect">
            <a:avLst/>
          </a:prstGeom>
        </p:spPr>
      </p:pic>
      <p:sp>
        <p:nvSpPr>
          <p:cNvPr id="3" name="Content Placeholder 2">
            <a:extLst>
              <a:ext uri="{FF2B5EF4-FFF2-40B4-BE49-F238E27FC236}">
                <a16:creationId xmlns:a16="http://schemas.microsoft.com/office/drawing/2014/main" id="{858CB46F-06B6-A27F-6027-3F08C3FA47AB}"/>
              </a:ext>
            </a:extLst>
          </p:cNvPr>
          <p:cNvSpPr>
            <a:spLocks noGrp="1"/>
          </p:cNvSpPr>
          <p:nvPr>
            <p:ph idx="1"/>
          </p:nvPr>
        </p:nvSpPr>
        <p:spPr>
          <a:xfrm>
            <a:off x="1294362" y="1853754"/>
            <a:ext cx="9603275" cy="4105369"/>
          </a:xfrm>
        </p:spPr>
        <p:txBody>
          <a:bodyPr>
            <a:normAutofit fontScale="92500" lnSpcReduction="20000"/>
          </a:bodyPr>
          <a:lstStyle/>
          <a:p>
            <a:pPr lvl="0" algn="just"/>
            <a:r>
              <a:rPr lang="en-US"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AI system has been used in healthcare, transportation, E-Commerce, education, lifestyle, agriculture, human resource, social media, etc.</a:t>
            </a:r>
          </a:p>
          <a:p>
            <a:pPr lvl="0" algn="just"/>
            <a:r>
              <a:rPr lang="en-US"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AI system </a:t>
            </a:r>
            <a:r>
              <a:rPr lang="en-US" b="1"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used in various aspects of health</a:t>
            </a:r>
            <a:r>
              <a:rPr lang="en-US"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 worldwide:</a:t>
            </a:r>
            <a:endParaRPr lang="en-US" b="1" dirty="0">
              <a:solidFill>
                <a:srgbClr val="000000"/>
              </a:solidFill>
              <a:latin typeface="Times New Roman" panose="02020603050405020304" pitchFamily="18" charset="0"/>
              <a:ea typeface="Tahoma" panose="020B0604030504040204" pitchFamily="34" charset="0"/>
              <a:cs typeface="Times New Roman" panose="02020603050405020304" pitchFamily="18" charset="0"/>
            </a:endParaRPr>
          </a:p>
          <a:p>
            <a:pPr marL="742950" lvl="0" indent="-342900" algn="just">
              <a:buFont typeface="Wingdings" panose="05000000000000000000" pitchFamily="2" charset="2"/>
              <a:buChar char="v"/>
            </a:pPr>
            <a:r>
              <a:rPr lang="en-US"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Diagnosis</a:t>
            </a:r>
          </a:p>
          <a:p>
            <a:pPr marL="742950" lvl="0" indent="-342900" algn="just">
              <a:buFont typeface="Wingdings" panose="05000000000000000000" pitchFamily="2" charset="2"/>
              <a:buChar char="v"/>
            </a:pPr>
            <a:r>
              <a:rPr lang="en-US"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Clinical care</a:t>
            </a:r>
          </a:p>
          <a:p>
            <a:pPr marL="742950" lvl="0" indent="-342900" algn="just">
              <a:buFont typeface="Wingdings" panose="05000000000000000000" pitchFamily="2" charset="2"/>
              <a:buChar char="v"/>
            </a:pPr>
            <a:r>
              <a:rPr lang="en-US"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Health research</a:t>
            </a:r>
          </a:p>
          <a:p>
            <a:pPr marL="742950" lvl="0" indent="-342900" algn="just">
              <a:buFont typeface="Wingdings" panose="05000000000000000000" pitchFamily="2" charset="2"/>
              <a:buChar char="v"/>
            </a:pPr>
            <a:r>
              <a:rPr lang="en-US"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Drug development</a:t>
            </a:r>
          </a:p>
          <a:p>
            <a:pPr marL="742950" lvl="0" indent="-342900" algn="just">
              <a:buFont typeface="Wingdings" panose="05000000000000000000" pitchFamily="2" charset="2"/>
              <a:buChar char="v"/>
            </a:pPr>
            <a:r>
              <a:rPr lang="en-US"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Health system management and planning</a:t>
            </a:r>
          </a:p>
          <a:p>
            <a:pPr marL="742950" lvl="0" indent="-342900" algn="just">
              <a:buFont typeface="Wingdings" panose="05000000000000000000" pitchFamily="2" charset="2"/>
              <a:buChar char="v"/>
            </a:pPr>
            <a:r>
              <a:rPr lang="en-US"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Public health</a:t>
            </a:r>
          </a:p>
          <a:p>
            <a:pPr marL="742950" lvl="0" indent="-342900" algn="just">
              <a:buFont typeface="Wingdings" panose="05000000000000000000" pitchFamily="2" charset="2"/>
              <a:buChar char="v"/>
            </a:pPr>
            <a:r>
              <a:rPr lang="en-US"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a:t>
            </a:r>
          </a:p>
        </p:txBody>
      </p:sp>
    </p:spTree>
    <p:extLst>
      <p:ext uri="{BB962C8B-B14F-4D97-AF65-F5344CB8AC3E}">
        <p14:creationId xmlns:p14="http://schemas.microsoft.com/office/powerpoint/2010/main" val="21058589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8C3EC5-CDE3-12E4-A3EF-8C8AB88380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FF50D1-71E9-5FE1-1B2E-A2904DE4FB52}"/>
              </a:ext>
            </a:extLst>
          </p:cNvPr>
          <p:cNvSpPr>
            <a:spLocks noGrp="1"/>
          </p:cNvSpPr>
          <p:nvPr>
            <p:ph type="title"/>
          </p:nvPr>
        </p:nvSpPr>
        <p:spPr>
          <a:xfrm>
            <a:off x="1294363" y="804519"/>
            <a:ext cx="9603275" cy="1049235"/>
          </a:xfrm>
        </p:spPr>
        <p:txBody>
          <a:bodyPr/>
          <a:lstStyle/>
          <a:p>
            <a:r>
              <a:rPr lang="en-US" b="1" dirty="0"/>
              <a:t>1. </a:t>
            </a:r>
            <a:r>
              <a:rPr lang="en-US" b="1" dirty="0" err="1"/>
              <a:t>introducion</a:t>
            </a:r>
            <a:endParaRPr lang="en-US" b="1" dirty="0"/>
          </a:p>
        </p:txBody>
      </p:sp>
      <p:pic>
        <p:nvPicPr>
          <p:cNvPr id="5" name="Graphic 4" descr="Man and Woman icon">
            <a:extLst>
              <a:ext uri="{FF2B5EF4-FFF2-40B4-BE49-F238E27FC236}">
                <a16:creationId xmlns:a16="http://schemas.microsoft.com/office/drawing/2014/main" id="{09FD4344-B6EF-ADF1-01EE-1B9F918794B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853742" y="216211"/>
            <a:ext cx="1122450" cy="1122450"/>
          </a:xfrm>
          <a:prstGeom prst="rect">
            <a:avLst/>
          </a:prstGeom>
        </p:spPr>
      </p:pic>
      <p:sp>
        <p:nvSpPr>
          <p:cNvPr id="3" name="Content Placeholder 2">
            <a:extLst>
              <a:ext uri="{FF2B5EF4-FFF2-40B4-BE49-F238E27FC236}">
                <a16:creationId xmlns:a16="http://schemas.microsoft.com/office/drawing/2014/main" id="{46E5019D-839E-742D-6876-BF063CD42EB0}"/>
              </a:ext>
            </a:extLst>
          </p:cNvPr>
          <p:cNvSpPr>
            <a:spLocks noGrp="1"/>
          </p:cNvSpPr>
          <p:nvPr>
            <p:ph idx="1"/>
          </p:nvPr>
        </p:nvSpPr>
        <p:spPr>
          <a:xfrm>
            <a:off x="1030799" y="1853754"/>
            <a:ext cx="9603275" cy="4105369"/>
          </a:xfrm>
        </p:spPr>
        <p:txBody>
          <a:bodyPr>
            <a:normAutofit/>
          </a:bodyPr>
          <a:lstStyle/>
          <a:p>
            <a:pPr lvl="0" algn="just"/>
            <a:r>
              <a:rPr lang="en-US"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In China, AI system is </a:t>
            </a:r>
            <a:r>
              <a:rPr lang="en-US" b="1"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used in various aspects of health</a:t>
            </a:r>
            <a:r>
              <a:rPr lang="en-US"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a:t>
            </a:r>
            <a:endParaRPr lang="en-US" b="1" dirty="0">
              <a:solidFill>
                <a:srgbClr val="000000"/>
              </a:solidFill>
              <a:latin typeface="Times New Roman" panose="02020603050405020304" pitchFamily="18" charset="0"/>
              <a:ea typeface="Tahoma" panose="020B0604030504040204" pitchFamily="34" charset="0"/>
              <a:cs typeface="Times New Roman" panose="02020603050405020304" pitchFamily="18" charset="0"/>
            </a:endParaRPr>
          </a:p>
          <a:p>
            <a:pPr marL="742950" lvl="0" indent="-342900" algn="just">
              <a:buFont typeface="Wingdings" panose="05000000000000000000" pitchFamily="2" charset="2"/>
              <a:buChar char="v"/>
            </a:pPr>
            <a:r>
              <a:rPr lang="en-US"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Diagnosis</a:t>
            </a:r>
          </a:p>
          <a:p>
            <a:pPr marL="742950" lvl="0" indent="-342900" algn="just">
              <a:buFont typeface="Wingdings" panose="05000000000000000000" pitchFamily="2" charset="2"/>
              <a:buChar char="v"/>
            </a:pPr>
            <a:r>
              <a:rPr lang="en-US"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Medical treatments</a:t>
            </a:r>
          </a:p>
          <a:p>
            <a:pPr marL="742950" lvl="0" indent="-342900" algn="just">
              <a:buFont typeface="Wingdings" panose="05000000000000000000" pitchFamily="2" charset="2"/>
              <a:buChar char="v"/>
            </a:pPr>
            <a:r>
              <a:rPr lang="en-US"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Medical care (elderly and chronic patients)</a:t>
            </a:r>
          </a:p>
          <a:p>
            <a:pPr marL="742950" lvl="0" indent="-342900" algn="just">
              <a:buFont typeface="Wingdings" panose="05000000000000000000" pitchFamily="2" charset="2"/>
              <a:buChar char="v"/>
            </a:pPr>
            <a:r>
              <a:rPr lang="en-US"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Medical health management (prevention of diseases)</a:t>
            </a:r>
          </a:p>
          <a:p>
            <a:pPr marL="742950" lvl="0" indent="-342900" algn="just">
              <a:buFont typeface="Wingdings" panose="05000000000000000000" pitchFamily="2" charset="2"/>
              <a:buChar char="v"/>
            </a:pPr>
            <a:r>
              <a:rPr lang="en-US"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Outpatient clinic (Feb 2017, Sun Yat-Sen Uni.)</a:t>
            </a:r>
          </a:p>
          <a:p>
            <a:pPr marL="742950" lvl="0" indent="-342900" algn="just">
              <a:buFont typeface="Wingdings" panose="05000000000000000000" pitchFamily="2" charset="2"/>
              <a:buChar char="v"/>
            </a:pPr>
            <a:r>
              <a:rPr lang="en-US"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Rehabilitation</a:t>
            </a:r>
          </a:p>
          <a:p>
            <a:pPr marL="742950" lvl="0" indent="-342900" algn="just">
              <a:buFont typeface="Wingdings" panose="05000000000000000000" pitchFamily="2" charset="2"/>
              <a:buChar char="v"/>
            </a:pPr>
            <a:r>
              <a:rPr lang="en-US"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a:t>
            </a:r>
          </a:p>
        </p:txBody>
      </p:sp>
      <p:sp>
        <p:nvSpPr>
          <p:cNvPr id="6" name="文字方塊 5">
            <a:extLst>
              <a:ext uri="{FF2B5EF4-FFF2-40B4-BE49-F238E27FC236}">
                <a16:creationId xmlns:a16="http://schemas.microsoft.com/office/drawing/2014/main" id="{B93F0285-340A-914C-FC32-C4BAA4BD8000}"/>
              </a:ext>
            </a:extLst>
          </p:cNvPr>
          <p:cNvSpPr txBox="1"/>
          <p:nvPr/>
        </p:nvSpPr>
        <p:spPr>
          <a:xfrm>
            <a:off x="7869218" y="3407392"/>
            <a:ext cx="3851238" cy="124649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en-US" sz="2500" dirty="0">
                <a:effectLst/>
                <a:latin typeface="Times New Roman" panose="02020603050405020304" pitchFamily="18" charset="0"/>
                <a:ea typeface="PMingLiU" panose="02020500000000000000" pitchFamily="18" charset="-120"/>
              </a:rPr>
              <a:t>This implies an increasing role of AI-related healthcare in the Chinese settings</a:t>
            </a:r>
            <a:endParaRPr lang="LID4096" sz="2500" dirty="0"/>
          </a:p>
        </p:txBody>
      </p:sp>
      <p:sp>
        <p:nvSpPr>
          <p:cNvPr id="7" name="右大括弧 6">
            <a:extLst>
              <a:ext uri="{FF2B5EF4-FFF2-40B4-BE49-F238E27FC236}">
                <a16:creationId xmlns:a16="http://schemas.microsoft.com/office/drawing/2014/main" id="{A82B41F7-02BC-7306-E47C-AFF3469ACB5D}"/>
              </a:ext>
            </a:extLst>
          </p:cNvPr>
          <p:cNvSpPr/>
          <p:nvPr/>
        </p:nvSpPr>
        <p:spPr>
          <a:xfrm>
            <a:off x="7110804" y="2580259"/>
            <a:ext cx="634701" cy="2900762"/>
          </a:xfrm>
          <a:prstGeom prst="rightBrace">
            <a:avLst/>
          </a:prstGeom>
          <a:ln w="31750"/>
        </p:spPr>
        <p:style>
          <a:lnRef idx="3">
            <a:schemeClr val="accent1"/>
          </a:lnRef>
          <a:fillRef idx="0">
            <a:schemeClr val="accent1"/>
          </a:fillRef>
          <a:effectRef idx="2">
            <a:schemeClr val="accent1"/>
          </a:effectRef>
          <a:fontRef idx="minor">
            <a:schemeClr val="tx1"/>
          </a:fontRef>
        </p:style>
        <p:txBody>
          <a:bodyPr rtlCol="0" anchor="ctr"/>
          <a:lstStyle/>
          <a:p>
            <a:pPr algn="ctr"/>
            <a:endParaRPr lang="LID4096"/>
          </a:p>
        </p:txBody>
      </p:sp>
    </p:spTree>
    <p:extLst>
      <p:ext uri="{BB962C8B-B14F-4D97-AF65-F5344CB8AC3E}">
        <p14:creationId xmlns:p14="http://schemas.microsoft.com/office/powerpoint/2010/main" val="13386449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E86F6-586E-ED0B-91C3-2D0A4E5AA7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0BDB2A-B095-4AE9-F320-F4A8FFA67F87}"/>
              </a:ext>
            </a:extLst>
          </p:cNvPr>
          <p:cNvSpPr>
            <a:spLocks noGrp="1"/>
          </p:cNvSpPr>
          <p:nvPr>
            <p:ph type="title"/>
          </p:nvPr>
        </p:nvSpPr>
        <p:spPr>
          <a:xfrm>
            <a:off x="1294363" y="804519"/>
            <a:ext cx="9603275" cy="1049235"/>
          </a:xfrm>
        </p:spPr>
        <p:txBody>
          <a:bodyPr/>
          <a:lstStyle/>
          <a:p>
            <a:r>
              <a:rPr lang="en-US" b="1" dirty="0"/>
              <a:t>1. </a:t>
            </a:r>
            <a:r>
              <a:rPr lang="en-US" b="1" dirty="0" err="1"/>
              <a:t>introducion</a:t>
            </a:r>
            <a:endParaRPr lang="en-US" b="1" dirty="0"/>
          </a:p>
        </p:txBody>
      </p:sp>
      <p:pic>
        <p:nvPicPr>
          <p:cNvPr id="5" name="Graphic 4" descr="Man and Woman icon">
            <a:extLst>
              <a:ext uri="{FF2B5EF4-FFF2-40B4-BE49-F238E27FC236}">
                <a16:creationId xmlns:a16="http://schemas.microsoft.com/office/drawing/2014/main" id="{9ACE15E0-7058-B3C1-CD6B-3F1F29B1B4A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853742" y="216211"/>
            <a:ext cx="1122450" cy="1122450"/>
          </a:xfrm>
          <a:prstGeom prst="rect">
            <a:avLst/>
          </a:prstGeom>
        </p:spPr>
      </p:pic>
      <p:sp>
        <p:nvSpPr>
          <p:cNvPr id="3" name="Content Placeholder 2">
            <a:extLst>
              <a:ext uri="{FF2B5EF4-FFF2-40B4-BE49-F238E27FC236}">
                <a16:creationId xmlns:a16="http://schemas.microsoft.com/office/drawing/2014/main" id="{B8A93388-7401-A222-CF0C-E94BA6EF995D}"/>
              </a:ext>
            </a:extLst>
          </p:cNvPr>
          <p:cNvSpPr>
            <a:spLocks noGrp="1"/>
          </p:cNvSpPr>
          <p:nvPr>
            <p:ph idx="1"/>
          </p:nvPr>
        </p:nvSpPr>
        <p:spPr>
          <a:xfrm>
            <a:off x="471544" y="3078640"/>
            <a:ext cx="9603275" cy="1575247"/>
          </a:xfrm>
        </p:spPr>
        <p:txBody>
          <a:bodyPr>
            <a:noAutofit/>
          </a:bodyPr>
          <a:lstStyle/>
          <a:p>
            <a:pPr marL="742950" lvl="0" indent="-342900" algn="just">
              <a:buFont typeface="Wingdings" panose="05000000000000000000" pitchFamily="2" charset="2"/>
              <a:buChar char="v"/>
            </a:pPr>
            <a:r>
              <a:rPr lang="en-US" sz="2500"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AI-related Diagnosis</a:t>
            </a:r>
          </a:p>
          <a:p>
            <a:pPr marL="742950" lvl="0" indent="-342900" algn="just">
              <a:buFont typeface="Wingdings" panose="05000000000000000000" pitchFamily="2" charset="2"/>
              <a:buChar char="v"/>
            </a:pPr>
            <a:endParaRPr lang="en-US" sz="2500" dirty="0">
              <a:solidFill>
                <a:srgbClr val="000000"/>
              </a:solidFill>
              <a:latin typeface="Times New Roman" panose="02020603050405020304" pitchFamily="18" charset="0"/>
              <a:ea typeface="Tahoma" panose="020B0604030504040204" pitchFamily="34" charset="0"/>
              <a:cs typeface="Times New Roman" panose="02020603050405020304" pitchFamily="18" charset="0"/>
            </a:endParaRPr>
          </a:p>
          <a:p>
            <a:pPr marL="742950" lvl="0" indent="-342900" algn="just">
              <a:buFont typeface="Wingdings" panose="05000000000000000000" pitchFamily="2" charset="2"/>
              <a:buChar char="v"/>
            </a:pPr>
            <a:r>
              <a:rPr lang="en-US" sz="2500"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AI-related Treatments</a:t>
            </a:r>
          </a:p>
        </p:txBody>
      </p:sp>
      <p:sp>
        <p:nvSpPr>
          <p:cNvPr id="6" name="文字方塊 5">
            <a:extLst>
              <a:ext uri="{FF2B5EF4-FFF2-40B4-BE49-F238E27FC236}">
                <a16:creationId xmlns:a16="http://schemas.microsoft.com/office/drawing/2014/main" id="{42A74345-64CF-D569-BCAB-6E5D414B5669}"/>
              </a:ext>
            </a:extLst>
          </p:cNvPr>
          <p:cNvSpPr txBox="1"/>
          <p:nvPr/>
        </p:nvSpPr>
        <p:spPr>
          <a:xfrm>
            <a:off x="5045335" y="3057914"/>
            <a:ext cx="6675121" cy="1631216"/>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en-US" sz="2500" dirty="0">
                <a:effectLst/>
                <a:latin typeface="Times New Roman" panose="02020603050405020304" pitchFamily="18" charset="0"/>
                <a:ea typeface="PMingLiU" panose="02020500000000000000" pitchFamily="18" charset="-120"/>
              </a:rPr>
              <a:t>When causing injuries to patients, it involves</a:t>
            </a:r>
          </a:p>
          <a:p>
            <a:pPr marL="342900" indent="-342900" algn="just">
              <a:buFont typeface="Wingdings" panose="05000000000000000000" pitchFamily="2" charset="2"/>
              <a:buChar char="Ø"/>
            </a:pPr>
            <a:r>
              <a:rPr lang="en-US" sz="2500" dirty="0">
                <a:latin typeface="Times New Roman" panose="02020603050405020304" pitchFamily="18" charset="0"/>
                <a:ea typeface="PMingLiU" panose="02020500000000000000" pitchFamily="18" charset="-120"/>
              </a:rPr>
              <a:t>Medical error?</a:t>
            </a:r>
          </a:p>
          <a:p>
            <a:pPr marL="342900" indent="-342900" algn="just">
              <a:buFont typeface="Wingdings" panose="05000000000000000000" pitchFamily="2" charset="2"/>
              <a:buChar char="Ø"/>
            </a:pPr>
            <a:r>
              <a:rPr lang="en-US" sz="2500" dirty="0">
                <a:effectLst/>
                <a:latin typeface="Times New Roman" panose="02020603050405020304" pitchFamily="18" charset="0"/>
                <a:ea typeface="PMingLiU" panose="02020500000000000000" pitchFamily="18" charset="-120"/>
              </a:rPr>
              <a:t>Medical negligence?</a:t>
            </a:r>
          </a:p>
          <a:p>
            <a:pPr marL="342900" indent="-342900" algn="just">
              <a:buFont typeface="Wingdings" panose="05000000000000000000" pitchFamily="2" charset="2"/>
              <a:buChar char="Ø"/>
            </a:pPr>
            <a:r>
              <a:rPr lang="en-US" sz="2500" dirty="0">
                <a:latin typeface="Times New Roman" panose="02020603050405020304" pitchFamily="18" charset="0"/>
                <a:ea typeface="PMingLiU" panose="02020500000000000000" pitchFamily="18" charset="-120"/>
              </a:rPr>
              <a:t>Medical </a:t>
            </a:r>
            <a:r>
              <a:rPr lang="en-US" sz="2500" dirty="0">
                <a:effectLst/>
                <a:latin typeface="Times New Roman" panose="02020603050405020304" pitchFamily="18" charset="0"/>
                <a:ea typeface="PMingLiU" panose="02020500000000000000" pitchFamily="18" charset="-120"/>
              </a:rPr>
              <a:t>malpractice? </a:t>
            </a:r>
            <a:endParaRPr lang="LID4096" sz="2500" dirty="0"/>
          </a:p>
        </p:txBody>
      </p:sp>
      <p:sp>
        <p:nvSpPr>
          <p:cNvPr id="7" name="右大括弧 6">
            <a:extLst>
              <a:ext uri="{FF2B5EF4-FFF2-40B4-BE49-F238E27FC236}">
                <a16:creationId xmlns:a16="http://schemas.microsoft.com/office/drawing/2014/main" id="{F2209D33-D3AE-D132-90E4-B582263BE8E9}"/>
              </a:ext>
            </a:extLst>
          </p:cNvPr>
          <p:cNvSpPr/>
          <p:nvPr/>
        </p:nvSpPr>
        <p:spPr>
          <a:xfrm>
            <a:off x="4184724" y="3188481"/>
            <a:ext cx="634701" cy="1486132"/>
          </a:xfrm>
          <a:prstGeom prst="rightBrace">
            <a:avLst/>
          </a:prstGeom>
          <a:ln w="31750"/>
        </p:spPr>
        <p:style>
          <a:lnRef idx="3">
            <a:schemeClr val="accent1"/>
          </a:lnRef>
          <a:fillRef idx="0">
            <a:schemeClr val="accent1"/>
          </a:fillRef>
          <a:effectRef idx="2">
            <a:schemeClr val="accent1"/>
          </a:effectRef>
          <a:fontRef idx="minor">
            <a:schemeClr val="tx1"/>
          </a:fontRef>
        </p:style>
        <p:txBody>
          <a:bodyPr rtlCol="0" anchor="ctr"/>
          <a:lstStyle/>
          <a:p>
            <a:pPr algn="ctr"/>
            <a:endParaRPr lang="LID4096"/>
          </a:p>
        </p:txBody>
      </p:sp>
    </p:spTree>
    <p:extLst>
      <p:ext uri="{BB962C8B-B14F-4D97-AF65-F5344CB8AC3E}">
        <p14:creationId xmlns:p14="http://schemas.microsoft.com/office/powerpoint/2010/main" val="6563989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3F2FAC-C409-94A6-72A4-082D82BF61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9889D7-8CF5-438D-9ECE-4763DE6B6DA1}"/>
              </a:ext>
            </a:extLst>
          </p:cNvPr>
          <p:cNvSpPr>
            <a:spLocks noGrp="1"/>
          </p:cNvSpPr>
          <p:nvPr>
            <p:ph type="title"/>
          </p:nvPr>
        </p:nvSpPr>
        <p:spPr>
          <a:xfrm>
            <a:off x="1294362" y="546972"/>
            <a:ext cx="9603275" cy="1049235"/>
          </a:xfrm>
        </p:spPr>
        <p:txBody>
          <a:bodyPr/>
          <a:lstStyle/>
          <a:p>
            <a:r>
              <a:rPr lang="en-US" b="1" dirty="0"/>
              <a:t>2. Medical errors   vs. </a:t>
            </a:r>
            <a:br>
              <a:rPr lang="en-US" b="1" dirty="0"/>
            </a:br>
            <a:r>
              <a:rPr lang="en-US" b="1" dirty="0"/>
              <a:t>    medical malpractice</a:t>
            </a:r>
          </a:p>
        </p:txBody>
      </p:sp>
      <p:sp>
        <p:nvSpPr>
          <p:cNvPr id="3" name="Content Placeholder 2">
            <a:extLst>
              <a:ext uri="{FF2B5EF4-FFF2-40B4-BE49-F238E27FC236}">
                <a16:creationId xmlns:a16="http://schemas.microsoft.com/office/drawing/2014/main" id="{A9C5B1BC-2DA0-3910-26B4-7D2A0BD27875}"/>
              </a:ext>
            </a:extLst>
          </p:cNvPr>
          <p:cNvSpPr>
            <a:spLocks noGrp="1"/>
          </p:cNvSpPr>
          <p:nvPr>
            <p:ph idx="1"/>
          </p:nvPr>
        </p:nvSpPr>
        <p:spPr>
          <a:xfrm>
            <a:off x="1294362" y="1596206"/>
            <a:ext cx="9603275" cy="4541031"/>
          </a:xfrm>
        </p:spPr>
        <p:txBody>
          <a:bodyPr>
            <a:normAutofit/>
          </a:bodyPr>
          <a:lstStyle/>
          <a:p>
            <a:pPr lvl="0" algn="just"/>
            <a:r>
              <a:rPr lang="en-US" b="1"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Defining “medical errors” is not easy</a:t>
            </a:r>
          </a:p>
          <a:p>
            <a:pPr marL="652463" lvl="0" indent="-342900" algn="just">
              <a:buFont typeface="Wingdings" panose="05000000000000000000" pitchFamily="2" charset="2"/>
              <a:buChar char="Ø"/>
            </a:pPr>
            <a:r>
              <a:rPr lang="en-US" b="1"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With fault? </a:t>
            </a:r>
            <a:r>
              <a:rPr lang="en-US"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a:t>
            </a:r>
            <a:r>
              <a:rPr lang="en-GB" sz="1800" dirty="0">
                <a:effectLst/>
                <a:latin typeface="Times New Roman" panose="02020603050405020304" pitchFamily="18" charset="0"/>
                <a:ea typeface="PMingLiU" panose="02020500000000000000" pitchFamily="18" charset="-120"/>
              </a:rPr>
              <a:t>E.D. </a:t>
            </a:r>
            <a:r>
              <a:rPr lang="en-GB" sz="1800" dirty="0" err="1">
                <a:effectLst/>
                <a:latin typeface="Times New Roman" panose="02020603050405020304" pitchFamily="18" charset="0"/>
                <a:ea typeface="PMingLiU" panose="02020500000000000000" pitchFamily="18" charset="-120"/>
              </a:rPr>
              <a:t>Grober</a:t>
            </a:r>
            <a:r>
              <a:rPr lang="en-GB" sz="1800" dirty="0">
                <a:effectLst/>
                <a:latin typeface="Times New Roman" panose="02020603050405020304" pitchFamily="18" charset="0"/>
                <a:ea typeface="PMingLiU" panose="02020500000000000000" pitchFamily="18" charset="-120"/>
              </a:rPr>
              <a:t> and J.M.A. </a:t>
            </a:r>
            <a:r>
              <a:rPr lang="en-GB" sz="1800" dirty="0" err="1">
                <a:effectLst/>
                <a:latin typeface="Times New Roman" panose="02020603050405020304" pitchFamily="18" charset="0"/>
                <a:ea typeface="PMingLiU" panose="02020500000000000000" pitchFamily="18" charset="-120"/>
              </a:rPr>
              <a:t>Bohnen</a:t>
            </a:r>
            <a:r>
              <a:rPr lang="en-GB" sz="1800" dirty="0">
                <a:effectLst/>
                <a:latin typeface="Times New Roman" panose="02020603050405020304" pitchFamily="18" charset="0"/>
                <a:ea typeface="PMingLiU" panose="02020500000000000000" pitchFamily="18" charset="-120"/>
              </a:rPr>
              <a:t>, “Defining medical error,” </a:t>
            </a:r>
            <a:r>
              <a:rPr lang="en-GB" sz="1800" i="1" dirty="0">
                <a:effectLst/>
                <a:latin typeface="Times New Roman" panose="02020603050405020304" pitchFamily="18" charset="0"/>
                <a:ea typeface="PMingLiU" panose="02020500000000000000" pitchFamily="18" charset="-120"/>
              </a:rPr>
              <a:t>Canadian Journal of Surgery</a:t>
            </a:r>
            <a:r>
              <a:rPr lang="en-GB" sz="1800" dirty="0">
                <a:effectLst/>
                <a:latin typeface="Times New Roman" panose="02020603050405020304" pitchFamily="18" charset="0"/>
                <a:ea typeface="PMingLiU" panose="02020500000000000000" pitchFamily="18" charset="-120"/>
              </a:rPr>
              <a:t> 48, no. 1 (2005): 39-44, at 42-43.</a:t>
            </a:r>
            <a:r>
              <a:rPr lang="en-US"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a:t>
            </a:r>
          </a:p>
          <a:p>
            <a:pPr marL="652463" lvl="0" indent="-342900" algn="just">
              <a:buFont typeface="Wingdings" panose="05000000000000000000" pitchFamily="2" charset="2"/>
              <a:buChar char="Ø"/>
            </a:pPr>
            <a:r>
              <a:rPr lang="en-US" b="1"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Without fault? </a:t>
            </a:r>
            <a:r>
              <a:rPr lang="en-US"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a:t>
            </a:r>
            <a:r>
              <a:rPr lang="en-GB" sz="1800" dirty="0">
                <a:effectLst/>
                <a:latin typeface="Times New Roman" panose="02020603050405020304" pitchFamily="18" charset="0"/>
                <a:ea typeface="PMingLiU" panose="02020500000000000000" pitchFamily="18" charset="-120"/>
              </a:rPr>
              <a:t>L.P. Dumitru et al., “Error or Negligence in Medicine: A Literature Review,” </a:t>
            </a:r>
            <a:r>
              <a:rPr lang="en-GB" sz="1800" i="1" dirty="0">
                <a:effectLst/>
                <a:latin typeface="Times New Roman" panose="02020603050405020304" pitchFamily="18" charset="0"/>
                <a:ea typeface="PMingLiU" panose="02020500000000000000" pitchFamily="18" charset="-120"/>
              </a:rPr>
              <a:t>Romanian Journal of Oral Rehabilitation</a:t>
            </a:r>
            <a:r>
              <a:rPr lang="en-GB" sz="1800" dirty="0">
                <a:effectLst/>
                <a:latin typeface="Times New Roman" panose="02020603050405020304" pitchFamily="18" charset="0"/>
                <a:ea typeface="PMingLiU" panose="02020500000000000000" pitchFamily="18" charset="-120"/>
              </a:rPr>
              <a:t> 13, no. 1 (2021): 348-352, at 348.</a:t>
            </a:r>
            <a:r>
              <a:rPr lang="en-US"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a:t>
            </a:r>
          </a:p>
          <a:p>
            <a:pPr lvl="0" algn="just"/>
            <a:r>
              <a:rPr lang="en-US"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More difficult when authors use </a:t>
            </a:r>
            <a:r>
              <a:rPr lang="en-US" b="1"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other expressions to replace “medical errors”</a:t>
            </a:r>
          </a:p>
        </p:txBody>
      </p:sp>
      <p:sp>
        <p:nvSpPr>
          <p:cNvPr id="4" name="矩形: 圓角 3">
            <a:extLst>
              <a:ext uri="{FF2B5EF4-FFF2-40B4-BE49-F238E27FC236}">
                <a16:creationId xmlns:a16="http://schemas.microsoft.com/office/drawing/2014/main" id="{6A0A4EC9-4216-D4FC-CBE7-1FB1ECF75E0A}"/>
              </a:ext>
            </a:extLst>
          </p:cNvPr>
          <p:cNvSpPr/>
          <p:nvPr/>
        </p:nvSpPr>
        <p:spPr>
          <a:xfrm>
            <a:off x="1880795" y="4455457"/>
            <a:ext cx="1844936" cy="424927"/>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800" dirty="0">
                <a:effectLst/>
                <a:latin typeface="Times New Roman" panose="02020603050405020304" pitchFamily="18" charset="0"/>
                <a:ea typeface="PMingLiU" panose="02020500000000000000" pitchFamily="18" charset="-120"/>
              </a:rPr>
              <a:t>critical incidents</a:t>
            </a:r>
            <a:endParaRPr lang="LID4096" dirty="0"/>
          </a:p>
        </p:txBody>
      </p:sp>
      <p:sp>
        <p:nvSpPr>
          <p:cNvPr id="6" name="矩形: 圓角 5">
            <a:extLst>
              <a:ext uri="{FF2B5EF4-FFF2-40B4-BE49-F238E27FC236}">
                <a16:creationId xmlns:a16="http://schemas.microsoft.com/office/drawing/2014/main" id="{E162EAE2-16D7-512D-F198-1C2D78CB00BA}"/>
              </a:ext>
            </a:extLst>
          </p:cNvPr>
          <p:cNvSpPr/>
          <p:nvPr/>
        </p:nvSpPr>
        <p:spPr>
          <a:xfrm>
            <a:off x="4064597" y="4399874"/>
            <a:ext cx="2101327" cy="536091"/>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800" dirty="0">
                <a:effectLst/>
                <a:latin typeface="Times New Roman" panose="02020603050405020304" pitchFamily="18" charset="0"/>
                <a:ea typeface="PMingLiU" panose="02020500000000000000" pitchFamily="18" charset="-120"/>
              </a:rPr>
              <a:t>potentially compensable events</a:t>
            </a:r>
            <a:endParaRPr lang="LID4096" dirty="0"/>
          </a:p>
        </p:txBody>
      </p:sp>
      <p:sp>
        <p:nvSpPr>
          <p:cNvPr id="7" name="矩形: 圓角 6">
            <a:extLst>
              <a:ext uri="{FF2B5EF4-FFF2-40B4-BE49-F238E27FC236}">
                <a16:creationId xmlns:a16="http://schemas.microsoft.com/office/drawing/2014/main" id="{E0027553-785B-CC4D-DBCF-684988F52E50}"/>
              </a:ext>
            </a:extLst>
          </p:cNvPr>
          <p:cNvSpPr/>
          <p:nvPr/>
        </p:nvSpPr>
        <p:spPr>
          <a:xfrm>
            <a:off x="1880795" y="5133188"/>
            <a:ext cx="1326777" cy="424927"/>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800" dirty="0">
                <a:effectLst/>
                <a:latin typeface="Times New Roman" panose="02020603050405020304" pitchFamily="18" charset="0"/>
                <a:ea typeface="PMingLiU" panose="02020500000000000000" pitchFamily="18" charset="-120"/>
              </a:rPr>
              <a:t>negligence</a:t>
            </a:r>
            <a:endParaRPr lang="LID4096" dirty="0"/>
          </a:p>
        </p:txBody>
      </p:sp>
      <p:sp>
        <p:nvSpPr>
          <p:cNvPr id="8" name="矩形: 圓角 7">
            <a:extLst>
              <a:ext uri="{FF2B5EF4-FFF2-40B4-BE49-F238E27FC236}">
                <a16:creationId xmlns:a16="http://schemas.microsoft.com/office/drawing/2014/main" id="{AD9DFEE6-CAFC-73E9-3824-1C5AD3C3E1D6}"/>
              </a:ext>
            </a:extLst>
          </p:cNvPr>
          <p:cNvSpPr/>
          <p:nvPr/>
        </p:nvSpPr>
        <p:spPr>
          <a:xfrm>
            <a:off x="5165432" y="5139461"/>
            <a:ext cx="2707341" cy="424927"/>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800" dirty="0">
                <a:effectLst/>
                <a:latin typeface="Times New Roman" panose="02020603050405020304" pitchFamily="18" charset="0"/>
                <a:ea typeface="PMingLiU" panose="02020500000000000000" pitchFamily="18" charset="-120"/>
              </a:rPr>
              <a:t>preventable adverse events</a:t>
            </a:r>
            <a:endParaRPr lang="LID4096" dirty="0"/>
          </a:p>
        </p:txBody>
      </p:sp>
      <p:sp>
        <p:nvSpPr>
          <p:cNvPr id="9" name="矩形: 圓角 8">
            <a:extLst>
              <a:ext uri="{FF2B5EF4-FFF2-40B4-BE49-F238E27FC236}">
                <a16:creationId xmlns:a16="http://schemas.microsoft.com/office/drawing/2014/main" id="{6E290D72-E8F4-695F-0BC4-53E3F687D4A5}"/>
              </a:ext>
            </a:extLst>
          </p:cNvPr>
          <p:cNvSpPr/>
          <p:nvPr/>
        </p:nvSpPr>
        <p:spPr>
          <a:xfrm>
            <a:off x="6452794" y="4455455"/>
            <a:ext cx="1122381" cy="424927"/>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800" dirty="0">
                <a:effectLst/>
                <a:latin typeface="Times New Roman" panose="02020603050405020304" pitchFamily="18" charset="0"/>
                <a:ea typeface="PMingLiU" panose="02020500000000000000" pitchFamily="18" charset="-120"/>
              </a:rPr>
              <a:t>mistakes</a:t>
            </a:r>
            <a:endParaRPr lang="LID4096" dirty="0"/>
          </a:p>
        </p:txBody>
      </p:sp>
      <p:sp>
        <p:nvSpPr>
          <p:cNvPr id="10" name="矩形: 圓角 9">
            <a:extLst>
              <a:ext uri="{FF2B5EF4-FFF2-40B4-BE49-F238E27FC236}">
                <a16:creationId xmlns:a16="http://schemas.microsoft.com/office/drawing/2014/main" id="{80E3B4EC-3AD6-6DED-C306-0BFB711B6566}"/>
              </a:ext>
            </a:extLst>
          </p:cNvPr>
          <p:cNvSpPr/>
          <p:nvPr/>
        </p:nvSpPr>
        <p:spPr>
          <a:xfrm>
            <a:off x="3592852" y="5133188"/>
            <a:ext cx="1255059" cy="424927"/>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800" dirty="0">
                <a:effectLst/>
                <a:latin typeface="Times New Roman" panose="02020603050405020304" pitchFamily="18" charset="0"/>
                <a:ea typeface="PMingLiU" panose="02020500000000000000" pitchFamily="18" charset="-120"/>
              </a:rPr>
              <a:t>violations</a:t>
            </a:r>
            <a:endParaRPr lang="LID4096" dirty="0"/>
          </a:p>
        </p:txBody>
      </p:sp>
      <p:pic>
        <p:nvPicPr>
          <p:cNvPr id="11" name="Graphic 5" descr="Tools icon">
            <a:extLst>
              <a:ext uri="{FF2B5EF4-FFF2-40B4-BE49-F238E27FC236}">
                <a16:creationId xmlns:a16="http://schemas.microsoft.com/office/drawing/2014/main" id="{53F26E52-F6F0-B555-69EF-6E9529C558E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884045" y="340011"/>
            <a:ext cx="1044000" cy="1044000"/>
          </a:xfrm>
          <a:prstGeom prst="rect">
            <a:avLst/>
          </a:prstGeom>
        </p:spPr>
      </p:pic>
    </p:spTree>
    <p:extLst>
      <p:ext uri="{BB962C8B-B14F-4D97-AF65-F5344CB8AC3E}">
        <p14:creationId xmlns:p14="http://schemas.microsoft.com/office/powerpoint/2010/main" val="23689193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55236-91DA-543F-BB73-0786D99181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BF1BC5-B624-E8A4-A292-6D2ACF611AE5}"/>
              </a:ext>
            </a:extLst>
          </p:cNvPr>
          <p:cNvSpPr>
            <a:spLocks noGrp="1"/>
          </p:cNvSpPr>
          <p:nvPr>
            <p:ph type="title"/>
          </p:nvPr>
        </p:nvSpPr>
        <p:spPr>
          <a:xfrm>
            <a:off x="1294362" y="546972"/>
            <a:ext cx="9603275" cy="1049235"/>
          </a:xfrm>
        </p:spPr>
        <p:txBody>
          <a:bodyPr/>
          <a:lstStyle/>
          <a:p>
            <a:r>
              <a:rPr lang="en-US" b="1" dirty="0"/>
              <a:t>2. Medical errors   vs. </a:t>
            </a:r>
            <a:br>
              <a:rPr lang="en-US" b="1" dirty="0"/>
            </a:br>
            <a:r>
              <a:rPr lang="en-US" b="1" dirty="0"/>
              <a:t>    medical malpractice</a:t>
            </a:r>
          </a:p>
        </p:txBody>
      </p:sp>
      <p:sp>
        <p:nvSpPr>
          <p:cNvPr id="3" name="Content Placeholder 2">
            <a:extLst>
              <a:ext uri="{FF2B5EF4-FFF2-40B4-BE49-F238E27FC236}">
                <a16:creationId xmlns:a16="http://schemas.microsoft.com/office/drawing/2014/main" id="{E54B0646-013D-B713-4DD5-5B605AA3A992}"/>
              </a:ext>
            </a:extLst>
          </p:cNvPr>
          <p:cNvSpPr>
            <a:spLocks noGrp="1"/>
          </p:cNvSpPr>
          <p:nvPr>
            <p:ph idx="1"/>
          </p:nvPr>
        </p:nvSpPr>
        <p:spPr>
          <a:xfrm>
            <a:off x="1294362" y="1596206"/>
            <a:ext cx="9603275" cy="4541031"/>
          </a:xfrm>
        </p:spPr>
        <p:txBody>
          <a:bodyPr>
            <a:normAutofit/>
          </a:bodyPr>
          <a:lstStyle/>
          <a:p>
            <a:pPr lvl="0" algn="just"/>
            <a:r>
              <a:rPr lang="en-US" b="1"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This study adopts a definition that does not involve fault, even though injury exists:</a:t>
            </a:r>
          </a:p>
          <a:p>
            <a:pPr marL="538163" lvl="0" indent="0" algn="just">
              <a:buNone/>
            </a:pPr>
            <a:r>
              <a:rPr lang="en-US"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a:t>
            </a:r>
            <a:r>
              <a:rPr lang="en-GB" i="1"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medical act that, despite having been the cause of the harm suffered by the patient, </a:t>
            </a:r>
            <a:r>
              <a:rPr lang="en-GB" b="1" i="1" u="sng"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does not involve fault</a:t>
            </a:r>
            <a:r>
              <a:rPr lang="en-GB" b="1" i="1"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 </a:t>
            </a:r>
            <a:r>
              <a:rPr lang="en-GB" i="1"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and, therefore, does not justify holding the doctor legally responsible</a:t>
            </a:r>
            <a:r>
              <a:rPr lang="en-US"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a:t>
            </a:r>
          </a:p>
          <a:p>
            <a:pPr lvl="0" algn="just"/>
            <a:r>
              <a:rPr lang="en-US" b="1"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Examples:</a:t>
            </a:r>
          </a:p>
          <a:p>
            <a:pPr marL="611188" lvl="0" indent="-342900" algn="just">
              <a:buFont typeface="Wingdings" panose="05000000000000000000" pitchFamily="2" charset="2"/>
              <a:buChar char="Ø"/>
            </a:pPr>
            <a:r>
              <a:rPr lang="en-GB"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unexpected or unpredictable reaction of a patient’s body </a:t>
            </a:r>
          </a:p>
          <a:p>
            <a:pPr marL="611188" lvl="0" indent="-342900" algn="just">
              <a:buFont typeface="Wingdings" panose="05000000000000000000" pitchFamily="2" charset="2"/>
              <a:buChar char="Ø"/>
            </a:pPr>
            <a:r>
              <a:rPr lang="en-GB"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risks that a patient has to accept for a certain medical treatment</a:t>
            </a:r>
            <a:endParaRPr lang="en-US" dirty="0">
              <a:solidFill>
                <a:srgbClr val="000000"/>
              </a:solidFill>
              <a:latin typeface="Times New Roman" panose="02020603050405020304" pitchFamily="18" charset="0"/>
              <a:ea typeface="Tahoma" panose="020B0604030504040204" pitchFamily="34" charset="0"/>
              <a:cs typeface="Times New Roman" panose="02020603050405020304" pitchFamily="18" charset="0"/>
            </a:endParaRPr>
          </a:p>
        </p:txBody>
      </p:sp>
      <p:pic>
        <p:nvPicPr>
          <p:cNvPr id="11" name="Graphic 5" descr="Tools icon">
            <a:extLst>
              <a:ext uri="{FF2B5EF4-FFF2-40B4-BE49-F238E27FC236}">
                <a16:creationId xmlns:a16="http://schemas.microsoft.com/office/drawing/2014/main" id="{3296FD2E-B9C8-9397-0AE1-B8A2443398A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884045" y="340011"/>
            <a:ext cx="1044000" cy="1044000"/>
          </a:xfrm>
          <a:prstGeom prst="rect">
            <a:avLst/>
          </a:prstGeom>
        </p:spPr>
      </p:pic>
    </p:spTree>
    <p:extLst>
      <p:ext uri="{BB962C8B-B14F-4D97-AF65-F5344CB8AC3E}">
        <p14:creationId xmlns:p14="http://schemas.microsoft.com/office/powerpoint/2010/main" val="38745016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B4AF0F-0C27-9A94-C20D-CB094D8727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84C61B-AD79-A075-1E3D-1D0F4D8FC971}"/>
              </a:ext>
            </a:extLst>
          </p:cNvPr>
          <p:cNvSpPr>
            <a:spLocks noGrp="1"/>
          </p:cNvSpPr>
          <p:nvPr>
            <p:ph type="title"/>
          </p:nvPr>
        </p:nvSpPr>
        <p:spPr>
          <a:xfrm>
            <a:off x="1294362" y="546972"/>
            <a:ext cx="9603275" cy="1049235"/>
          </a:xfrm>
        </p:spPr>
        <p:txBody>
          <a:bodyPr/>
          <a:lstStyle/>
          <a:p>
            <a:r>
              <a:rPr lang="en-US" b="1" dirty="0"/>
              <a:t>2. Medical errors   vs. </a:t>
            </a:r>
            <a:br>
              <a:rPr lang="en-US" b="1" dirty="0"/>
            </a:br>
            <a:r>
              <a:rPr lang="en-US" b="1" dirty="0"/>
              <a:t>    medical malpractice</a:t>
            </a:r>
          </a:p>
        </p:txBody>
      </p:sp>
      <p:sp>
        <p:nvSpPr>
          <p:cNvPr id="3" name="Content Placeholder 2">
            <a:extLst>
              <a:ext uri="{FF2B5EF4-FFF2-40B4-BE49-F238E27FC236}">
                <a16:creationId xmlns:a16="http://schemas.microsoft.com/office/drawing/2014/main" id="{1E911F48-A8AF-8CE4-3775-F7BA3FD71E1A}"/>
              </a:ext>
            </a:extLst>
          </p:cNvPr>
          <p:cNvSpPr>
            <a:spLocks noGrp="1"/>
          </p:cNvSpPr>
          <p:nvPr>
            <p:ph idx="1"/>
          </p:nvPr>
        </p:nvSpPr>
        <p:spPr>
          <a:xfrm>
            <a:off x="950117" y="1596207"/>
            <a:ext cx="9603275" cy="4363529"/>
          </a:xfrm>
        </p:spPr>
        <p:txBody>
          <a:bodyPr>
            <a:normAutofit/>
          </a:bodyPr>
          <a:lstStyle/>
          <a:p>
            <a:pPr lvl="0" algn="just">
              <a:lnSpc>
                <a:spcPct val="150000"/>
              </a:lnSpc>
            </a:pPr>
            <a:r>
              <a:rPr lang="en-US" b="1"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Medical negligence: involves fault by violating the existing standard of care</a:t>
            </a:r>
          </a:p>
          <a:p>
            <a:pPr lvl="0" algn="just">
              <a:lnSpc>
                <a:spcPct val="150000"/>
              </a:lnSpc>
            </a:pPr>
            <a:r>
              <a:rPr lang="en-US" b="1"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Medical errors  vs.  Medical negligence</a:t>
            </a:r>
          </a:p>
          <a:p>
            <a:pPr marL="742950" lvl="0" indent="-342900" algn="just">
              <a:lnSpc>
                <a:spcPct val="150000"/>
              </a:lnSpc>
              <a:buFont typeface="Wingdings" panose="05000000000000000000" pitchFamily="2" charset="2"/>
              <a:buChar char="v"/>
            </a:pPr>
            <a:r>
              <a:rPr lang="en-US"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Criteria of distinction: whether the standard of care is violated or not</a:t>
            </a:r>
          </a:p>
          <a:p>
            <a:pPr lvl="0" algn="just">
              <a:lnSpc>
                <a:spcPct val="150000"/>
              </a:lnSpc>
            </a:pPr>
            <a:r>
              <a:rPr lang="en-US" b="1"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Medical malpractice exists:</a:t>
            </a:r>
          </a:p>
          <a:p>
            <a:pPr marL="611188" lvl="0" indent="-342900" algn="just">
              <a:lnSpc>
                <a:spcPct val="150000"/>
              </a:lnSpc>
              <a:buFont typeface="Wingdings" panose="05000000000000000000" pitchFamily="2" charset="2"/>
              <a:buChar char="Ø"/>
            </a:pPr>
            <a:r>
              <a:rPr lang="en-GB"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when medical negligence causes </a:t>
            </a:r>
            <a:r>
              <a:rPr lang="en-GB" b="1" u="sng"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injury</a:t>
            </a:r>
            <a:r>
              <a:rPr lang="en-GB"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 to a patient, and</a:t>
            </a:r>
          </a:p>
          <a:p>
            <a:pPr marL="611188" lvl="0" indent="-342900" algn="just">
              <a:lnSpc>
                <a:spcPct val="150000"/>
              </a:lnSpc>
              <a:buFont typeface="Wingdings" panose="05000000000000000000" pitchFamily="2" charset="2"/>
              <a:buChar char="Ø"/>
            </a:pPr>
            <a:r>
              <a:rPr lang="en-GB" b="1" u="sng"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causation</a:t>
            </a:r>
            <a:r>
              <a:rPr lang="en-GB"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 between medical negligence and injury</a:t>
            </a:r>
          </a:p>
        </p:txBody>
      </p:sp>
      <p:pic>
        <p:nvPicPr>
          <p:cNvPr id="4" name="Graphic 5" descr="Tools icon">
            <a:extLst>
              <a:ext uri="{FF2B5EF4-FFF2-40B4-BE49-F238E27FC236}">
                <a16:creationId xmlns:a16="http://schemas.microsoft.com/office/drawing/2014/main" id="{05BD876F-9FB5-F2DF-E550-6C296319309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884045" y="340011"/>
            <a:ext cx="1044000" cy="1044000"/>
          </a:xfrm>
          <a:prstGeom prst="rect">
            <a:avLst/>
          </a:prstGeom>
        </p:spPr>
      </p:pic>
    </p:spTree>
    <p:extLst>
      <p:ext uri="{BB962C8B-B14F-4D97-AF65-F5344CB8AC3E}">
        <p14:creationId xmlns:p14="http://schemas.microsoft.com/office/powerpoint/2010/main" val="32551471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C5E07-F36C-505E-5C1F-181F0E06AD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D2A19D-FF93-F369-F5D9-C168C47A07A3}"/>
              </a:ext>
            </a:extLst>
          </p:cNvPr>
          <p:cNvSpPr>
            <a:spLocks noGrp="1"/>
          </p:cNvSpPr>
          <p:nvPr>
            <p:ph type="title"/>
          </p:nvPr>
        </p:nvSpPr>
        <p:spPr>
          <a:xfrm>
            <a:off x="1294362" y="546972"/>
            <a:ext cx="9603275" cy="1049235"/>
          </a:xfrm>
        </p:spPr>
        <p:txBody>
          <a:bodyPr/>
          <a:lstStyle/>
          <a:p>
            <a:r>
              <a:rPr lang="en-US" b="1" dirty="0"/>
              <a:t>2. Medical errors   vs. </a:t>
            </a:r>
            <a:br>
              <a:rPr lang="en-US" b="1" dirty="0"/>
            </a:br>
            <a:r>
              <a:rPr lang="en-US" b="1" dirty="0"/>
              <a:t>    medical malpractice</a:t>
            </a:r>
          </a:p>
        </p:txBody>
      </p:sp>
      <p:graphicFrame>
        <p:nvGraphicFramePr>
          <p:cNvPr id="7" name="內容版面配置區 6">
            <a:extLst>
              <a:ext uri="{FF2B5EF4-FFF2-40B4-BE49-F238E27FC236}">
                <a16:creationId xmlns:a16="http://schemas.microsoft.com/office/drawing/2014/main" id="{D386CA40-0126-313A-ABBA-9BF8A452EEE1}"/>
              </a:ext>
            </a:extLst>
          </p:cNvPr>
          <p:cNvGraphicFramePr>
            <a:graphicFrameLocks noGrp="1"/>
          </p:cNvGraphicFramePr>
          <p:nvPr>
            <p:ph idx="1"/>
            <p:extLst>
              <p:ext uri="{D42A27DB-BD31-4B8C-83A1-F6EECF244321}">
                <p14:modId xmlns:p14="http://schemas.microsoft.com/office/powerpoint/2010/main" val="184864906"/>
              </p:ext>
            </p:extLst>
          </p:nvPr>
        </p:nvGraphicFramePr>
        <p:xfrm>
          <a:off x="1089418" y="2742266"/>
          <a:ext cx="9604374" cy="1706880"/>
        </p:xfrm>
        <a:graphic>
          <a:graphicData uri="http://schemas.openxmlformats.org/drawingml/2006/table">
            <a:tbl>
              <a:tblPr firstRow="1" bandRow="1">
                <a:tableStyleId>{3C2FFA5D-87B4-456A-9821-1D502468CF0F}</a:tableStyleId>
              </a:tblPr>
              <a:tblGrid>
                <a:gridCol w="3201458">
                  <a:extLst>
                    <a:ext uri="{9D8B030D-6E8A-4147-A177-3AD203B41FA5}">
                      <a16:colId xmlns:a16="http://schemas.microsoft.com/office/drawing/2014/main" val="2142892646"/>
                    </a:ext>
                  </a:extLst>
                </a:gridCol>
                <a:gridCol w="3201458">
                  <a:extLst>
                    <a:ext uri="{9D8B030D-6E8A-4147-A177-3AD203B41FA5}">
                      <a16:colId xmlns:a16="http://schemas.microsoft.com/office/drawing/2014/main" val="1637780355"/>
                    </a:ext>
                  </a:extLst>
                </a:gridCol>
                <a:gridCol w="3201458">
                  <a:extLst>
                    <a:ext uri="{9D8B030D-6E8A-4147-A177-3AD203B41FA5}">
                      <a16:colId xmlns:a16="http://schemas.microsoft.com/office/drawing/2014/main" val="714599031"/>
                    </a:ext>
                  </a:extLst>
                </a:gridCol>
              </a:tblGrid>
              <a:tr h="370840">
                <a:tc>
                  <a:txBody>
                    <a:bodyPr/>
                    <a:lstStyle/>
                    <a:p>
                      <a:pPr algn="ctr"/>
                      <a:r>
                        <a:rPr lang="en-US" sz="2500" dirty="0"/>
                        <a:t>Medical Errors</a:t>
                      </a:r>
                      <a:endParaRPr lang="LID4096" sz="2500" dirty="0"/>
                    </a:p>
                  </a:txBody>
                  <a:tcPr anchor="ctr"/>
                </a:tc>
                <a:tc>
                  <a:txBody>
                    <a:bodyPr/>
                    <a:lstStyle/>
                    <a:p>
                      <a:pPr algn="ctr"/>
                      <a:r>
                        <a:rPr lang="en-US" sz="2500" dirty="0"/>
                        <a:t>Medical Negligence</a:t>
                      </a:r>
                      <a:endParaRPr lang="LID4096" sz="2500" dirty="0"/>
                    </a:p>
                  </a:txBody>
                  <a:tcPr anchor="ctr"/>
                </a:tc>
                <a:tc>
                  <a:txBody>
                    <a:bodyPr/>
                    <a:lstStyle/>
                    <a:p>
                      <a:pPr algn="ctr"/>
                      <a:r>
                        <a:rPr lang="en-US" sz="2500" dirty="0"/>
                        <a:t>Medical Malpractice</a:t>
                      </a:r>
                      <a:endParaRPr lang="LID4096" sz="2500" dirty="0"/>
                    </a:p>
                  </a:txBody>
                  <a:tcPr anchor="ctr"/>
                </a:tc>
                <a:extLst>
                  <a:ext uri="{0D108BD9-81ED-4DB2-BD59-A6C34878D82A}">
                    <a16:rowId xmlns:a16="http://schemas.microsoft.com/office/drawing/2014/main" val="802991164"/>
                  </a:ext>
                </a:extLst>
              </a:tr>
              <a:tr h="370840">
                <a:tc>
                  <a:txBody>
                    <a:bodyPr/>
                    <a:lstStyle/>
                    <a:p>
                      <a:pPr algn="ctr"/>
                      <a:r>
                        <a:rPr lang="en-US" sz="2500" b="1" dirty="0"/>
                        <a:t>NO fault</a:t>
                      </a:r>
                      <a:endParaRPr lang="LID4096" sz="2500" b="1" dirty="0"/>
                    </a:p>
                  </a:txBody>
                  <a:tcPr anchor="ctr"/>
                </a:tc>
                <a:tc>
                  <a:txBody>
                    <a:bodyPr/>
                    <a:lstStyle/>
                    <a:p>
                      <a:pPr algn="ctr"/>
                      <a:r>
                        <a:rPr lang="en-US" sz="2500" b="1" dirty="0"/>
                        <a:t>WITH fault</a:t>
                      </a:r>
                      <a:endParaRPr lang="LID4096" sz="2500" b="1" dirty="0"/>
                    </a:p>
                  </a:txBody>
                  <a:tcPr anchor="ctr"/>
                </a:tc>
                <a:tc>
                  <a:txBody>
                    <a:bodyPr/>
                    <a:lstStyle/>
                    <a:p>
                      <a:pPr algn="ctr"/>
                      <a:r>
                        <a:rPr lang="en-US" sz="2500" b="1" dirty="0"/>
                        <a:t>Fault</a:t>
                      </a:r>
                    </a:p>
                    <a:p>
                      <a:pPr algn="ctr"/>
                      <a:r>
                        <a:rPr lang="en-US" sz="2500" b="1" dirty="0"/>
                        <a:t>Injury</a:t>
                      </a:r>
                    </a:p>
                    <a:p>
                      <a:pPr algn="ctr"/>
                      <a:r>
                        <a:rPr lang="en-US" sz="2500" b="1" dirty="0"/>
                        <a:t>Causation</a:t>
                      </a:r>
                      <a:endParaRPr lang="LID4096" sz="2500" b="1" dirty="0"/>
                    </a:p>
                  </a:txBody>
                  <a:tcPr anchor="ctr"/>
                </a:tc>
                <a:extLst>
                  <a:ext uri="{0D108BD9-81ED-4DB2-BD59-A6C34878D82A}">
                    <a16:rowId xmlns:a16="http://schemas.microsoft.com/office/drawing/2014/main" val="2395328770"/>
                  </a:ext>
                </a:extLst>
              </a:tr>
            </a:tbl>
          </a:graphicData>
        </a:graphic>
      </p:graphicFrame>
      <p:pic>
        <p:nvPicPr>
          <p:cNvPr id="8" name="Graphic 5" descr="Tools icon">
            <a:extLst>
              <a:ext uri="{FF2B5EF4-FFF2-40B4-BE49-F238E27FC236}">
                <a16:creationId xmlns:a16="http://schemas.microsoft.com/office/drawing/2014/main" id="{64F39108-7368-73FD-2868-BDA606ED210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884045" y="340011"/>
            <a:ext cx="1044000" cy="1044000"/>
          </a:xfrm>
          <a:prstGeom prst="rect">
            <a:avLst/>
          </a:prstGeom>
        </p:spPr>
      </p:pic>
    </p:spTree>
    <p:extLst>
      <p:ext uri="{BB962C8B-B14F-4D97-AF65-F5344CB8AC3E}">
        <p14:creationId xmlns:p14="http://schemas.microsoft.com/office/powerpoint/2010/main" val="31239161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5DF36-0621-75C5-9B5C-1B46640ED9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A39D11-19D9-C12F-5094-4CB2305E9FC1}"/>
              </a:ext>
            </a:extLst>
          </p:cNvPr>
          <p:cNvSpPr>
            <a:spLocks noGrp="1"/>
          </p:cNvSpPr>
          <p:nvPr>
            <p:ph type="title"/>
          </p:nvPr>
        </p:nvSpPr>
        <p:spPr>
          <a:xfrm>
            <a:off x="1294362" y="546972"/>
            <a:ext cx="9603275" cy="1049235"/>
          </a:xfrm>
        </p:spPr>
        <p:txBody>
          <a:bodyPr/>
          <a:lstStyle/>
          <a:p>
            <a:r>
              <a:rPr lang="en-US" b="1" dirty="0"/>
              <a:t>2. Medical errors   vs. </a:t>
            </a:r>
            <a:br>
              <a:rPr lang="en-US" b="1" dirty="0"/>
            </a:br>
            <a:r>
              <a:rPr lang="en-US" b="1" dirty="0"/>
              <a:t>    medical malpractice</a:t>
            </a:r>
          </a:p>
        </p:txBody>
      </p:sp>
      <p:sp>
        <p:nvSpPr>
          <p:cNvPr id="3" name="Content Placeholder 2">
            <a:extLst>
              <a:ext uri="{FF2B5EF4-FFF2-40B4-BE49-F238E27FC236}">
                <a16:creationId xmlns:a16="http://schemas.microsoft.com/office/drawing/2014/main" id="{41BEE746-AD40-AB71-8DBA-A620A47741CA}"/>
              </a:ext>
            </a:extLst>
          </p:cNvPr>
          <p:cNvSpPr>
            <a:spLocks noGrp="1"/>
          </p:cNvSpPr>
          <p:nvPr>
            <p:ph idx="1"/>
          </p:nvPr>
        </p:nvSpPr>
        <p:spPr>
          <a:xfrm>
            <a:off x="950117" y="1596207"/>
            <a:ext cx="9603275" cy="533807"/>
          </a:xfrm>
        </p:spPr>
        <p:txBody>
          <a:bodyPr>
            <a:normAutofit/>
          </a:bodyPr>
          <a:lstStyle/>
          <a:p>
            <a:pPr lvl="0" algn="just">
              <a:lnSpc>
                <a:spcPct val="150000"/>
              </a:lnSpc>
            </a:pPr>
            <a:r>
              <a:rPr lang="en-US" b="1"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Regulations of </a:t>
            </a:r>
            <a:r>
              <a:rPr lang="en-US" b="1" dirty="0">
                <a:solidFill>
                  <a:srgbClr val="C00000"/>
                </a:solidFill>
                <a:latin typeface="Times New Roman" panose="02020603050405020304" pitchFamily="18" charset="0"/>
                <a:ea typeface="Tahoma" panose="020B0604030504040204" pitchFamily="34" charset="0"/>
                <a:cs typeface="Times New Roman" panose="02020603050405020304" pitchFamily="18" charset="0"/>
              </a:rPr>
              <a:t>Medical Malpractice</a:t>
            </a:r>
            <a:r>
              <a:rPr lang="en-US" b="1"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 in China </a:t>
            </a:r>
            <a:endParaRPr lang="en-GB" dirty="0">
              <a:solidFill>
                <a:srgbClr val="000000"/>
              </a:solidFill>
              <a:latin typeface="Times New Roman" panose="02020603050405020304" pitchFamily="18" charset="0"/>
              <a:ea typeface="Tahoma" panose="020B0604030504040204" pitchFamily="34" charset="0"/>
              <a:cs typeface="Times New Roman" panose="02020603050405020304" pitchFamily="18" charset="0"/>
            </a:endParaRPr>
          </a:p>
        </p:txBody>
      </p:sp>
      <p:pic>
        <p:nvPicPr>
          <p:cNvPr id="4" name="Graphic 5" descr="Tools icon">
            <a:extLst>
              <a:ext uri="{FF2B5EF4-FFF2-40B4-BE49-F238E27FC236}">
                <a16:creationId xmlns:a16="http://schemas.microsoft.com/office/drawing/2014/main" id="{15D1BE7E-B7A3-C2A1-03B6-EA8AD2956DA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884045" y="340011"/>
            <a:ext cx="1044000" cy="1044000"/>
          </a:xfrm>
          <a:prstGeom prst="rect">
            <a:avLst/>
          </a:prstGeom>
        </p:spPr>
      </p:pic>
      <p:sp>
        <p:nvSpPr>
          <p:cNvPr id="5" name="文字方塊 4">
            <a:extLst>
              <a:ext uri="{FF2B5EF4-FFF2-40B4-BE49-F238E27FC236}">
                <a16:creationId xmlns:a16="http://schemas.microsoft.com/office/drawing/2014/main" id="{ABA788EE-2BF0-97E4-3253-5B68E1A87F17}"/>
              </a:ext>
            </a:extLst>
          </p:cNvPr>
          <p:cNvSpPr txBox="1"/>
          <p:nvPr/>
        </p:nvSpPr>
        <p:spPr>
          <a:xfrm>
            <a:off x="1780390" y="2713549"/>
            <a:ext cx="7960660" cy="92333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en-US" sz="1800" dirty="0">
                <a:effectLst/>
                <a:latin typeface="Times New Roman" panose="02020603050405020304" pitchFamily="18" charset="0"/>
                <a:ea typeface="PMingLiU" panose="02020500000000000000" pitchFamily="18" charset="-120"/>
              </a:rPr>
              <a:t>Article 1218 of Civil Code of PRC: “</a:t>
            </a:r>
            <a:r>
              <a:rPr lang="en-US" sz="1800" i="1" dirty="0">
                <a:effectLst/>
                <a:latin typeface="Times New Roman" panose="02020603050405020304" pitchFamily="18" charset="0"/>
                <a:ea typeface="PMingLiU" panose="02020500000000000000" pitchFamily="18" charset="-120"/>
              </a:rPr>
              <a:t>Where a patient sustains any harm during diagnosis and treatment, if the medical institution or any of its medical staff is at </a:t>
            </a:r>
            <a:r>
              <a:rPr lang="en-US" sz="1800" b="1" i="1" u="sng" dirty="0">
                <a:effectLst/>
                <a:latin typeface="Times New Roman" panose="02020603050405020304" pitchFamily="18" charset="0"/>
                <a:ea typeface="PMingLiU" panose="02020500000000000000" pitchFamily="18" charset="-120"/>
              </a:rPr>
              <a:t>fault</a:t>
            </a:r>
            <a:r>
              <a:rPr lang="en-US" sz="1800" i="1" dirty="0">
                <a:effectLst/>
                <a:latin typeface="Times New Roman" panose="02020603050405020304" pitchFamily="18" charset="0"/>
                <a:ea typeface="PMingLiU" panose="02020500000000000000" pitchFamily="18" charset="-120"/>
              </a:rPr>
              <a:t>, the medical institution shall assume the compensatory liability</a:t>
            </a:r>
            <a:r>
              <a:rPr lang="en-US" sz="1800" dirty="0">
                <a:effectLst/>
                <a:latin typeface="Times New Roman" panose="02020603050405020304" pitchFamily="18" charset="0"/>
                <a:ea typeface="PMingLiU" panose="02020500000000000000" pitchFamily="18" charset="-120"/>
              </a:rPr>
              <a:t>.”</a:t>
            </a:r>
            <a:endParaRPr lang="LID4096" sz="2500" dirty="0"/>
          </a:p>
        </p:txBody>
      </p:sp>
      <p:sp>
        <p:nvSpPr>
          <p:cNvPr id="6" name="文字方塊 5">
            <a:extLst>
              <a:ext uri="{FF2B5EF4-FFF2-40B4-BE49-F238E27FC236}">
                <a16:creationId xmlns:a16="http://schemas.microsoft.com/office/drawing/2014/main" id="{83C73757-F8FA-33BC-D486-F0ADB5925391}"/>
              </a:ext>
            </a:extLst>
          </p:cNvPr>
          <p:cNvSpPr txBox="1"/>
          <p:nvPr/>
        </p:nvSpPr>
        <p:spPr>
          <a:xfrm>
            <a:off x="1785770" y="3910769"/>
            <a:ext cx="7960660" cy="120032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en-US" sz="1800" dirty="0">
                <a:effectLst/>
                <a:latin typeface="Times New Roman" panose="02020603050405020304" pitchFamily="18" charset="0"/>
                <a:ea typeface="PMingLiU" panose="02020500000000000000" pitchFamily="18" charset="-120"/>
              </a:rPr>
              <a:t>Article 335 of Criminal Law of the PRC (2020 Amendment): “</a:t>
            </a:r>
            <a:r>
              <a:rPr lang="en-GB" sz="1800" i="1" dirty="0">
                <a:effectLst/>
                <a:latin typeface="Times New Roman" panose="02020603050405020304" pitchFamily="18" charset="0"/>
                <a:ea typeface="PMingLiU" panose="02020500000000000000" pitchFamily="18" charset="-120"/>
              </a:rPr>
              <a:t>Medical personnel who </a:t>
            </a:r>
            <a:r>
              <a:rPr lang="en-GB" sz="1800" b="1" i="1" u="sng" dirty="0">
                <a:effectLst/>
                <a:latin typeface="Times New Roman" panose="02020603050405020304" pitchFamily="18" charset="0"/>
                <a:ea typeface="PMingLiU" panose="02020500000000000000" pitchFamily="18" charset="-120"/>
              </a:rPr>
              <a:t>fail seriously to carry out their responsibility</a:t>
            </a:r>
            <a:r>
              <a:rPr lang="en-GB" sz="1800" i="1" dirty="0">
                <a:effectLst/>
                <a:latin typeface="Times New Roman" panose="02020603050405020304" pitchFamily="18" charset="0"/>
                <a:ea typeface="PMingLiU" panose="02020500000000000000" pitchFamily="18" charset="-120"/>
              </a:rPr>
              <a:t>, causing the death of patients or serious harm to the health of patients shall be sentenced to not more than three years of fixed-term imprisonment or limited incarceration</a:t>
            </a:r>
            <a:r>
              <a:rPr lang="en-US" sz="1800" dirty="0">
                <a:effectLst/>
                <a:latin typeface="Times New Roman" panose="02020603050405020304" pitchFamily="18" charset="0"/>
                <a:ea typeface="PMingLiU" panose="02020500000000000000" pitchFamily="18" charset="-120"/>
              </a:rPr>
              <a:t>.”</a:t>
            </a:r>
            <a:endParaRPr lang="LID4096" sz="2500" dirty="0"/>
          </a:p>
        </p:txBody>
      </p:sp>
      <p:sp>
        <p:nvSpPr>
          <p:cNvPr id="7" name="矩形: 圓角 6">
            <a:extLst>
              <a:ext uri="{FF2B5EF4-FFF2-40B4-BE49-F238E27FC236}">
                <a16:creationId xmlns:a16="http://schemas.microsoft.com/office/drawing/2014/main" id="{F0DA23C9-935D-0A18-7140-CC466F4461FE}"/>
              </a:ext>
            </a:extLst>
          </p:cNvPr>
          <p:cNvSpPr/>
          <p:nvPr/>
        </p:nvSpPr>
        <p:spPr>
          <a:xfrm>
            <a:off x="471543" y="2964129"/>
            <a:ext cx="1122381" cy="424927"/>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800" dirty="0">
                <a:effectLst/>
                <a:latin typeface="Times New Roman" panose="02020603050405020304" pitchFamily="18" charset="0"/>
                <a:ea typeface="PMingLiU" panose="02020500000000000000" pitchFamily="18" charset="-120"/>
              </a:rPr>
              <a:t>Civil</a:t>
            </a:r>
            <a:endParaRPr lang="LID4096" dirty="0"/>
          </a:p>
        </p:txBody>
      </p:sp>
      <p:sp>
        <p:nvSpPr>
          <p:cNvPr id="8" name="矩形: 圓角 7">
            <a:extLst>
              <a:ext uri="{FF2B5EF4-FFF2-40B4-BE49-F238E27FC236}">
                <a16:creationId xmlns:a16="http://schemas.microsoft.com/office/drawing/2014/main" id="{5F38FCFC-BF78-33F5-38DD-B3D4B4EE07D9}"/>
              </a:ext>
            </a:extLst>
          </p:cNvPr>
          <p:cNvSpPr/>
          <p:nvPr/>
        </p:nvSpPr>
        <p:spPr>
          <a:xfrm>
            <a:off x="476922" y="4251960"/>
            <a:ext cx="1122381" cy="424927"/>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800" dirty="0">
                <a:effectLst/>
                <a:latin typeface="Times New Roman" panose="02020603050405020304" pitchFamily="18" charset="0"/>
                <a:ea typeface="PMingLiU" panose="02020500000000000000" pitchFamily="18" charset="-120"/>
              </a:rPr>
              <a:t>Criminal</a:t>
            </a:r>
            <a:endParaRPr lang="LID4096" dirty="0"/>
          </a:p>
        </p:txBody>
      </p:sp>
    </p:spTree>
    <p:extLst>
      <p:ext uri="{BB962C8B-B14F-4D97-AF65-F5344CB8AC3E}">
        <p14:creationId xmlns:p14="http://schemas.microsoft.com/office/powerpoint/2010/main" val="35399239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BA3F5-AC63-5DFF-2541-BD9A59D42B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57C25C-4BD0-505F-890D-B73F76E5DCF0}"/>
              </a:ext>
            </a:extLst>
          </p:cNvPr>
          <p:cNvSpPr>
            <a:spLocks noGrp="1"/>
          </p:cNvSpPr>
          <p:nvPr>
            <p:ph type="title"/>
          </p:nvPr>
        </p:nvSpPr>
        <p:spPr>
          <a:xfrm>
            <a:off x="802770" y="440874"/>
            <a:ext cx="9603275" cy="1049235"/>
          </a:xfrm>
        </p:spPr>
        <p:txBody>
          <a:bodyPr>
            <a:normAutofit/>
          </a:bodyPr>
          <a:lstStyle/>
          <a:p>
            <a:r>
              <a:rPr lang="en-US" b="1" dirty="0"/>
              <a:t>3. AI-Related Healthcare</a:t>
            </a:r>
            <a:br>
              <a:rPr lang="en-US" b="1" dirty="0"/>
            </a:br>
            <a:r>
              <a:rPr lang="en-US" b="1" dirty="0"/>
              <a:t>3.1 </a:t>
            </a:r>
            <a:r>
              <a:rPr lang="en-US" b="1" cap="none" dirty="0"/>
              <a:t>Healthcare Professional</a:t>
            </a:r>
          </a:p>
        </p:txBody>
      </p:sp>
      <p:sp>
        <p:nvSpPr>
          <p:cNvPr id="7" name="矩形: 圓角 6">
            <a:extLst>
              <a:ext uri="{FF2B5EF4-FFF2-40B4-BE49-F238E27FC236}">
                <a16:creationId xmlns:a16="http://schemas.microsoft.com/office/drawing/2014/main" id="{CFFC0A7A-58FC-30DB-643E-612FC1CCBCCF}"/>
              </a:ext>
            </a:extLst>
          </p:cNvPr>
          <p:cNvSpPr/>
          <p:nvPr/>
        </p:nvSpPr>
        <p:spPr>
          <a:xfrm>
            <a:off x="1027354" y="3151093"/>
            <a:ext cx="2027819" cy="647254"/>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800" dirty="0">
                <a:effectLst/>
                <a:latin typeface="Times New Roman" panose="02020603050405020304" pitchFamily="18" charset="0"/>
                <a:ea typeface="PMingLiU" panose="02020500000000000000" pitchFamily="18" charset="-120"/>
              </a:rPr>
              <a:t>Errors in diagnosis</a:t>
            </a:r>
          </a:p>
          <a:p>
            <a:pPr algn="ctr"/>
            <a:r>
              <a:rPr lang="en-US" dirty="0">
                <a:latin typeface="Times New Roman" panose="02020603050405020304" pitchFamily="18" charset="0"/>
                <a:ea typeface="PMingLiU" panose="02020500000000000000" pitchFamily="18" charset="-120"/>
              </a:rPr>
              <a:t>or treatments</a:t>
            </a:r>
            <a:endParaRPr lang="LID4096" dirty="0"/>
          </a:p>
        </p:txBody>
      </p:sp>
      <p:sp>
        <p:nvSpPr>
          <p:cNvPr id="8" name="矩形: 圓角 7">
            <a:extLst>
              <a:ext uri="{FF2B5EF4-FFF2-40B4-BE49-F238E27FC236}">
                <a16:creationId xmlns:a16="http://schemas.microsoft.com/office/drawing/2014/main" id="{D63F5C01-C2BF-DA4D-ED1D-FA570A53D521}"/>
              </a:ext>
            </a:extLst>
          </p:cNvPr>
          <p:cNvSpPr/>
          <p:nvPr/>
        </p:nvSpPr>
        <p:spPr>
          <a:xfrm>
            <a:off x="3576917" y="3864186"/>
            <a:ext cx="1916655" cy="424927"/>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800" dirty="0">
                <a:effectLst/>
                <a:latin typeface="Times New Roman" panose="02020603050405020304" pitchFamily="18" charset="0"/>
                <a:ea typeface="PMingLiU" panose="02020500000000000000" pitchFamily="18" charset="-120"/>
              </a:rPr>
              <a:t>Non-medical acts</a:t>
            </a:r>
            <a:endParaRPr lang="LID4096" dirty="0"/>
          </a:p>
        </p:txBody>
      </p:sp>
      <p:sp>
        <p:nvSpPr>
          <p:cNvPr id="9" name="矩形: 圓角 8">
            <a:extLst>
              <a:ext uri="{FF2B5EF4-FFF2-40B4-BE49-F238E27FC236}">
                <a16:creationId xmlns:a16="http://schemas.microsoft.com/office/drawing/2014/main" id="{11977A8C-A231-16A6-DAD4-8456E2DC740F}"/>
              </a:ext>
            </a:extLst>
          </p:cNvPr>
          <p:cNvSpPr/>
          <p:nvPr/>
        </p:nvSpPr>
        <p:spPr>
          <a:xfrm>
            <a:off x="3576916" y="2639607"/>
            <a:ext cx="1916655" cy="424927"/>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800" dirty="0">
                <a:effectLst/>
                <a:latin typeface="Times New Roman" panose="02020603050405020304" pitchFamily="18" charset="0"/>
                <a:ea typeface="PMingLiU" panose="02020500000000000000" pitchFamily="18" charset="-120"/>
              </a:rPr>
              <a:t>Medical acts</a:t>
            </a:r>
            <a:endParaRPr lang="LID4096" dirty="0"/>
          </a:p>
        </p:txBody>
      </p:sp>
      <p:sp>
        <p:nvSpPr>
          <p:cNvPr id="10" name="左大括弧 9">
            <a:extLst>
              <a:ext uri="{FF2B5EF4-FFF2-40B4-BE49-F238E27FC236}">
                <a16:creationId xmlns:a16="http://schemas.microsoft.com/office/drawing/2014/main" id="{E27D3124-A0C6-F4E6-AC2B-ABD01F98D021}"/>
              </a:ext>
            </a:extLst>
          </p:cNvPr>
          <p:cNvSpPr/>
          <p:nvPr/>
        </p:nvSpPr>
        <p:spPr>
          <a:xfrm>
            <a:off x="3178885" y="2802367"/>
            <a:ext cx="274320" cy="1344706"/>
          </a:xfrm>
          <a:prstGeom prst="leftBrace">
            <a:avLst/>
          </a:prstGeom>
          <a:ln w="31750"/>
        </p:spPr>
        <p:style>
          <a:lnRef idx="3">
            <a:schemeClr val="accent1"/>
          </a:lnRef>
          <a:fillRef idx="0">
            <a:schemeClr val="accent1"/>
          </a:fillRef>
          <a:effectRef idx="2">
            <a:schemeClr val="accent1"/>
          </a:effectRef>
          <a:fontRef idx="minor">
            <a:schemeClr val="tx1"/>
          </a:fontRef>
        </p:style>
        <p:txBody>
          <a:bodyPr rtlCol="0" anchor="ctr"/>
          <a:lstStyle/>
          <a:p>
            <a:pPr algn="ctr"/>
            <a:endParaRPr lang="LID4096"/>
          </a:p>
        </p:txBody>
      </p:sp>
      <p:sp>
        <p:nvSpPr>
          <p:cNvPr id="11" name="矩形: 圓角 10">
            <a:extLst>
              <a:ext uri="{FF2B5EF4-FFF2-40B4-BE49-F238E27FC236}">
                <a16:creationId xmlns:a16="http://schemas.microsoft.com/office/drawing/2014/main" id="{5B66FBD7-82F9-7FFE-92E0-5749B11DEDEC}"/>
              </a:ext>
            </a:extLst>
          </p:cNvPr>
          <p:cNvSpPr/>
          <p:nvPr/>
        </p:nvSpPr>
        <p:spPr>
          <a:xfrm>
            <a:off x="5972287" y="2233394"/>
            <a:ext cx="799654" cy="424927"/>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800" dirty="0">
                <a:effectLst/>
                <a:latin typeface="Times New Roman" panose="02020603050405020304" pitchFamily="18" charset="0"/>
                <a:ea typeface="PMingLiU" panose="02020500000000000000" pitchFamily="18" charset="-120"/>
              </a:rPr>
              <a:t>Fault</a:t>
            </a:r>
            <a:endParaRPr lang="LID4096" dirty="0"/>
          </a:p>
        </p:txBody>
      </p:sp>
      <p:sp>
        <p:nvSpPr>
          <p:cNvPr id="12" name="矩形: 圓角 11">
            <a:extLst>
              <a:ext uri="{FF2B5EF4-FFF2-40B4-BE49-F238E27FC236}">
                <a16:creationId xmlns:a16="http://schemas.microsoft.com/office/drawing/2014/main" id="{FB829C44-01A1-1096-7353-D13F80EEEEBA}"/>
              </a:ext>
            </a:extLst>
          </p:cNvPr>
          <p:cNvSpPr/>
          <p:nvPr/>
        </p:nvSpPr>
        <p:spPr>
          <a:xfrm>
            <a:off x="5972286" y="3128072"/>
            <a:ext cx="799654" cy="424927"/>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800" dirty="0">
                <a:effectLst/>
                <a:latin typeface="Times New Roman" panose="02020603050405020304" pitchFamily="18" charset="0"/>
                <a:ea typeface="PMingLiU" panose="02020500000000000000" pitchFamily="18" charset="-120"/>
              </a:rPr>
              <a:t>Injury</a:t>
            </a:r>
            <a:endParaRPr lang="LID4096" dirty="0"/>
          </a:p>
        </p:txBody>
      </p:sp>
      <p:sp>
        <p:nvSpPr>
          <p:cNvPr id="13" name="加號 12">
            <a:extLst>
              <a:ext uri="{FF2B5EF4-FFF2-40B4-BE49-F238E27FC236}">
                <a16:creationId xmlns:a16="http://schemas.microsoft.com/office/drawing/2014/main" id="{ADBD222D-79B3-071D-7A73-445879CE5517}"/>
              </a:ext>
            </a:extLst>
          </p:cNvPr>
          <p:cNvSpPr/>
          <p:nvPr/>
        </p:nvSpPr>
        <p:spPr>
          <a:xfrm>
            <a:off x="6158754" y="2710926"/>
            <a:ext cx="387276" cy="417146"/>
          </a:xfrm>
          <a:prstGeom prst="mathPlus">
            <a:avLst/>
          </a:prstGeom>
          <a:solidFill>
            <a:srgbClr val="B71E4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LID4096"/>
          </a:p>
        </p:txBody>
      </p:sp>
      <p:sp>
        <p:nvSpPr>
          <p:cNvPr id="14" name="箭號: 向右 13">
            <a:extLst>
              <a:ext uri="{FF2B5EF4-FFF2-40B4-BE49-F238E27FC236}">
                <a16:creationId xmlns:a16="http://schemas.microsoft.com/office/drawing/2014/main" id="{B619DC54-81D2-3BA8-FBD1-7BE94C0E6B51}"/>
              </a:ext>
            </a:extLst>
          </p:cNvPr>
          <p:cNvSpPr/>
          <p:nvPr/>
        </p:nvSpPr>
        <p:spPr>
          <a:xfrm>
            <a:off x="7001435" y="2776762"/>
            <a:ext cx="554019" cy="262167"/>
          </a:xfrm>
          <a:prstGeom prst="rightArrow">
            <a:avLst/>
          </a:prstGeom>
          <a:solidFill>
            <a:srgbClr val="B71E4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LID4096"/>
          </a:p>
        </p:txBody>
      </p:sp>
      <p:sp>
        <p:nvSpPr>
          <p:cNvPr id="15" name="矩形: 圓角 14">
            <a:extLst>
              <a:ext uri="{FF2B5EF4-FFF2-40B4-BE49-F238E27FC236}">
                <a16:creationId xmlns:a16="http://schemas.microsoft.com/office/drawing/2014/main" id="{2FDF4D10-E62B-2765-66FA-C7924BAFD67A}"/>
              </a:ext>
            </a:extLst>
          </p:cNvPr>
          <p:cNvSpPr/>
          <p:nvPr/>
        </p:nvSpPr>
        <p:spPr>
          <a:xfrm>
            <a:off x="7784950" y="2693392"/>
            <a:ext cx="2225042" cy="424927"/>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800" dirty="0">
                <a:effectLst/>
                <a:latin typeface="Times New Roman" panose="02020603050405020304" pitchFamily="18" charset="0"/>
                <a:ea typeface="PMingLiU" panose="02020500000000000000" pitchFamily="18" charset="-120"/>
              </a:rPr>
              <a:t>Medical malpractice</a:t>
            </a:r>
            <a:endParaRPr lang="LID4096" dirty="0"/>
          </a:p>
        </p:txBody>
      </p:sp>
      <p:sp>
        <p:nvSpPr>
          <p:cNvPr id="16" name="矩形: 圓角 15">
            <a:extLst>
              <a:ext uri="{FF2B5EF4-FFF2-40B4-BE49-F238E27FC236}">
                <a16:creationId xmlns:a16="http://schemas.microsoft.com/office/drawing/2014/main" id="{EA861C92-1B75-C395-89A7-D8C0FD7C898D}"/>
              </a:ext>
            </a:extLst>
          </p:cNvPr>
          <p:cNvSpPr/>
          <p:nvPr/>
        </p:nvSpPr>
        <p:spPr>
          <a:xfrm>
            <a:off x="3853029" y="4289113"/>
            <a:ext cx="4763847" cy="1771029"/>
          </a:xfrm>
          <a:prstGeom prst="round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just"/>
            <a:r>
              <a:rPr lang="en-US" dirty="0">
                <a:latin typeface="Times New Roman" panose="02020603050405020304" pitchFamily="18" charset="0"/>
                <a:ea typeface="PMingLiU" panose="02020500000000000000" pitchFamily="18" charset="-120"/>
              </a:rPr>
              <a:t>Ex: </a:t>
            </a:r>
            <a:r>
              <a:rPr lang="en-US" sz="1800" dirty="0">
                <a:effectLst/>
                <a:latin typeface="Times New Roman" panose="02020603050405020304" pitchFamily="18" charset="0"/>
                <a:ea typeface="PMingLiU" panose="02020500000000000000" pitchFamily="18" charset="-120"/>
              </a:rPr>
              <a:t>system-based problems</a:t>
            </a:r>
          </a:p>
          <a:p>
            <a:pPr marL="285750" indent="-285750" algn="just">
              <a:buFont typeface="Wingdings" panose="05000000000000000000" pitchFamily="2" charset="2"/>
              <a:buChar char="§"/>
            </a:pPr>
            <a:r>
              <a:rPr lang="en-US" sz="1800" dirty="0">
                <a:effectLst/>
                <a:latin typeface="Times New Roman" panose="02020603050405020304" pitchFamily="18" charset="0"/>
                <a:ea typeface="PMingLiU" panose="02020500000000000000" pitchFamily="18" charset="-120"/>
              </a:rPr>
              <a:t>limitations in availability</a:t>
            </a:r>
          </a:p>
          <a:p>
            <a:pPr marL="285750" indent="-285750" algn="just">
              <a:buFont typeface="Wingdings" panose="05000000000000000000" pitchFamily="2" charset="2"/>
              <a:buChar char="§"/>
            </a:pPr>
            <a:r>
              <a:rPr lang="en-US" sz="1800" dirty="0">
                <a:effectLst/>
                <a:latin typeface="Times New Roman" panose="02020603050405020304" pitchFamily="18" charset="0"/>
                <a:ea typeface="PMingLiU" panose="02020500000000000000" pitchFamily="18" charset="-120"/>
              </a:rPr>
              <a:t>problems resulting from work force training </a:t>
            </a:r>
          </a:p>
          <a:p>
            <a:pPr marL="285750" indent="-285750" algn="just">
              <a:buFont typeface="Wingdings" panose="05000000000000000000" pitchFamily="2" charset="2"/>
              <a:buChar char="§"/>
            </a:pPr>
            <a:r>
              <a:rPr lang="en-US" sz="1800" dirty="0">
                <a:effectLst/>
                <a:latin typeface="Times New Roman" panose="02020603050405020304" pitchFamily="18" charset="0"/>
                <a:ea typeface="PMingLiU" panose="02020500000000000000" pitchFamily="18" charset="-120"/>
              </a:rPr>
              <a:t>health informatic resources</a:t>
            </a:r>
          </a:p>
          <a:p>
            <a:pPr marL="285750" indent="-285750" algn="just">
              <a:buFont typeface="Wingdings" panose="05000000000000000000" pitchFamily="2" charset="2"/>
              <a:buChar char="§"/>
            </a:pPr>
            <a:r>
              <a:rPr lang="en-US" sz="1800" dirty="0">
                <a:effectLst/>
                <a:latin typeface="Times New Roman" panose="02020603050405020304" pitchFamily="18" charset="0"/>
                <a:ea typeface="PMingLiU" panose="02020500000000000000" pitchFamily="18" charset="-120"/>
              </a:rPr>
              <a:t>capacities of diagnosis</a:t>
            </a:r>
          </a:p>
          <a:p>
            <a:pPr marL="285750" indent="-285750" algn="just">
              <a:buFont typeface="Wingdings" panose="05000000000000000000" pitchFamily="2" charset="2"/>
              <a:buChar char="§"/>
            </a:pPr>
            <a:r>
              <a:rPr lang="en-US" dirty="0">
                <a:latin typeface="Times New Roman" panose="02020603050405020304" pitchFamily="18" charset="0"/>
                <a:ea typeface="PMingLiU" panose="02020500000000000000" pitchFamily="18" charset="-120"/>
              </a:rPr>
              <a:t>……</a:t>
            </a:r>
            <a:endParaRPr lang="LID4096" dirty="0"/>
          </a:p>
        </p:txBody>
      </p:sp>
      <p:pic>
        <p:nvPicPr>
          <p:cNvPr id="17" name="Graphic 6" descr="Gears icon">
            <a:extLst>
              <a:ext uri="{FF2B5EF4-FFF2-40B4-BE49-F238E27FC236}">
                <a16:creationId xmlns:a16="http://schemas.microsoft.com/office/drawing/2014/main" id="{8C8616D9-FC1D-633E-1B5C-1546B0940EE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916904" y="243287"/>
            <a:ext cx="1122450" cy="1122450"/>
          </a:xfrm>
          <a:prstGeom prst="rect">
            <a:avLst/>
          </a:prstGeom>
        </p:spPr>
      </p:pic>
    </p:spTree>
    <p:extLst>
      <p:ext uri="{BB962C8B-B14F-4D97-AF65-F5344CB8AC3E}">
        <p14:creationId xmlns:p14="http://schemas.microsoft.com/office/powerpoint/2010/main" val="23421698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CF388-BB0A-C59B-7B91-5E4AE1B34E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95899F-D38F-7FF7-B5E3-381BC697C6AA}"/>
              </a:ext>
            </a:extLst>
          </p:cNvPr>
          <p:cNvSpPr>
            <a:spLocks noGrp="1"/>
          </p:cNvSpPr>
          <p:nvPr>
            <p:ph type="title"/>
          </p:nvPr>
        </p:nvSpPr>
        <p:spPr>
          <a:xfrm>
            <a:off x="802770" y="440874"/>
            <a:ext cx="9603275" cy="1049235"/>
          </a:xfrm>
        </p:spPr>
        <p:txBody>
          <a:bodyPr>
            <a:normAutofit/>
          </a:bodyPr>
          <a:lstStyle/>
          <a:p>
            <a:r>
              <a:rPr lang="en-US" b="1" dirty="0"/>
              <a:t>3. AI-Related Healthcare</a:t>
            </a:r>
            <a:br>
              <a:rPr lang="en-US" b="1" dirty="0"/>
            </a:br>
            <a:r>
              <a:rPr lang="en-US" b="1" dirty="0"/>
              <a:t>3.2 </a:t>
            </a:r>
            <a:r>
              <a:rPr lang="en-US" b="1" cap="none" dirty="0"/>
              <a:t>AI Diagnosis and Treatments</a:t>
            </a:r>
          </a:p>
        </p:txBody>
      </p:sp>
      <p:pic>
        <p:nvPicPr>
          <p:cNvPr id="17" name="Graphic 6" descr="Gears icon">
            <a:extLst>
              <a:ext uri="{FF2B5EF4-FFF2-40B4-BE49-F238E27FC236}">
                <a16:creationId xmlns:a16="http://schemas.microsoft.com/office/drawing/2014/main" id="{19BE51E1-AC97-A4CA-0A50-C1F05342B8C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916904" y="243287"/>
            <a:ext cx="1122450" cy="1122450"/>
          </a:xfrm>
          <a:prstGeom prst="rect">
            <a:avLst/>
          </a:prstGeom>
        </p:spPr>
      </p:pic>
      <p:sp>
        <p:nvSpPr>
          <p:cNvPr id="3" name="Content Placeholder 2">
            <a:extLst>
              <a:ext uri="{FF2B5EF4-FFF2-40B4-BE49-F238E27FC236}">
                <a16:creationId xmlns:a16="http://schemas.microsoft.com/office/drawing/2014/main" id="{0AF14A74-5077-892D-05D3-A13CF19BE3C6}"/>
              </a:ext>
            </a:extLst>
          </p:cNvPr>
          <p:cNvSpPr>
            <a:spLocks noGrp="1"/>
          </p:cNvSpPr>
          <p:nvPr>
            <p:ph idx="1"/>
          </p:nvPr>
        </p:nvSpPr>
        <p:spPr>
          <a:xfrm>
            <a:off x="950117" y="1596207"/>
            <a:ext cx="10571323" cy="4363529"/>
          </a:xfrm>
        </p:spPr>
        <p:txBody>
          <a:bodyPr>
            <a:normAutofit/>
          </a:bodyPr>
          <a:lstStyle/>
          <a:p>
            <a:pPr lvl="0" algn="just">
              <a:lnSpc>
                <a:spcPct val="150000"/>
              </a:lnSpc>
            </a:pPr>
            <a:r>
              <a:rPr lang="en-US" b="1"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Who is acting (AI device or healthcare professionals behind)?</a:t>
            </a:r>
          </a:p>
          <a:p>
            <a:pPr marL="652463" lvl="0" indent="-342900" algn="just">
              <a:lnSpc>
                <a:spcPct val="150000"/>
              </a:lnSpc>
              <a:buFont typeface="Wingdings" panose="05000000000000000000" pitchFamily="2" charset="2"/>
              <a:buChar char="ü"/>
            </a:pPr>
            <a:r>
              <a:rPr lang="en-US" b="1"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Answer: healthcare professionals (with assistance of AI medical device) </a:t>
            </a:r>
          </a:p>
          <a:p>
            <a:pPr marL="652463" lvl="0" indent="-342900" algn="just">
              <a:lnSpc>
                <a:spcPct val="150000"/>
              </a:lnSpc>
              <a:buFont typeface="Wingdings" panose="05000000000000000000" pitchFamily="2" charset="2"/>
              <a:buChar char="ü"/>
            </a:pPr>
            <a:r>
              <a:rPr lang="en-US"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No autonomous AI in healthcare</a:t>
            </a:r>
          </a:p>
          <a:p>
            <a:pPr lvl="0" algn="just">
              <a:lnSpc>
                <a:spcPct val="150000"/>
              </a:lnSpc>
            </a:pPr>
            <a:r>
              <a:rPr lang="en-US" b="1"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QUESTION: If AI-related diagnosis or treatment makes error, is there any medical malpractice?</a:t>
            </a:r>
          </a:p>
          <a:p>
            <a:pPr marL="652463" lvl="0" indent="-342900" algn="just">
              <a:lnSpc>
                <a:spcPct val="150000"/>
              </a:lnSpc>
              <a:buFont typeface="Wingdings" panose="05000000000000000000" pitchFamily="2" charset="2"/>
              <a:buChar char="ü"/>
            </a:pPr>
            <a:r>
              <a:rPr lang="en-GB"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If the error is unpredictable (no fault of healthcare professionals) </a:t>
            </a:r>
            <a:r>
              <a:rPr lang="en-GB" dirty="0">
                <a:solidFill>
                  <a:srgbClr val="000000"/>
                </a:solidFill>
                <a:latin typeface="Times New Roman" panose="02020603050405020304" pitchFamily="18" charset="0"/>
                <a:ea typeface="Tahoma" panose="020B0604030504040204" pitchFamily="34" charset="0"/>
                <a:cs typeface="Times New Roman" panose="02020603050405020304" pitchFamily="18" charset="0"/>
                <a:sym typeface="Wingdings" panose="05000000000000000000" pitchFamily="2" charset="2"/>
              </a:rPr>
              <a:t> no medical malpractice</a:t>
            </a:r>
          </a:p>
          <a:p>
            <a:pPr marL="652463" lvl="0" indent="-342900" algn="just">
              <a:lnSpc>
                <a:spcPct val="150000"/>
              </a:lnSpc>
              <a:buFont typeface="Wingdings" panose="05000000000000000000" pitchFamily="2" charset="2"/>
              <a:buChar char="ü"/>
            </a:pPr>
            <a:r>
              <a:rPr lang="en-GB" dirty="0">
                <a:solidFill>
                  <a:srgbClr val="000000"/>
                </a:solidFill>
                <a:latin typeface="Times New Roman" panose="02020603050405020304" pitchFamily="18" charset="0"/>
                <a:ea typeface="Tahoma" panose="020B0604030504040204" pitchFamily="34" charset="0"/>
                <a:cs typeface="Times New Roman" panose="02020603050405020304" pitchFamily="18" charset="0"/>
                <a:sym typeface="Wingdings" panose="05000000000000000000" pitchFamily="2" charset="2"/>
              </a:rPr>
              <a:t>Patients bear the risk of errors</a:t>
            </a:r>
            <a:endParaRPr lang="en-GB" dirty="0">
              <a:solidFill>
                <a:srgbClr val="000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4" name="矩形: 圓角 3">
            <a:extLst>
              <a:ext uri="{FF2B5EF4-FFF2-40B4-BE49-F238E27FC236}">
                <a16:creationId xmlns:a16="http://schemas.microsoft.com/office/drawing/2014/main" id="{D7194678-C422-FA3C-594F-8F4F0ED1C026}"/>
              </a:ext>
            </a:extLst>
          </p:cNvPr>
          <p:cNvSpPr/>
          <p:nvPr/>
        </p:nvSpPr>
        <p:spPr>
          <a:xfrm>
            <a:off x="5531221" y="5287696"/>
            <a:ext cx="4763847" cy="672040"/>
          </a:xfrm>
          <a:prstGeom prst="round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marL="285750" indent="-285750" algn="just">
              <a:buFont typeface="Wingdings" panose="05000000000000000000" pitchFamily="2" charset="2"/>
              <a:buChar char="§"/>
            </a:pPr>
            <a:r>
              <a:rPr lang="en-US" dirty="0">
                <a:latin typeface="Times New Roman" panose="02020603050405020304" pitchFamily="18" charset="0"/>
                <a:ea typeface="PMingLiU" panose="02020500000000000000" pitchFamily="18" charset="-120"/>
              </a:rPr>
              <a:t>Sometimes AI algorithms are not transparent</a:t>
            </a:r>
          </a:p>
          <a:p>
            <a:pPr marL="285750" indent="-285750" algn="just">
              <a:buFont typeface="Wingdings" panose="05000000000000000000" pitchFamily="2" charset="2"/>
              <a:buChar char="§"/>
            </a:pPr>
            <a:r>
              <a:rPr lang="en-US" dirty="0">
                <a:latin typeface="Times New Roman" panose="02020603050405020304" pitchFamily="18" charset="0"/>
                <a:ea typeface="PMingLiU" panose="02020500000000000000" pitchFamily="18" charset="-120"/>
              </a:rPr>
              <a:t>No logic behind them</a:t>
            </a:r>
          </a:p>
        </p:txBody>
      </p:sp>
      <p:cxnSp>
        <p:nvCxnSpPr>
          <p:cNvPr id="6" name="直線單箭頭接點 5">
            <a:extLst>
              <a:ext uri="{FF2B5EF4-FFF2-40B4-BE49-F238E27FC236}">
                <a16:creationId xmlns:a16="http://schemas.microsoft.com/office/drawing/2014/main" id="{40843714-BEDF-EA43-00E1-2105B1A805DB}"/>
              </a:ext>
            </a:extLst>
          </p:cNvPr>
          <p:cNvCxnSpPr/>
          <p:nvPr/>
        </p:nvCxnSpPr>
        <p:spPr>
          <a:xfrm>
            <a:off x="3937299" y="4814047"/>
            <a:ext cx="1710466" cy="447746"/>
          </a:xfrm>
          <a:prstGeom prst="straightConnector1">
            <a:avLst/>
          </a:prstGeom>
          <a:ln w="31750">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112840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F2931-8257-4DCB-269F-67E68DD92B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B610EF-8B53-E4B4-7ADB-5AAEB290792D}"/>
              </a:ext>
            </a:extLst>
          </p:cNvPr>
          <p:cNvSpPr>
            <a:spLocks noGrp="1"/>
          </p:cNvSpPr>
          <p:nvPr>
            <p:ph type="title"/>
          </p:nvPr>
        </p:nvSpPr>
        <p:spPr>
          <a:xfrm>
            <a:off x="802770" y="440874"/>
            <a:ext cx="9603275" cy="1049235"/>
          </a:xfrm>
        </p:spPr>
        <p:txBody>
          <a:bodyPr>
            <a:normAutofit/>
          </a:bodyPr>
          <a:lstStyle/>
          <a:p>
            <a:r>
              <a:rPr lang="en-US" b="1" dirty="0"/>
              <a:t>3. AI-Related Healthcare</a:t>
            </a:r>
            <a:br>
              <a:rPr lang="en-US" b="1" dirty="0"/>
            </a:br>
            <a:r>
              <a:rPr lang="en-US" b="1" dirty="0"/>
              <a:t>3.2 </a:t>
            </a:r>
            <a:r>
              <a:rPr lang="en-US" b="1" cap="none" dirty="0"/>
              <a:t>AI Diagnosis and Treatments</a:t>
            </a:r>
          </a:p>
        </p:txBody>
      </p:sp>
      <p:pic>
        <p:nvPicPr>
          <p:cNvPr id="17" name="Graphic 6" descr="Gears icon">
            <a:extLst>
              <a:ext uri="{FF2B5EF4-FFF2-40B4-BE49-F238E27FC236}">
                <a16:creationId xmlns:a16="http://schemas.microsoft.com/office/drawing/2014/main" id="{8EB5C46E-30F1-0D2E-5FF0-B780779CC4F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916904" y="243287"/>
            <a:ext cx="1122450" cy="1122450"/>
          </a:xfrm>
          <a:prstGeom prst="rect">
            <a:avLst/>
          </a:prstGeom>
        </p:spPr>
      </p:pic>
      <p:sp>
        <p:nvSpPr>
          <p:cNvPr id="3" name="Content Placeholder 2">
            <a:extLst>
              <a:ext uri="{FF2B5EF4-FFF2-40B4-BE49-F238E27FC236}">
                <a16:creationId xmlns:a16="http://schemas.microsoft.com/office/drawing/2014/main" id="{919BDA05-0B88-3629-E814-8E9E852F5434}"/>
              </a:ext>
            </a:extLst>
          </p:cNvPr>
          <p:cNvSpPr>
            <a:spLocks noGrp="1"/>
          </p:cNvSpPr>
          <p:nvPr>
            <p:ph idx="1"/>
          </p:nvPr>
        </p:nvSpPr>
        <p:spPr>
          <a:xfrm>
            <a:off x="950117" y="1596207"/>
            <a:ext cx="10571323" cy="4363529"/>
          </a:xfrm>
        </p:spPr>
        <p:txBody>
          <a:bodyPr>
            <a:normAutofit/>
          </a:bodyPr>
          <a:lstStyle/>
          <a:p>
            <a:pPr lvl="0" algn="just">
              <a:lnSpc>
                <a:spcPct val="150000"/>
              </a:lnSpc>
            </a:pPr>
            <a:r>
              <a:rPr lang="en-US" b="1"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QUESTION: If AI-related diagnosis or treatment makes error, is there any medical malpractice?</a:t>
            </a:r>
          </a:p>
        </p:txBody>
      </p:sp>
      <p:sp>
        <p:nvSpPr>
          <p:cNvPr id="4" name="矩形: 圓角 3">
            <a:extLst>
              <a:ext uri="{FF2B5EF4-FFF2-40B4-BE49-F238E27FC236}">
                <a16:creationId xmlns:a16="http://schemas.microsoft.com/office/drawing/2014/main" id="{224C0443-6A28-7053-9344-59B3B104476C}"/>
              </a:ext>
            </a:extLst>
          </p:cNvPr>
          <p:cNvSpPr/>
          <p:nvPr/>
        </p:nvSpPr>
        <p:spPr>
          <a:xfrm>
            <a:off x="1212026" y="3708698"/>
            <a:ext cx="1853904" cy="440751"/>
          </a:xfrm>
          <a:prstGeom prst="round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just"/>
            <a:r>
              <a:rPr lang="en-US" dirty="0">
                <a:latin typeface="Times New Roman" panose="02020603050405020304" pitchFamily="18" charset="0"/>
                <a:ea typeface="PMingLiU" panose="02020500000000000000" pitchFamily="18" charset="-120"/>
              </a:rPr>
              <a:t>Predictable errors</a:t>
            </a:r>
          </a:p>
        </p:txBody>
      </p:sp>
      <p:sp>
        <p:nvSpPr>
          <p:cNvPr id="5" name="矩形: 圓角 4">
            <a:extLst>
              <a:ext uri="{FF2B5EF4-FFF2-40B4-BE49-F238E27FC236}">
                <a16:creationId xmlns:a16="http://schemas.microsoft.com/office/drawing/2014/main" id="{28A564CD-9E70-F171-A17C-EEB39D3C3EC9}"/>
              </a:ext>
            </a:extLst>
          </p:cNvPr>
          <p:cNvSpPr/>
          <p:nvPr/>
        </p:nvSpPr>
        <p:spPr>
          <a:xfrm>
            <a:off x="3806412" y="2981972"/>
            <a:ext cx="2513705" cy="551913"/>
          </a:xfrm>
          <a:prstGeom prst="round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latin typeface="Times New Roman" panose="02020603050405020304" pitchFamily="18" charset="0"/>
                <a:ea typeface="PMingLiU" panose="02020500000000000000" pitchFamily="18" charset="-120"/>
              </a:rPr>
              <a:t>Healthcare Professionals</a:t>
            </a:r>
          </a:p>
          <a:p>
            <a:pPr algn="ctr"/>
            <a:r>
              <a:rPr lang="en-US" dirty="0">
                <a:latin typeface="Times New Roman" panose="02020603050405020304" pitchFamily="18" charset="0"/>
                <a:ea typeface="PMingLiU" panose="02020500000000000000" pitchFamily="18" charset="-120"/>
              </a:rPr>
              <a:t>(with fault)</a:t>
            </a:r>
          </a:p>
        </p:txBody>
      </p:sp>
      <p:sp>
        <p:nvSpPr>
          <p:cNvPr id="7" name="矩形: 圓角 6">
            <a:extLst>
              <a:ext uri="{FF2B5EF4-FFF2-40B4-BE49-F238E27FC236}">
                <a16:creationId xmlns:a16="http://schemas.microsoft.com/office/drawing/2014/main" id="{18AC3175-A5E3-0CC7-CE6D-8E6F09D67E8E}"/>
              </a:ext>
            </a:extLst>
          </p:cNvPr>
          <p:cNvSpPr/>
          <p:nvPr/>
        </p:nvSpPr>
        <p:spPr>
          <a:xfrm>
            <a:off x="3806411" y="4397907"/>
            <a:ext cx="2513705" cy="609777"/>
          </a:xfrm>
          <a:prstGeom prst="round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latin typeface="Times New Roman" panose="02020603050405020304" pitchFamily="18" charset="0"/>
                <a:ea typeface="PMingLiU" panose="02020500000000000000" pitchFamily="18" charset="-120"/>
              </a:rPr>
              <a:t>Producers of AI Devices</a:t>
            </a:r>
          </a:p>
          <a:p>
            <a:pPr algn="ctr"/>
            <a:r>
              <a:rPr lang="en-US" dirty="0">
                <a:latin typeface="Times New Roman" panose="02020603050405020304" pitchFamily="18" charset="0"/>
                <a:ea typeface="PMingLiU" panose="02020500000000000000" pitchFamily="18" charset="-120"/>
              </a:rPr>
              <a:t>(with fault)</a:t>
            </a:r>
          </a:p>
        </p:txBody>
      </p:sp>
      <p:cxnSp>
        <p:nvCxnSpPr>
          <p:cNvPr id="9" name="直線單箭頭接點 8">
            <a:extLst>
              <a:ext uri="{FF2B5EF4-FFF2-40B4-BE49-F238E27FC236}">
                <a16:creationId xmlns:a16="http://schemas.microsoft.com/office/drawing/2014/main" id="{02FB86F5-CA99-99EA-9713-C0AC5A154136}"/>
              </a:ext>
            </a:extLst>
          </p:cNvPr>
          <p:cNvCxnSpPr>
            <a:stCxn id="4" idx="3"/>
            <a:endCxn id="5" idx="1"/>
          </p:cNvCxnSpPr>
          <p:nvPr/>
        </p:nvCxnSpPr>
        <p:spPr>
          <a:xfrm flipV="1">
            <a:off x="3065930" y="3257929"/>
            <a:ext cx="740482" cy="671145"/>
          </a:xfrm>
          <a:prstGeom prst="straightConnector1">
            <a:avLst/>
          </a:prstGeom>
          <a:ln w="31750">
            <a:tailEnd type="triangle"/>
          </a:ln>
        </p:spPr>
        <p:style>
          <a:lnRef idx="3">
            <a:schemeClr val="accent1"/>
          </a:lnRef>
          <a:fillRef idx="0">
            <a:schemeClr val="accent1"/>
          </a:fillRef>
          <a:effectRef idx="2">
            <a:schemeClr val="accent1"/>
          </a:effectRef>
          <a:fontRef idx="minor">
            <a:schemeClr val="tx1"/>
          </a:fontRef>
        </p:style>
      </p:cxnSp>
      <p:cxnSp>
        <p:nvCxnSpPr>
          <p:cNvPr id="10" name="直線單箭頭接點 9">
            <a:extLst>
              <a:ext uri="{FF2B5EF4-FFF2-40B4-BE49-F238E27FC236}">
                <a16:creationId xmlns:a16="http://schemas.microsoft.com/office/drawing/2014/main" id="{0E88697B-7F12-A775-F824-BF4521268E6C}"/>
              </a:ext>
            </a:extLst>
          </p:cNvPr>
          <p:cNvCxnSpPr>
            <a:cxnSpLocks/>
            <a:stCxn id="4" idx="3"/>
            <a:endCxn id="7" idx="1"/>
          </p:cNvCxnSpPr>
          <p:nvPr/>
        </p:nvCxnSpPr>
        <p:spPr>
          <a:xfrm>
            <a:off x="3065930" y="3929074"/>
            <a:ext cx="740481" cy="773722"/>
          </a:xfrm>
          <a:prstGeom prst="straightConnector1">
            <a:avLst/>
          </a:prstGeom>
          <a:ln w="31750">
            <a:tailEnd type="triangle"/>
          </a:ln>
        </p:spPr>
        <p:style>
          <a:lnRef idx="3">
            <a:schemeClr val="accent1"/>
          </a:lnRef>
          <a:fillRef idx="0">
            <a:schemeClr val="accent1"/>
          </a:fillRef>
          <a:effectRef idx="2">
            <a:schemeClr val="accent1"/>
          </a:effectRef>
          <a:fontRef idx="minor">
            <a:schemeClr val="tx1"/>
          </a:fontRef>
        </p:style>
      </p:cxnSp>
      <p:sp>
        <p:nvSpPr>
          <p:cNvPr id="13" name="矩形: 圓角 12">
            <a:extLst>
              <a:ext uri="{FF2B5EF4-FFF2-40B4-BE49-F238E27FC236}">
                <a16:creationId xmlns:a16="http://schemas.microsoft.com/office/drawing/2014/main" id="{C420FC8E-273B-8C12-DF34-9D43C70BE455}"/>
              </a:ext>
            </a:extLst>
          </p:cNvPr>
          <p:cNvSpPr/>
          <p:nvPr/>
        </p:nvSpPr>
        <p:spPr>
          <a:xfrm>
            <a:off x="7182522" y="2704961"/>
            <a:ext cx="3797452" cy="1105933"/>
          </a:xfrm>
          <a:prstGeom prst="round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r>
              <a:rPr lang="en-US" b="1" dirty="0">
                <a:latin typeface="Times New Roman" panose="02020603050405020304" pitchFamily="18" charset="0"/>
                <a:ea typeface="PMingLiU" panose="02020500000000000000" pitchFamily="18" charset="-120"/>
              </a:rPr>
              <a:t>Medical Malpractice</a:t>
            </a:r>
          </a:p>
          <a:p>
            <a:pPr marL="285750" indent="-285750" algn="just">
              <a:buFont typeface="Wingdings" panose="05000000000000000000" pitchFamily="2" charset="2"/>
              <a:buChar char="§"/>
            </a:pPr>
            <a:r>
              <a:rPr lang="en-US" sz="1800" dirty="0">
                <a:effectLst/>
                <a:latin typeface="Times New Roman" panose="02020603050405020304" pitchFamily="18" charset="0"/>
                <a:ea typeface="PMingLiU" panose="02020500000000000000" pitchFamily="18" charset="-120"/>
              </a:rPr>
              <a:t>Article 1218 of Civil Code of PRC</a:t>
            </a:r>
          </a:p>
          <a:p>
            <a:pPr marL="285750" indent="-285750" algn="just">
              <a:buFont typeface="Wingdings" panose="05000000000000000000" pitchFamily="2" charset="2"/>
              <a:buChar char="§"/>
            </a:pPr>
            <a:r>
              <a:rPr lang="en-US" sz="1800" dirty="0">
                <a:effectLst/>
                <a:latin typeface="Times New Roman" panose="02020603050405020304" pitchFamily="18" charset="0"/>
                <a:ea typeface="PMingLiU" panose="02020500000000000000" pitchFamily="18" charset="-120"/>
              </a:rPr>
              <a:t>Article 335 of Criminal Law of the PRC (2020 Amendment)</a:t>
            </a:r>
            <a:endParaRPr lang="en-US" dirty="0">
              <a:latin typeface="Times New Roman" panose="02020603050405020304" pitchFamily="18" charset="0"/>
              <a:ea typeface="PMingLiU" panose="02020500000000000000" pitchFamily="18" charset="-120"/>
            </a:endParaRPr>
          </a:p>
        </p:txBody>
      </p:sp>
      <p:cxnSp>
        <p:nvCxnSpPr>
          <p:cNvPr id="14" name="直線單箭頭接點 13">
            <a:extLst>
              <a:ext uri="{FF2B5EF4-FFF2-40B4-BE49-F238E27FC236}">
                <a16:creationId xmlns:a16="http://schemas.microsoft.com/office/drawing/2014/main" id="{84DB12D7-A29D-5AB8-594B-44B40A267361}"/>
              </a:ext>
            </a:extLst>
          </p:cNvPr>
          <p:cNvCxnSpPr>
            <a:cxnSpLocks/>
            <a:stCxn id="5" idx="3"/>
            <a:endCxn id="13" idx="1"/>
          </p:cNvCxnSpPr>
          <p:nvPr/>
        </p:nvCxnSpPr>
        <p:spPr>
          <a:xfrm flipV="1">
            <a:off x="6320117" y="3257928"/>
            <a:ext cx="862405" cy="1"/>
          </a:xfrm>
          <a:prstGeom prst="straightConnector1">
            <a:avLst/>
          </a:prstGeom>
          <a:ln w="31750">
            <a:tailEnd type="triangle"/>
          </a:ln>
        </p:spPr>
        <p:style>
          <a:lnRef idx="3">
            <a:schemeClr val="accent1"/>
          </a:lnRef>
          <a:fillRef idx="0">
            <a:schemeClr val="accent1"/>
          </a:fillRef>
          <a:effectRef idx="2">
            <a:schemeClr val="accent1"/>
          </a:effectRef>
          <a:fontRef idx="minor">
            <a:schemeClr val="tx1"/>
          </a:fontRef>
        </p:style>
      </p:cxnSp>
      <p:sp>
        <p:nvSpPr>
          <p:cNvPr id="23" name="矩形: 圓角 22">
            <a:extLst>
              <a:ext uri="{FF2B5EF4-FFF2-40B4-BE49-F238E27FC236}">
                <a16:creationId xmlns:a16="http://schemas.microsoft.com/office/drawing/2014/main" id="{325A1722-C167-3999-254B-DDB0077160D5}"/>
              </a:ext>
            </a:extLst>
          </p:cNvPr>
          <p:cNvSpPr/>
          <p:nvPr/>
        </p:nvSpPr>
        <p:spPr>
          <a:xfrm>
            <a:off x="7182521" y="4195715"/>
            <a:ext cx="3797452" cy="1105933"/>
          </a:xfrm>
          <a:prstGeom prst="round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r>
              <a:rPr lang="en-US" b="1" dirty="0">
                <a:latin typeface="Times New Roman" panose="02020603050405020304" pitchFamily="18" charset="0"/>
                <a:ea typeface="PMingLiU" panose="02020500000000000000" pitchFamily="18" charset="-120"/>
              </a:rPr>
              <a:t>Product Liability</a:t>
            </a:r>
          </a:p>
          <a:p>
            <a:pPr marL="285750" indent="-285750" algn="just">
              <a:buFont typeface="Wingdings" panose="05000000000000000000" pitchFamily="2" charset="2"/>
              <a:buChar char="§"/>
            </a:pPr>
            <a:r>
              <a:rPr lang="en-US" sz="1800" dirty="0">
                <a:effectLst/>
                <a:latin typeface="Times New Roman" panose="02020603050405020304" pitchFamily="18" charset="0"/>
                <a:ea typeface="PMingLiU" panose="02020500000000000000" pitchFamily="18" charset="-120"/>
              </a:rPr>
              <a:t>Article 1202 of Civil Code of PRC</a:t>
            </a:r>
          </a:p>
          <a:p>
            <a:pPr marL="285750" indent="-285750" algn="just">
              <a:buFont typeface="Wingdings" panose="05000000000000000000" pitchFamily="2" charset="2"/>
              <a:buChar char="§"/>
            </a:pPr>
            <a:r>
              <a:rPr lang="en-US" sz="1800" dirty="0">
                <a:effectLst/>
                <a:latin typeface="Times New Roman" panose="02020603050405020304" pitchFamily="18" charset="0"/>
                <a:ea typeface="PMingLiU" panose="02020500000000000000" pitchFamily="18" charset="-120"/>
              </a:rPr>
              <a:t>Article 145 of Criminal Law of the PRC (2020 Amendment)</a:t>
            </a:r>
            <a:endParaRPr lang="en-US" dirty="0">
              <a:latin typeface="Times New Roman" panose="02020603050405020304" pitchFamily="18" charset="0"/>
              <a:ea typeface="PMingLiU" panose="02020500000000000000" pitchFamily="18" charset="-120"/>
            </a:endParaRPr>
          </a:p>
        </p:txBody>
      </p:sp>
      <p:cxnSp>
        <p:nvCxnSpPr>
          <p:cNvPr id="24" name="直線單箭頭接點 23">
            <a:extLst>
              <a:ext uri="{FF2B5EF4-FFF2-40B4-BE49-F238E27FC236}">
                <a16:creationId xmlns:a16="http://schemas.microsoft.com/office/drawing/2014/main" id="{F869C0BD-4EC7-9714-0E50-CF76AAAC29D5}"/>
              </a:ext>
            </a:extLst>
          </p:cNvPr>
          <p:cNvCxnSpPr>
            <a:cxnSpLocks/>
            <a:endCxn id="23" idx="1"/>
          </p:cNvCxnSpPr>
          <p:nvPr/>
        </p:nvCxnSpPr>
        <p:spPr>
          <a:xfrm flipV="1">
            <a:off x="6320116" y="4748682"/>
            <a:ext cx="862405" cy="1"/>
          </a:xfrm>
          <a:prstGeom prst="straightConnector1">
            <a:avLst/>
          </a:prstGeom>
          <a:ln w="31750">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085864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5B8FA7-50E6-1A00-D0C6-6700129FA5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F1966F-BB6A-0374-B4C6-6B18F2D2A0B8}"/>
              </a:ext>
            </a:extLst>
          </p:cNvPr>
          <p:cNvSpPr>
            <a:spLocks noGrp="1"/>
          </p:cNvSpPr>
          <p:nvPr>
            <p:ph type="title"/>
          </p:nvPr>
        </p:nvSpPr>
        <p:spPr>
          <a:xfrm>
            <a:off x="802770" y="440874"/>
            <a:ext cx="9603275" cy="1049235"/>
          </a:xfrm>
        </p:spPr>
        <p:txBody>
          <a:bodyPr>
            <a:normAutofit fontScale="90000"/>
          </a:bodyPr>
          <a:lstStyle/>
          <a:p>
            <a:r>
              <a:rPr lang="en-US" b="1" dirty="0"/>
              <a:t>4. Future Implications:  </a:t>
            </a:r>
            <a:br>
              <a:rPr lang="en-US" b="1" dirty="0"/>
            </a:br>
            <a:r>
              <a:rPr lang="en-US" b="1" dirty="0" err="1"/>
              <a:t>Automomous</a:t>
            </a:r>
            <a:r>
              <a:rPr lang="en-US" b="1" dirty="0"/>
              <a:t> AI and Liability</a:t>
            </a:r>
            <a:br>
              <a:rPr lang="en-US" b="1" dirty="0"/>
            </a:br>
            <a:endParaRPr lang="en-US" b="1" cap="none" dirty="0"/>
          </a:p>
        </p:txBody>
      </p:sp>
      <p:sp>
        <p:nvSpPr>
          <p:cNvPr id="3" name="Content Placeholder 2">
            <a:extLst>
              <a:ext uri="{FF2B5EF4-FFF2-40B4-BE49-F238E27FC236}">
                <a16:creationId xmlns:a16="http://schemas.microsoft.com/office/drawing/2014/main" id="{16F62180-EFF9-C0BA-FA7D-98D39A25FCD9}"/>
              </a:ext>
            </a:extLst>
          </p:cNvPr>
          <p:cNvSpPr>
            <a:spLocks noGrp="1"/>
          </p:cNvSpPr>
          <p:nvPr>
            <p:ph idx="1"/>
          </p:nvPr>
        </p:nvSpPr>
        <p:spPr>
          <a:xfrm>
            <a:off x="600493" y="1448688"/>
            <a:ext cx="11297465" cy="4661656"/>
          </a:xfrm>
        </p:spPr>
        <p:txBody>
          <a:bodyPr>
            <a:noAutofit/>
          </a:bodyPr>
          <a:lstStyle/>
          <a:p>
            <a:pPr marL="0" lvl="0" indent="0" algn="just">
              <a:lnSpc>
                <a:spcPct val="100000"/>
              </a:lnSpc>
              <a:buNone/>
            </a:pPr>
            <a:r>
              <a:rPr lang="en-GB" sz="2500" b="1"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If AI system acts as if it were a human person (that is, having complete autonomy to learn new things and not just follow the pre-defined procedures)</a:t>
            </a:r>
          </a:p>
          <a:p>
            <a:pPr marL="360363" lvl="0" indent="-342900" algn="just">
              <a:lnSpc>
                <a:spcPct val="100000"/>
              </a:lnSpc>
              <a:buFont typeface="Wingdings" panose="05000000000000000000" pitchFamily="2" charset="2"/>
              <a:buChar char="§"/>
            </a:pPr>
            <a:r>
              <a:rPr lang="en-GB" sz="2500"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it must be understood as a human person or legal person, or it will be necessary to create a new concept for the purposes of civil or criminal liability? </a:t>
            </a:r>
          </a:p>
          <a:p>
            <a:pPr marL="360363" lvl="0" indent="-342900" algn="just">
              <a:lnSpc>
                <a:spcPct val="100000"/>
              </a:lnSpc>
              <a:buFont typeface="Wingdings" panose="05000000000000000000" pitchFamily="2" charset="2"/>
              <a:buChar char="§"/>
            </a:pPr>
            <a:r>
              <a:rPr lang="en-GB" sz="2500"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the types of crime existing in the current Chinese Criminal Law should be applicable to it?</a:t>
            </a:r>
          </a:p>
          <a:p>
            <a:pPr marL="360363" lvl="0" indent="-342900" algn="just">
              <a:lnSpc>
                <a:spcPct val="100000"/>
              </a:lnSpc>
              <a:buFont typeface="Wingdings" panose="05000000000000000000" pitchFamily="2" charset="2"/>
              <a:buChar char="§"/>
            </a:pPr>
            <a:r>
              <a:rPr lang="en-GB" sz="2500"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the existing penalties (fine and imprisonment) are appropriate for autonomous robots or it will be necessary to create a new type of crime?</a:t>
            </a:r>
          </a:p>
          <a:p>
            <a:pPr marL="360363" lvl="0" indent="-342900" algn="just">
              <a:lnSpc>
                <a:spcPct val="100000"/>
              </a:lnSpc>
              <a:buFont typeface="Wingdings" panose="05000000000000000000" pitchFamily="2" charset="2"/>
              <a:buChar char="§"/>
            </a:pPr>
            <a:r>
              <a:rPr lang="en-GB" sz="2500"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the current Civil and Criminal Procedure Laws are applicable to autonomous robots or some new mechanisms should be created for them?</a:t>
            </a:r>
          </a:p>
        </p:txBody>
      </p:sp>
      <p:pic>
        <p:nvPicPr>
          <p:cNvPr id="5" name="Graphic 5" descr="Tools icon">
            <a:extLst>
              <a:ext uri="{FF2B5EF4-FFF2-40B4-BE49-F238E27FC236}">
                <a16:creationId xmlns:a16="http://schemas.microsoft.com/office/drawing/2014/main" id="{767D9AE9-4B39-C57A-7CD6-D7C96AA4888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884045" y="340011"/>
            <a:ext cx="1044000" cy="1044000"/>
          </a:xfrm>
          <a:prstGeom prst="rect">
            <a:avLst/>
          </a:prstGeom>
        </p:spPr>
      </p:pic>
      <p:sp>
        <p:nvSpPr>
          <p:cNvPr id="8" name="文字方塊 7">
            <a:extLst>
              <a:ext uri="{FF2B5EF4-FFF2-40B4-BE49-F238E27FC236}">
                <a16:creationId xmlns:a16="http://schemas.microsoft.com/office/drawing/2014/main" id="{4153C65F-3165-3A69-8D7E-D5B66AFB0D38}"/>
              </a:ext>
            </a:extLst>
          </p:cNvPr>
          <p:cNvSpPr txBox="1"/>
          <p:nvPr/>
        </p:nvSpPr>
        <p:spPr>
          <a:xfrm>
            <a:off x="5699574" y="6173700"/>
            <a:ext cx="6099586" cy="64633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GB"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These are relevant issues that the Chinese legislator will face and will need to resolve in the future.</a:t>
            </a:r>
            <a:endParaRPr lang="LID4096" dirty="0"/>
          </a:p>
        </p:txBody>
      </p:sp>
    </p:spTree>
    <p:extLst>
      <p:ext uri="{BB962C8B-B14F-4D97-AF65-F5344CB8AC3E}">
        <p14:creationId xmlns:p14="http://schemas.microsoft.com/office/powerpoint/2010/main" val="24112375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B27B9-A518-ABDB-298B-890993DF6D81}"/>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FF24A960-3671-9220-DABF-8AE9252164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8857"/>
            <a:ext cx="12192000" cy="6966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0438884"/>
      </p:ext>
    </p:extLst>
  </p:cSld>
  <p:clrMapOvr>
    <a:masterClrMapping/>
  </p:clrMapOvr>
</p:sld>
</file>

<file path=ppt/theme/theme1.xml><?xml version="1.0" encoding="utf-8"?>
<a:theme xmlns:a="http://schemas.openxmlformats.org/drawingml/2006/main" name="圖庫">
  <a:themeElements>
    <a:clrScheme name="Custom 10">
      <a:dk1>
        <a:sysClr val="windowText" lastClr="000000"/>
      </a:dk1>
      <a:lt1>
        <a:sysClr val="window" lastClr="FFFFFF"/>
      </a:lt1>
      <a:dk2>
        <a:srgbClr val="454545"/>
      </a:dk2>
      <a:lt2>
        <a:srgbClr val="DFDBD5"/>
      </a:lt2>
      <a:accent1>
        <a:srgbClr val="B71E42"/>
      </a:accent1>
      <a:accent2>
        <a:srgbClr val="84582C"/>
      </a:accent2>
      <a:accent3>
        <a:srgbClr val="002060"/>
      </a:accent3>
      <a:accent4>
        <a:srgbClr val="586EA6"/>
      </a:accent4>
      <a:accent5>
        <a:srgbClr val="586EA6"/>
      </a:accent5>
      <a:accent6>
        <a:srgbClr val="6892A0"/>
      </a:accent6>
      <a:hlink>
        <a:srgbClr val="B71E42"/>
      </a:hlink>
      <a:folHlink>
        <a:srgbClr val="586EA6"/>
      </a:folHlink>
    </a:clrScheme>
    <a:fontScheme name="Default">
      <a:majorFont>
        <a:latin typeface="Gill Sans MT"/>
        <a:ea typeface=""/>
        <a:cs typeface=""/>
      </a:majorFont>
      <a:minorFont>
        <a:latin typeface="Gill Sans MT"/>
        <a:ea typeface=""/>
        <a:cs typeface=""/>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spDef>
      <a:spPr>
        <a:solidFill>
          <a:srgbClr val="B71E42"/>
        </a:solidFill>
        <a:ln>
          <a:noFill/>
        </a:ln>
      </a:spPr>
      <a:bodyPr rtlCol="0" anchor="ctr"/>
      <a:lstStyle>
        <a:defPPr algn="ctr">
          <a:defRPr/>
        </a:defPPr>
      </a:lstStyle>
      <a:style>
        <a:lnRef idx="3">
          <a:schemeClr val="lt1"/>
        </a:lnRef>
        <a:fillRef idx="1">
          <a:schemeClr val="accent1"/>
        </a:fillRef>
        <a:effectRef idx="1">
          <a:schemeClr val="accent1"/>
        </a:effectRef>
        <a:fontRef idx="minor">
          <a:schemeClr val="lt1"/>
        </a:fontRef>
      </a:style>
    </a:spDef>
    <a:lnDef>
      <a:spPr>
        <a:ln w="31750"/>
      </a:spPr>
      <a:bodyPr/>
      <a:lstStyle/>
      <a:style>
        <a:lnRef idx="3">
          <a:schemeClr val="accent1"/>
        </a:lnRef>
        <a:fillRef idx="0">
          <a:schemeClr val="accent1"/>
        </a:fillRef>
        <a:effectRef idx="2">
          <a:schemeClr val="accent1"/>
        </a:effectRef>
        <a:fontRef idx="minor">
          <a:schemeClr val="tx1"/>
        </a:fontRef>
      </a:style>
    </a:lnDef>
  </a:objectDefaults>
  <a:extraClrSchemeLst/>
  <a:extLst>
    <a:ext uri="{05A4C25C-085E-4340-85A3-A5531E510DB2}">
      <thm15:themeFamily xmlns:thm15="http://schemas.microsoft.com/office/thememl/2012/main" name="tf66921596_win32_fixed.potx" id="{F81442EF-054B-43F2-9D42-4AC72B9AFB37}" vid="{A487745B-CFD4-4F4A-9F31-FD463ACA8A6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My invention</Template>
  <TotalTime>461</TotalTime>
  <Words>1079</Words>
  <Application>Microsoft Office PowerPoint</Application>
  <PresentationFormat>寬螢幕</PresentationFormat>
  <Paragraphs>129</Paragraphs>
  <Slides>16</Slides>
  <Notes>0</Notes>
  <HiddenSlides>0</HiddenSlides>
  <MMClips>0</MMClips>
  <ScaleCrop>false</ScaleCrop>
  <HeadingPairs>
    <vt:vector size="6" baseType="variant">
      <vt:variant>
        <vt:lpstr>使用字型</vt:lpstr>
      </vt:variant>
      <vt:variant>
        <vt:i4>6</vt:i4>
      </vt:variant>
      <vt:variant>
        <vt:lpstr>佈景主題</vt:lpstr>
      </vt:variant>
      <vt:variant>
        <vt:i4>1</vt:i4>
      </vt:variant>
      <vt:variant>
        <vt:lpstr>投影片標題</vt:lpstr>
      </vt:variant>
      <vt:variant>
        <vt:i4>16</vt:i4>
      </vt:variant>
    </vt:vector>
  </HeadingPairs>
  <TitlesOfParts>
    <vt:vector size="23" baseType="lpstr">
      <vt:lpstr>Arial</vt:lpstr>
      <vt:lpstr>Calibri</vt:lpstr>
      <vt:lpstr>Gill Sans MT</vt:lpstr>
      <vt:lpstr>Tahoma</vt:lpstr>
      <vt:lpstr>Times New Roman</vt:lpstr>
      <vt:lpstr>Wingdings</vt:lpstr>
      <vt:lpstr>圖庫</vt:lpstr>
      <vt:lpstr>Medical Error and Medical Malpractice in AI-Related Healthcare: The Chinese Case</vt:lpstr>
      <vt:lpstr>Content</vt:lpstr>
      <vt:lpstr>1. introducion</vt:lpstr>
      <vt:lpstr>1. introducion</vt:lpstr>
      <vt:lpstr>1. introducion</vt:lpstr>
      <vt:lpstr>1. introducion</vt:lpstr>
      <vt:lpstr>2. Medical errors   vs.      medical malpractice</vt:lpstr>
      <vt:lpstr>2. Medical errors   vs.      medical malpractice</vt:lpstr>
      <vt:lpstr>2. Medical errors   vs.      medical malpractice</vt:lpstr>
      <vt:lpstr>2. Medical errors   vs.      medical malpractice</vt:lpstr>
      <vt:lpstr>2. Medical errors   vs.      medical malpractice</vt:lpstr>
      <vt:lpstr>3. AI-Related Healthcare 3.1 Healthcare Professional</vt:lpstr>
      <vt:lpstr>3. AI-Related Healthcare 3.2 AI Diagnosis and Treatments</vt:lpstr>
      <vt:lpstr>3. AI-Related Healthcare 3.2 AI Diagnosis and Treatments</vt:lpstr>
      <vt:lpstr>4. Future Implications:   Automomous AI and Liability </vt:lpstr>
      <vt:lpstr>PowerPoint 簡報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Medical Error and Medical Malpractice in AI-Related Healthcare: The Chinese Case</dc:title>
  <dc:creator>MAN TENG IONG</dc:creator>
  <cp:lastModifiedBy>MAN TENG IONG</cp:lastModifiedBy>
  <cp:revision>12</cp:revision>
  <dcterms:created xsi:type="dcterms:W3CDTF">2024-02-17T10:19:55Z</dcterms:created>
  <dcterms:modified xsi:type="dcterms:W3CDTF">2024-02-19T05:54:26Z</dcterms:modified>
</cp:coreProperties>
</file>