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6" r:id="rId13"/>
    <p:sldId id="269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en-M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83" d="100"/>
          <a:sy n="83" d="100"/>
        </p:scale>
        <p:origin x="45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F13D33-A3E5-4459-A67B-83A4B186EDE5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34B5E803-A7D5-44C9-B72A-D9ABE632099A}">
      <dgm:prSet/>
      <dgm:spPr/>
      <dgm:t>
        <a:bodyPr/>
        <a:lstStyle/>
        <a:p>
          <a:r>
            <a:rPr lang="en-US"/>
            <a:t>(1) How do the students make use of different semiotic resources in their translanguaging practice in a remedial class?</a:t>
          </a:r>
        </a:p>
      </dgm:t>
    </dgm:pt>
    <dgm:pt modelId="{11AA09A2-4AD4-463E-BD7D-9EAA246D0ADC}" type="parTrans" cxnId="{BFE912E9-A313-4014-B52A-068A8DB85C06}">
      <dgm:prSet/>
      <dgm:spPr/>
      <dgm:t>
        <a:bodyPr/>
        <a:lstStyle/>
        <a:p>
          <a:endParaRPr lang="en-US"/>
        </a:p>
      </dgm:t>
    </dgm:pt>
    <dgm:pt modelId="{03793D9F-0A61-4AA3-B7FF-3343A78FAE8E}" type="sibTrans" cxnId="{BFE912E9-A313-4014-B52A-068A8DB85C06}">
      <dgm:prSet/>
      <dgm:spPr/>
      <dgm:t>
        <a:bodyPr/>
        <a:lstStyle/>
        <a:p>
          <a:endParaRPr lang="en-US"/>
        </a:p>
      </dgm:t>
    </dgm:pt>
    <dgm:pt modelId="{CC64FCF8-D6E7-472C-B63F-6F8485BC8E9F}">
      <dgm:prSet/>
      <dgm:spPr/>
      <dgm:t>
        <a:bodyPr/>
        <a:lstStyle/>
        <a:p>
          <a:r>
            <a:rPr lang="en-US"/>
            <a:t>(2) What are the purposes of the students’ translanguaging practice in the remedial class?</a:t>
          </a:r>
        </a:p>
      </dgm:t>
    </dgm:pt>
    <dgm:pt modelId="{F91DE6A5-B9FE-4654-9818-AA780539A548}" type="parTrans" cxnId="{3CA80F37-4E63-4042-A5B8-E2F8B96E954E}">
      <dgm:prSet/>
      <dgm:spPr/>
      <dgm:t>
        <a:bodyPr/>
        <a:lstStyle/>
        <a:p>
          <a:endParaRPr lang="en-US"/>
        </a:p>
      </dgm:t>
    </dgm:pt>
    <dgm:pt modelId="{D78180BD-17FB-4799-A6ED-1F24C33E9776}" type="sibTrans" cxnId="{3CA80F37-4E63-4042-A5B8-E2F8B96E954E}">
      <dgm:prSet/>
      <dgm:spPr/>
      <dgm:t>
        <a:bodyPr/>
        <a:lstStyle/>
        <a:p>
          <a:endParaRPr lang="en-US"/>
        </a:p>
      </dgm:t>
    </dgm:pt>
    <dgm:pt modelId="{56A20494-B15B-4F63-BFAA-FF9B711932E0}" type="pres">
      <dgm:prSet presAssocID="{B3F13D33-A3E5-4459-A67B-83A4B186EDE5}" presName="linear" presStyleCnt="0">
        <dgm:presLayoutVars>
          <dgm:animLvl val="lvl"/>
          <dgm:resizeHandles val="exact"/>
        </dgm:presLayoutVars>
      </dgm:prSet>
      <dgm:spPr/>
    </dgm:pt>
    <dgm:pt modelId="{1D44C72C-1E43-4372-AFCB-30819B225CF8}" type="pres">
      <dgm:prSet presAssocID="{34B5E803-A7D5-44C9-B72A-D9ABE632099A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05E223BB-C253-4686-8CC5-4F09EC677CE6}" type="pres">
      <dgm:prSet presAssocID="{03793D9F-0A61-4AA3-B7FF-3343A78FAE8E}" presName="spacer" presStyleCnt="0"/>
      <dgm:spPr/>
    </dgm:pt>
    <dgm:pt modelId="{AAE91913-D1AA-4821-9B9D-D8F108B473CD}" type="pres">
      <dgm:prSet presAssocID="{CC64FCF8-D6E7-472C-B63F-6F8485BC8E9F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3CA80F37-4E63-4042-A5B8-E2F8B96E954E}" srcId="{B3F13D33-A3E5-4459-A67B-83A4B186EDE5}" destId="{CC64FCF8-D6E7-472C-B63F-6F8485BC8E9F}" srcOrd="1" destOrd="0" parTransId="{F91DE6A5-B9FE-4654-9818-AA780539A548}" sibTransId="{D78180BD-17FB-4799-A6ED-1F24C33E9776}"/>
    <dgm:cxn modelId="{EDC7603B-7676-453F-9E3F-121F6BEF9B6B}" type="presOf" srcId="{CC64FCF8-D6E7-472C-B63F-6F8485BC8E9F}" destId="{AAE91913-D1AA-4821-9B9D-D8F108B473CD}" srcOrd="0" destOrd="0" presId="urn:microsoft.com/office/officeart/2005/8/layout/vList2"/>
    <dgm:cxn modelId="{4B559674-5C59-47E5-A529-4946675EE10F}" type="presOf" srcId="{34B5E803-A7D5-44C9-B72A-D9ABE632099A}" destId="{1D44C72C-1E43-4372-AFCB-30819B225CF8}" srcOrd="0" destOrd="0" presId="urn:microsoft.com/office/officeart/2005/8/layout/vList2"/>
    <dgm:cxn modelId="{6CB29D9C-2624-4C2E-B4A0-62CD259ADF46}" type="presOf" srcId="{B3F13D33-A3E5-4459-A67B-83A4B186EDE5}" destId="{56A20494-B15B-4F63-BFAA-FF9B711932E0}" srcOrd="0" destOrd="0" presId="urn:microsoft.com/office/officeart/2005/8/layout/vList2"/>
    <dgm:cxn modelId="{BFE912E9-A313-4014-B52A-068A8DB85C06}" srcId="{B3F13D33-A3E5-4459-A67B-83A4B186EDE5}" destId="{34B5E803-A7D5-44C9-B72A-D9ABE632099A}" srcOrd="0" destOrd="0" parTransId="{11AA09A2-4AD4-463E-BD7D-9EAA246D0ADC}" sibTransId="{03793D9F-0A61-4AA3-B7FF-3343A78FAE8E}"/>
    <dgm:cxn modelId="{9C0883BF-E96F-4B7D-8319-24D386541A71}" type="presParOf" srcId="{56A20494-B15B-4F63-BFAA-FF9B711932E0}" destId="{1D44C72C-1E43-4372-AFCB-30819B225CF8}" srcOrd="0" destOrd="0" presId="urn:microsoft.com/office/officeart/2005/8/layout/vList2"/>
    <dgm:cxn modelId="{EA58E601-37E5-46EA-B37B-B1725AA9C323}" type="presParOf" srcId="{56A20494-B15B-4F63-BFAA-FF9B711932E0}" destId="{05E223BB-C253-4686-8CC5-4F09EC677CE6}" srcOrd="1" destOrd="0" presId="urn:microsoft.com/office/officeart/2005/8/layout/vList2"/>
    <dgm:cxn modelId="{D7C6757E-B1B0-44EF-A463-844ED8D775BB}" type="presParOf" srcId="{56A20494-B15B-4F63-BFAA-FF9B711932E0}" destId="{AAE91913-D1AA-4821-9B9D-D8F108B473CD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CD8EA2A-BC65-48E1-8A9D-00EAC2D93BE7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39223DC-3D1A-48E6-B45F-E93F90FBA46C}">
      <dgm:prSet/>
      <dgm:spPr/>
      <dgm:t>
        <a:bodyPr/>
        <a:lstStyle/>
        <a:p>
          <a:r>
            <a:rPr lang="en-GB"/>
            <a:t>Nathaniel (14), Marco (14), Joshua (13), Aska (13)</a:t>
          </a:r>
          <a:endParaRPr lang="en-US"/>
        </a:p>
      </dgm:t>
    </dgm:pt>
    <dgm:pt modelId="{715C3A0F-F43C-48B7-BDDE-6A019BCFD6E3}" type="parTrans" cxnId="{EF0525F8-0C13-422A-A5F7-3596EBDC82EC}">
      <dgm:prSet/>
      <dgm:spPr/>
      <dgm:t>
        <a:bodyPr/>
        <a:lstStyle/>
        <a:p>
          <a:endParaRPr lang="en-US"/>
        </a:p>
      </dgm:t>
    </dgm:pt>
    <dgm:pt modelId="{C328F704-4437-4F01-8E7A-0D872A4F9FC1}" type="sibTrans" cxnId="{EF0525F8-0C13-422A-A5F7-3596EBDC82EC}">
      <dgm:prSet/>
      <dgm:spPr/>
      <dgm:t>
        <a:bodyPr/>
        <a:lstStyle/>
        <a:p>
          <a:endParaRPr lang="en-US"/>
        </a:p>
      </dgm:t>
    </dgm:pt>
    <dgm:pt modelId="{E62D0802-E43C-4088-A918-C3DE22FCD3E3}">
      <dgm:prSet/>
      <dgm:spPr/>
      <dgm:t>
        <a:bodyPr/>
        <a:lstStyle/>
        <a:p>
          <a:r>
            <a:rPr lang="en-GB"/>
            <a:t>They were selected as subjects because they were the most outspoken in the remedial class, while others were largely quiet in the classes.</a:t>
          </a:r>
          <a:endParaRPr lang="en-US"/>
        </a:p>
      </dgm:t>
    </dgm:pt>
    <dgm:pt modelId="{D31D1410-AB65-4602-B289-45CD162732B0}" type="parTrans" cxnId="{741EBFD5-B710-410F-B7F6-EFB7F2B2B7A1}">
      <dgm:prSet/>
      <dgm:spPr/>
      <dgm:t>
        <a:bodyPr/>
        <a:lstStyle/>
        <a:p>
          <a:endParaRPr lang="en-US"/>
        </a:p>
      </dgm:t>
    </dgm:pt>
    <dgm:pt modelId="{52757139-5C19-460C-BF2A-96B5C4B8F3E7}" type="sibTrans" cxnId="{741EBFD5-B710-410F-B7F6-EFB7F2B2B7A1}">
      <dgm:prSet/>
      <dgm:spPr/>
      <dgm:t>
        <a:bodyPr/>
        <a:lstStyle/>
        <a:p>
          <a:endParaRPr lang="en-US"/>
        </a:p>
      </dgm:t>
    </dgm:pt>
    <dgm:pt modelId="{7804E220-8742-4EA2-87B4-2A325F8A3790}">
      <dgm:prSet/>
      <dgm:spPr/>
      <dgm:t>
        <a:bodyPr/>
        <a:lstStyle/>
        <a:p>
          <a:r>
            <a:rPr lang="en-GB" dirty="0"/>
            <a:t>The second author – an observer but not the teacher in this particular class – made three audio-recordings in which they communicated among themselves and with others.</a:t>
          </a:r>
          <a:endParaRPr lang="en-US" dirty="0"/>
        </a:p>
      </dgm:t>
    </dgm:pt>
    <dgm:pt modelId="{598ADBC4-CB29-4B6B-8210-4C2F9D6B3AEA}" type="parTrans" cxnId="{FB4E020B-6FCD-432A-85A3-9229CBB75B38}">
      <dgm:prSet/>
      <dgm:spPr/>
      <dgm:t>
        <a:bodyPr/>
        <a:lstStyle/>
        <a:p>
          <a:endParaRPr lang="en-US"/>
        </a:p>
      </dgm:t>
    </dgm:pt>
    <dgm:pt modelId="{844FEDF7-28DE-4D68-B7CF-25BF98E8357A}" type="sibTrans" cxnId="{FB4E020B-6FCD-432A-85A3-9229CBB75B38}">
      <dgm:prSet/>
      <dgm:spPr/>
      <dgm:t>
        <a:bodyPr/>
        <a:lstStyle/>
        <a:p>
          <a:endParaRPr lang="en-US"/>
        </a:p>
      </dgm:t>
    </dgm:pt>
    <dgm:pt modelId="{D761247B-69F4-4981-95C0-B87203B0BF5D}">
      <dgm:prSet/>
      <dgm:spPr/>
      <dgm:t>
        <a:bodyPr/>
        <a:lstStyle/>
        <a:p>
          <a:r>
            <a:rPr lang="en-GB"/>
            <a:t>The second author sought the consent of the teacher of this class and the four students who were a bit surprised but who found the research interesting.</a:t>
          </a:r>
          <a:endParaRPr lang="en-US"/>
        </a:p>
      </dgm:t>
    </dgm:pt>
    <dgm:pt modelId="{1319CCAE-729C-4E5B-A834-898EF5F976CF}" type="parTrans" cxnId="{FF77C642-2669-459A-96EA-0F64E3F522EA}">
      <dgm:prSet/>
      <dgm:spPr/>
      <dgm:t>
        <a:bodyPr/>
        <a:lstStyle/>
        <a:p>
          <a:endParaRPr lang="en-US"/>
        </a:p>
      </dgm:t>
    </dgm:pt>
    <dgm:pt modelId="{F847CC12-EC3E-4441-8921-B898B8ABC99E}" type="sibTrans" cxnId="{FF77C642-2669-459A-96EA-0F64E3F522EA}">
      <dgm:prSet/>
      <dgm:spPr/>
      <dgm:t>
        <a:bodyPr/>
        <a:lstStyle/>
        <a:p>
          <a:endParaRPr lang="en-US"/>
        </a:p>
      </dgm:t>
    </dgm:pt>
    <dgm:pt modelId="{7A6E8EA8-329D-4B10-8305-AB8B8A2D2C2B}" type="pres">
      <dgm:prSet presAssocID="{ACD8EA2A-BC65-48E1-8A9D-00EAC2D93BE7}" presName="vert0" presStyleCnt="0">
        <dgm:presLayoutVars>
          <dgm:dir/>
          <dgm:animOne val="branch"/>
          <dgm:animLvl val="lvl"/>
        </dgm:presLayoutVars>
      </dgm:prSet>
      <dgm:spPr/>
    </dgm:pt>
    <dgm:pt modelId="{3C10899A-7654-433E-8C19-C2F8CC2EAAE7}" type="pres">
      <dgm:prSet presAssocID="{B39223DC-3D1A-48E6-B45F-E93F90FBA46C}" presName="thickLine" presStyleLbl="alignNode1" presStyleIdx="0" presStyleCnt="4"/>
      <dgm:spPr/>
    </dgm:pt>
    <dgm:pt modelId="{6D425DF2-CA08-4C90-9BD6-47E871EC5BA3}" type="pres">
      <dgm:prSet presAssocID="{B39223DC-3D1A-48E6-B45F-E93F90FBA46C}" presName="horz1" presStyleCnt="0"/>
      <dgm:spPr/>
    </dgm:pt>
    <dgm:pt modelId="{31596C57-45CE-48D9-8825-6C78CF6FD737}" type="pres">
      <dgm:prSet presAssocID="{B39223DC-3D1A-48E6-B45F-E93F90FBA46C}" presName="tx1" presStyleLbl="revTx" presStyleIdx="0" presStyleCnt="4"/>
      <dgm:spPr/>
    </dgm:pt>
    <dgm:pt modelId="{E3D46996-EB23-43AF-B8E1-E78F3AB605EC}" type="pres">
      <dgm:prSet presAssocID="{B39223DC-3D1A-48E6-B45F-E93F90FBA46C}" presName="vert1" presStyleCnt="0"/>
      <dgm:spPr/>
    </dgm:pt>
    <dgm:pt modelId="{04DE5116-297E-48E4-9423-063320D0EA1F}" type="pres">
      <dgm:prSet presAssocID="{E62D0802-E43C-4088-A918-C3DE22FCD3E3}" presName="thickLine" presStyleLbl="alignNode1" presStyleIdx="1" presStyleCnt="4"/>
      <dgm:spPr/>
    </dgm:pt>
    <dgm:pt modelId="{A2CF3A27-CFA6-454C-9772-B196F1D656F6}" type="pres">
      <dgm:prSet presAssocID="{E62D0802-E43C-4088-A918-C3DE22FCD3E3}" presName="horz1" presStyleCnt="0"/>
      <dgm:spPr/>
    </dgm:pt>
    <dgm:pt modelId="{C176855B-AE03-4B8F-B90D-776B5447A1C4}" type="pres">
      <dgm:prSet presAssocID="{E62D0802-E43C-4088-A918-C3DE22FCD3E3}" presName="tx1" presStyleLbl="revTx" presStyleIdx="1" presStyleCnt="4"/>
      <dgm:spPr/>
    </dgm:pt>
    <dgm:pt modelId="{24865431-E64F-4FA2-BBFF-0911DAEFCA1B}" type="pres">
      <dgm:prSet presAssocID="{E62D0802-E43C-4088-A918-C3DE22FCD3E3}" presName="vert1" presStyleCnt="0"/>
      <dgm:spPr/>
    </dgm:pt>
    <dgm:pt modelId="{1FB529C6-68D1-448B-BBBD-558700A35340}" type="pres">
      <dgm:prSet presAssocID="{7804E220-8742-4EA2-87B4-2A325F8A3790}" presName="thickLine" presStyleLbl="alignNode1" presStyleIdx="2" presStyleCnt="4"/>
      <dgm:spPr/>
    </dgm:pt>
    <dgm:pt modelId="{B7A8B3B1-BC17-424D-BA1A-727A42A8FDA1}" type="pres">
      <dgm:prSet presAssocID="{7804E220-8742-4EA2-87B4-2A325F8A3790}" presName="horz1" presStyleCnt="0"/>
      <dgm:spPr/>
    </dgm:pt>
    <dgm:pt modelId="{C8557B0C-4D36-4B5A-AAE0-9F4BF748D14D}" type="pres">
      <dgm:prSet presAssocID="{7804E220-8742-4EA2-87B4-2A325F8A3790}" presName="tx1" presStyleLbl="revTx" presStyleIdx="2" presStyleCnt="4"/>
      <dgm:spPr/>
    </dgm:pt>
    <dgm:pt modelId="{0F27E7F9-2B4A-47F0-8BF1-8303DE83A8DE}" type="pres">
      <dgm:prSet presAssocID="{7804E220-8742-4EA2-87B4-2A325F8A3790}" presName="vert1" presStyleCnt="0"/>
      <dgm:spPr/>
    </dgm:pt>
    <dgm:pt modelId="{9200D2C0-48D6-47D6-B697-E0559B723354}" type="pres">
      <dgm:prSet presAssocID="{D761247B-69F4-4981-95C0-B87203B0BF5D}" presName="thickLine" presStyleLbl="alignNode1" presStyleIdx="3" presStyleCnt="4"/>
      <dgm:spPr/>
    </dgm:pt>
    <dgm:pt modelId="{8E819872-B5CA-4E24-ABFC-B80160DDF1D7}" type="pres">
      <dgm:prSet presAssocID="{D761247B-69F4-4981-95C0-B87203B0BF5D}" presName="horz1" presStyleCnt="0"/>
      <dgm:spPr/>
    </dgm:pt>
    <dgm:pt modelId="{C2381542-CB4E-4AB5-801C-C3683C6FE48A}" type="pres">
      <dgm:prSet presAssocID="{D761247B-69F4-4981-95C0-B87203B0BF5D}" presName="tx1" presStyleLbl="revTx" presStyleIdx="3" presStyleCnt="4"/>
      <dgm:spPr/>
    </dgm:pt>
    <dgm:pt modelId="{8741B4D2-45C2-4D2C-9CD1-398022BDA533}" type="pres">
      <dgm:prSet presAssocID="{D761247B-69F4-4981-95C0-B87203B0BF5D}" presName="vert1" presStyleCnt="0"/>
      <dgm:spPr/>
    </dgm:pt>
  </dgm:ptLst>
  <dgm:cxnLst>
    <dgm:cxn modelId="{FB4E020B-6FCD-432A-85A3-9229CBB75B38}" srcId="{ACD8EA2A-BC65-48E1-8A9D-00EAC2D93BE7}" destId="{7804E220-8742-4EA2-87B4-2A325F8A3790}" srcOrd="2" destOrd="0" parTransId="{598ADBC4-CB29-4B6B-8210-4C2F9D6B3AEA}" sibTransId="{844FEDF7-28DE-4D68-B7CF-25BF98E8357A}"/>
    <dgm:cxn modelId="{1C5F7432-9AC8-4DD6-A06D-0947AE86475D}" type="presOf" srcId="{D761247B-69F4-4981-95C0-B87203B0BF5D}" destId="{C2381542-CB4E-4AB5-801C-C3683C6FE48A}" srcOrd="0" destOrd="0" presId="urn:microsoft.com/office/officeart/2008/layout/LinedList"/>
    <dgm:cxn modelId="{FF77C642-2669-459A-96EA-0F64E3F522EA}" srcId="{ACD8EA2A-BC65-48E1-8A9D-00EAC2D93BE7}" destId="{D761247B-69F4-4981-95C0-B87203B0BF5D}" srcOrd="3" destOrd="0" parTransId="{1319CCAE-729C-4E5B-A834-898EF5F976CF}" sibTransId="{F847CC12-EC3E-4441-8921-B898B8ABC99E}"/>
    <dgm:cxn modelId="{FC1CA852-E5F7-4ABA-890A-F12FD2BA1862}" type="presOf" srcId="{B39223DC-3D1A-48E6-B45F-E93F90FBA46C}" destId="{31596C57-45CE-48D9-8825-6C78CF6FD737}" srcOrd="0" destOrd="0" presId="urn:microsoft.com/office/officeart/2008/layout/LinedList"/>
    <dgm:cxn modelId="{3651F676-0899-4182-8D21-0D07869D3BE9}" type="presOf" srcId="{7804E220-8742-4EA2-87B4-2A325F8A3790}" destId="{C8557B0C-4D36-4B5A-AAE0-9F4BF748D14D}" srcOrd="0" destOrd="0" presId="urn:microsoft.com/office/officeart/2008/layout/LinedList"/>
    <dgm:cxn modelId="{741EBFD5-B710-410F-B7F6-EFB7F2B2B7A1}" srcId="{ACD8EA2A-BC65-48E1-8A9D-00EAC2D93BE7}" destId="{E62D0802-E43C-4088-A918-C3DE22FCD3E3}" srcOrd="1" destOrd="0" parTransId="{D31D1410-AB65-4602-B289-45CD162732B0}" sibTransId="{52757139-5C19-460C-BF2A-96B5C4B8F3E7}"/>
    <dgm:cxn modelId="{DB8162F6-99C4-4DA6-B5C8-887F664A7A1E}" type="presOf" srcId="{E62D0802-E43C-4088-A918-C3DE22FCD3E3}" destId="{C176855B-AE03-4B8F-B90D-776B5447A1C4}" srcOrd="0" destOrd="0" presId="urn:microsoft.com/office/officeart/2008/layout/LinedList"/>
    <dgm:cxn modelId="{EF0525F8-0C13-422A-A5F7-3596EBDC82EC}" srcId="{ACD8EA2A-BC65-48E1-8A9D-00EAC2D93BE7}" destId="{B39223DC-3D1A-48E6-B45F-E93F90FBA46C}" srcOrd="0" destOrd="0" parTransId="{715C3A0F-F43C-48B7-BDDE-6A019BCFD6E3}" sibTransId="{C328F704-4437-4F01-8E7A-0D872A4F9FC1}"/>
    <dgm:cxn modelId="{D6991DFE-1986-4C18-ADFC-EA9BCD08C61C}" type="presOf" srcId="{ACD8EA2A-BC65-48E1-8A9D-00EAC2D93BE7}" destId="{7A6E8EA8-329D-4B10-8305-AB8B8A2D2C2B}" srcOrd="0" destOrd="0" presId="urn:microsoft.com/office/officeart/2008/layout/LinedList"/>
    <dgm:cxn modelId="{4D540FE2-7616-43F4-9075-29EA21A9B437}" type="presParOf" srcId="{7A6E8EA8-329D-4B10-8305-AB8B8A2D2C2B}" destId="{3C10899A-7654-433E-8C19-C2F8CC2EAAE7}" srcOrd="0" destOrd="0" presId="urn:microsoft.com/office/officeart/2008/layout/LinedList"/>
    <dgm:cxn modelId="{A5E4B9EC-52CE-400A-9992-604A27D43BEE}" type="presParOf" srcId="{7A6E8EA8-329D-4B10-8305-AB8B8A2D2C2B}" destId="{6D425DF2-CA08-4C90-9BD6-47E871EC5BA3}" srcOrd="1" destOrd="0" presId="urn:microsoft.com/office/officeart/2008/layout/LinedList"/>
    <dgm:cxn modelId="{D32803D5-AB27-4C83-939B-1AF72D04AC69}" type="presParOf" srcId="{6D425DF2-CA08-4C90-9BD6-47E871EC5BA3}" destId="{31596C57-45CE-48D9-8825-6C78CF6FD737}" srcOrd="0" destOrd="0" presId="urn:microsoft.com/office/officeart/2008/layout/LinedList"/>
    <dgm:cxn modelId="{72867F0B-3308-491B-85A6-A3739580B780}" type="presParOf" srcId="{6D425DF2-CA08-4C90-9BD6-47E871EC5BA3}" destId="{E3D46996-EB23-43AF-B8E1-E78F3AB605EC}" srcOrd="1" destOrd="0" presId="urn:microsoft.com/office/officeart/2008/layout/LinedList"/>
    <dgm:cxn modelId="{0776CDDD-100F-41F6-B881-0AC061A857FA}" type="presParOf" srcId="{7A6E8EA8-329D-4B10-8305-AB8B8A2D2C2B}" destId="{04DE5116-297E-48E4-9423-063320D0EA1F}" srcOrd="2" destOrd="0" presId="urn:microsoft.com/office/officeart/2008/layout/LinedList"/>
    <dgm:cxn modelId="{5ED2C26F-74A2-4675-99CF-88F4ABEAB97A}" type="presParOf" srcId="{7A6E8EA8-329D-4B10-8305-AB8B8A2D2C2B}" destId="{A2CF3A27-CFA6-454C-9772-B196F1D656F6}" srcOrd="3" destOrd="0" presId="urn:microsoft.com/office/officeart/2008/layout/LinedList"/>
    <dgm:cxn modelId="{8428E999-2993-4E78-8D9C-77AD178926B6}" type="presParOf" srcId="{A2CF3A27-CFA6-454C-9772-B196F1D656F6}" destId="{C176855B-AE03-4B8F-B90D-776B5447A1C4}" srcOrd="0" destOrd="0" presId="urn:microsoft.com/office/officeart/2008/layout/LinedList"/>
    <dgm:cxn modelId="{06262515-B864-4D98-BDAF-5FACF7834AFA}" type="presParOf" srcId="{A2CF3A27-CFA6-454C-9772-B196F1D656F6}" destId="{24865431-E64F-4FA2-BBFF-0911DAEFCA1B}" srcOrd="1" destOrd="0" presId="urn:microsoft.com/office/officeart/2008/layout/LinedList"/>
    <dgm:cxn modelId="{0B507961-E658-4147-A904-BE94DA15DBCD}" type="presParOf" srcId="{7A6E8EA8-329D-4B10-8305-AB8B8A2D2C2B}" destId="{1FB529C6-68D1-448B-BBBD-558700A35340}" srcOrd="4" destOrd="0" presId="urn:microsoft.com/office/officeart/2008/layout/LinedList"/>
    <dgm:cxn modelId="{E4AC22FD-EC96-4698-809C-04AC51DC3213}" type="presParOf" srcId="{7A6E8EA8-329D-4B10-8305-AB8B8A2D2C2B}" destId="{B7A8B3B1-BC17-424D-BA1A-727A42A8FDA1}" srcOrd="5" destOrd="0" presId="urn:microsoft.com/office/officeart/2008/layout/LinedList"/>
    <dgm:cxn modelId="{F5A3F440-F482-4408-BC64-FD8CB67D74AF}" type="presParOf" srcId="{B7A8B3B1-BC17-424D-BA1A-727A42A8FDA1}" destId="{C8557B0C-4D36-4B5A-AAE0-9F4BF748D14D}" srcOrd="0" destOrd="0" presId="urn:microsoft.com/office/officeart/2008/layout/LinedList"/>
    <dgm:cxn modelId="{298A5622-15E2-491B-8809-2BD087E5339A}" type="presParOf" srcId="{B7A8B3B1-BC17-424D-BA1A-727A42A8FDA1}" destId="{0F27E7F9-2B4A-47F0-8BF1-8303DE83A8DE}" srcOrd="1" destOrd="0" presId="urn:microsoft.com/office/officeart/2008/layout/LinedList"/>
    <dgm:cxn modelId="{108E0F5C-DFA2-404A-90C2-8645ECC453D8}" type="presParOf" srcId="{7A6E8EA8-329D-4B10-8305-AB8B8A2D2C2B}" destId="{9200D2C0-48D6-47D6-B697-E0559B723354}" srcOrd="6" destOrd="0" presId="urn:microsoft.com/office/officeart/2008/layout/LinedList"/>
    <dgm:cxn modelId="{46C0EA9C-160F-475D-A149-CE5849F9BA1E}" type="presParOf" srcId="{7A6E8EA8-329D-4B10-8305-AB8B8A2D2C2B}" destId="{8E819872-B5CA-4E24-ABFC-B80160DDF1D7}" srcOrd="7" destOrd="0" presId="urn:microsoft.com/office/officeart/2008/layout/LinedList"/>
    <dgm:cxn modelId="{D5F1FC9C-8F45-4638-99C9-0F5BC505ADE1}" type="presParOf" srcId="{8E819872-B5CA-4E24-ABFC-B80160DDF1D7}" destId="{C2381542-CB4E-4AB5-801C-C3683C6FE48A}" srcOrd="0" destOrd="0" presId="urn:microsoft.com/office/officeart/2008/layout/LinedList"/>
    <dgm:cxn modelId="{E039D5A9-44C5-443D-B215-D1108CA5E7C5}" type="presParOf" srcId="{8E819872-B5CA-4E24-ABFC-B80160DDF1D7}" destId="{8741B4D2-45C2-4D2C-9CD1-398022BDA53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92F1877-6869-455F-90E7-E33215288692}" type="doc">
      <dgm:prSet loTypeId="urn:microsoft.com/office/officeart/2005/8/layout/hierarchy1" loCatId="hierarchy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8B139E4B-A9FE-4B61-8243-A03BE4A34451}">
      <dgm:prSet/>
      <dgm:spPr/>
      <dgm:t>
        <a:bodyPr/>
        <a:lstStyle/>
        <a:p>
          <a:r>
            <a:rPr lang="en-GB"/>
            <a:t>By translanguaging students assumed multiple roles (as “little teachers” and “peers”) and multiple relationships with other classmates (teacher-student, peer-peer). </a:t>
          </a:r>
          <a:endParaRPr lang="en-US"/>
        </a:p>
      </dgm:t>
    </dgm:pt>
    <dgm:pt modelId="{74A5595E-CE1E-4CAC-BA00-7C121086E4D9}" type="parTrans" cxnId="{C86838FC-F48A-4B20-A26D-CE88C40F7CC3}">
      <dgm:prSet/>
      <dgm:spPr/>
      <dgm:t>
        <a:bodyPr/>
        <a:lstStyle/>
        <a:p>
          <a:endParaRPr lang="en-US"/>
        </a:p>
      </dgm:t>
    </dgm:pt>
    <dgm:pt modelId="{D7AF92C0-1234-4C20-AF4D-DF7C39F69D4E}" type="sibTrans" cxnId="{C86838FC-F48A-4B20-A26D-CE88C40F7CC3}">
      <dgm:prSet/>
      <dgm:spPr/>
      <dgm:t>
        <a:bodyPr/>
        <a:lstStyle/>
        <a:p>
          <a:endParaRPr lang="en-US"/>
        </a:p>
      </dgm:t>
    </dgm:pt>
    <dgm:pt modelId="{94C9B906-CC65-428D-8B0E-CC33DCD0A475}">
      <dgm:prSet/>
      <dgm:spPr/>
      <dgm:t>
        <a:bodyPr/>
        <a:lstStyle/>
        <a:p>
          <a:r>
            <a:rPr lang="en-GB" dirty="0"/>
            <a:t>The choice of language or expressions (e.g. Japanese, internet slang) projects a personal identity/image in relation to the teacher and other students. </a:t>
          </a:r>
          <a:endParaRPr lang="en-US" dirty="0"/>
        </a:p>
      </dgm:t>
    </dgm:pt>
    <dgm:pt modelId="{BAD6F141-CED9-44B5-B045-4DD5B2878CBD}" type="parTrans" cxnId="{387DEAF9-6DE7-4FBC-B1C4-B66D76B01011}">
      <dgm:prSet/>
      <dgm:spPr/>
      <dgm:t>
        <a:bodyPr/>
        <a:lstStyle/>
        <a:p>
          <a:endParaRPr lang="en-US"/>
        </a:p>
      </dgm:t>
    </dgm:pt>
    <dgm:pt modelId="{9A46B2D7-1F18-4B7C-B1D8-C94F12C1E9A2}" type="sibTrans" cxnId="{387DEAF9-6DE7-4FBC-B1C4-B66D76B01011}">
      <dgm:prSet/>
      <dgm:spPr/>
      <dgm:t>
        <a:bodyPr/>
        <a:lstStyle/>
        <a:p>
          <a:endParaRPr lang="en-US"/>
        </a:p>
      </dgm:t>
    </dgm:pt>
    <dgm:pt modelId="{21A6B9F6-23DC-49BE-AB05-A06894F28226}" type="pres">
      <dgm:prSet presAssocID="{D92F1877-6869-455F-90E7-E3321528869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E2B8CBD-79D9-45CA-B9F3-7507F1542D56}" type="pres">
      <dgm:prSet presAssocID="{8B139E4B-A9FE-4B61-8243-A03BE4A34451}" presName="hierRoot1" presStyleCnt="0"/>
      <dgm:spPr/>
    </dgm:pt>
    <dgm:pt modelId="{0BC6AAE3-DFF2-42D0-9C22-53194C1E3A06}" type="pres">
      <dgm:prSet presAssocID="{8B139E4B-A9FE-4B61-8243-A03BE4A34451}" presName="composite" presStyleCnt="0"/>
      <dgm:spPr/>
    </dgm:pt>
    <dgm:pt modelId="{21A63AF8-2EDD-4588-A073-B76355C010A3}" type="pres">
      <dgm:prSet presAssocID="{8B139E4B-A9FE-4B61-8243-A03BE4A34451}" presName="background" presStyleLbl="node0" presStyleIdx="0" presStyleCnt="2"/>
      <dgm:spPr/>
    </dgm:pt>
    <dgm:pt modelId="{DA15FA4E-732C-4FBD-9774-D4A6B0E6151D}" type="pres">
      <dgm:prSet presAssocID="{8B139E4B-A9FE-4B61-8243-A03BE4A34451}" presName="text" presStyleLbl="fgAcc0" presStyleIdx="0" presStyleCnt="2">
        <dgm:presLayoutVars>
          <dgm:chPref val="3"/>
        </dgm:presLayoutVars>
      </dgm:prSet>
      <dgm:spPr/>
    </dgm:pt>
    <dgm:pt modelId="{6A153B8F-AB48-4397-83D5-F29EA398E590}" type="pres">
      <dgm:prSet presAssocID="{8B139E4B-A9FE-4B61-8243-A03BE4A34451}" presName="hierChild2" presStyleCnt="0"/>
      <dgm:spPr/>
    </dgm:pt>
    <dgm:pt modelId="{1507EDCD-B746-41C9-B6B7-6345548C5DBF}" type="pres">
      <dgm:prSet presAssocID="{94C9B906-CC65-428D-8B0E-CC33DCD0A475}" presName="hierRoot1" presStyleCnt="0"/>
      <dgm:spPr/>
    </dgm:pt>
    <dgm:pt modelId="{806994AD-A7BC-4B87-A25E-028FEB32AB91}" type="pres">
      <dgm:prSet presAssocID="{94C9B906-CC65-428D-8B0E-CC33DCD0A475}" presName="composite" presStyleCnt="0"/>
      <dgm:spPr/>
    </dgm:pt>
    <dgm:pt modelId="{25630636-00B8-4B66-99E4-78DD994E041B}" type="pres">
      <dgm:prSet presAssocID="{94C9B906-CC65-428D-8B0E-CC33DCD0A475}" presName="background" presStyleLbl="node0" presStyleIdx="1" presStyleCnt="2"/>
      <dgm:spPr/>
    </dgm:pt>
    <dgm:pt modelId="{EC6B7EB5-9623-4A1D-95FA-68330BF35AB4}" type="pres">
      <dgm:prSet presAssocID="{94C9B906-CC65-428D-8B0E-CC33DCD0A475}" presName="text" presStyleLbl="fgAcc0" presStyleIdx="1" presStyleCnt="2">
        <dgm:presLayoutVars>
          <dgm:chPref val="3"/>
        </dgm:presLayoutVars>
      </dgm:prSet>
      <dgm:spPr/>
    </dgm:pt>
    <dgm:pt modelId="{8DB7952E-D1B1-41B1-AC80-9F59E687DEF1}" type="pres">
      <dgm:prSet presAssocID="{94C9B906-CC65-428D-8B0E-CC33DCD0A475}" presName="hierChild2" presStyleCnt="0"/>
      <dgm:spPr/>
    </dgm:pt>
  </dgm:ptLst>
  <dgm:cxnLst>
    <dgm:cxn modelId="{2716E611-D2A6-434C-B609-A7E8C13E2EB3}" type="presOf" srcId="{8B139E4B-A9FE-4B61-8243-A03BE4A34451}" destId="{DA15FA4E-732C-4FBD-9774-D4A6B0E6151D}" srcOrd="0" destOrd="0" presId="urn:microsoft.com/office/officeart/2005/8/layout/hierarchy1"/>
    <dgm:cxn modelId="{13715C43-475A-49A7-98FE-7E82B1B6B43F}" type="presOf" srcId="{D92F1877-6869-455F-90E7-E33215288692}" destId="{21A6B9F6-23DC-49BE-AB05-A06894F28226}" srcOrd="0" destOrd="0" presId="urn:microsoft.com/office/officeart/2005/8/layout/hierarchy1"/>
    <dgm:cxn modelId="{6C7FCDF6-5E85-4881-BD32-926030725178}" type="presOf" srcId="{94C9B906-CC65-428D-8B0E-CC33DCD0A475}" destId="{EC6B7EB5-9623-4A1D-95FA-68330BF35AB4}" srcOrd="0" destOrd="0" presId="urn:microsoft.com/office/officeart/2005/8/layout/hierarchy1"/>
    <dgm:cxn modelId="{387DEAF9-6DE7-4FBC-B1C4-B66D76B01011}" srcId="{D92F1877-6869-455F-90E7-E33215288692}" destId="{94C9B906-CC65-428D-8B0E-CC33DCD0A475}" srcOrd="1" destOrd="0" parTransId="{BAD6F141-CED9-44B5-B045-4DD5B2878CBD}" sibTransId="{9A46B2D7-1F18-4B7C-B1D8-C94F12C1E9A2}"/>
    <dgm:cxn modelId="{C86838FC-F48A-4B20-A26D-CE88C40F7CC3}" srcId="{D92F1877-6869-455F-90E7-E33215288692}" destId="{8B139E4B-A9FE-4B61-8243-A03BE4A34451}" srcOrd="0" destOrd="0" parTransId="{74A5595E-CE1E-4CAC-BA00-7C121086E4D9}" sibTransId="{D7AF92C0-1234-4C20-AF4D-DF7C39F69D4E}"/>
    <dgm:cxn modelId="{8719AD79-77DE-4E52-A590-8EFC3B023F00}" type="presParOf" srcId="{21A6B9F6-23DC-49BE-AB05-A06894F28226}" destId="{4E2B8CBD-79D9-45CA-B9F3-7507F1542D56}" srcOrd="0" destOrd="0" presId="urn:microsoft.com/office/officeart/2005/8/layout/hierarchy1"/>
    <dgm:cxn modelId="{1AB80469-1CDF-4130-BB48-95F19C3E15E4}" type="presParOf" srcId="{4E2B8CBD-79D9-45CA-B9F3-7507F1542D56}" destId="{0BC6AAE3-DFF2-42D0-9C22-53194C1E3A06}" srcOrd="0" destOrd="0" presId="urn:microsoft.com/office/officeart/2005/8/layout/hierarchy1"/>
    <dgm:cxn modelId="{70FCEF0D-71BF-4C03-B468-6506BDD12868}" type="presParOf" srcId="{0BC6AAE3-DFF2-42D0-9C22-53194C1E3A06}" destId="{21A63AF8-2EDD-4588-A073-B76355C010A3}" srcOrd="0" destOrd="0" presId="urn:microsoft.com/office/officeart/2005/8/layout/hierarchy1"/>
    <dgm:cxn modelId="{A692DA43-0929-4531-8AD4-F52DB0FBEF5E}" type="presParOf" srcId="{0BC6AAE3-DFF2-42D0-9C22-53194C1E3A06}" destId="{DA15FA4E-732C-4FBD-9774-D4A6B0E6151D}" srcOrd="1" destOrd="0" presId="urn:microsoft.com/office/officeart/2005/8/layout/hierarchy1"/>
    <dgm:cxn modelId="{52AD6E22-78D6-4EF3-82B7-0088A3DFE1C4}" type="presParOf" srcId="{4E2B8CBD-79D9-45CA-B9F3-7507F1542D56}" destId="{6A153B8F-AB48-4397-83D5-F29EA398E590}" srcOrd="1" destOrd="0" presId="urn:microsoft.com/office/officeart/2005/8/layout/hierarchy1"/>
    <dgm:cxn modelId="{FD0B3B87-FC95-4A04-AED6-08C3086B0BA5}" type="presParOf" srcId="{21A6B9F6-23DC-49BE-AB05-A06894F28226}" destId="{1507EDCD-B746-41C9-B6B7-6345548C5DBF}" srcOrd="1" destOrd="0" presId="urn:microsoft.com/office/officeart/2005/8/layout/hierarchy1"/>
    <dgm:cxn modelId="{FD6D9CEE-65CA-44D3-BE07-1BE955DA0ABF}" type="presParOf" srcId="{1507EDCD-B746-41C9-B6B7-6345548C5DBF}" destId="{806994AD-A7BC-4B87-A25E-028FEB32AB91}" srcOrd="0" destOrd="0" presId="urn:microsoft.com/office/officeart/2005/8/layout/hierarchy1"/>
    <dgm:cxn modelId="{AB8062DE-55BF-4288-A77A-C01AF8C9E0C5}" type="presParOf" srcId="{806994AD-A7BC-4B87-A25E-028FEB32AB91}" destId="{25630636-00B8-4B66-99E4-78DD994E041B}" srcOrd="0" destOrd="0" presId="urn:microsoft.com/office/officeart/2005/8/layout/hierarchy1"/>
    <dgm:cxn modelId="{E89C5C8C-F866-4746-9568-94B1859DF1A5}" type="presParOf" srcId="{806994AD-A7BC-4B87-A25E-028FEB32AB91}" destId="{EC6B7EB5-9623-4A1D-95FA-68330BF35AB4}" srcOrd="1" destOrd="0" presId="urn:microsoft.com/office/officeart/2005/8/layout/hierarchy1"/>
    <dgm:cxn modelId="{1DBF7109-AFBF-4CF3-BF4F-19F4B05713C8}" type="presParOf" srcId="{1507EDCD-B746-41C9-B6B7-6345548C5DBF}" destId="{8DB7952E-D1B1-41B1-AC80-9F59E687DEF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44C72C-1E43-4372-AFCB-30819B225CF8}">
      <dsp:nvSpPr>
        <dsp:cNvPr id="0" name=""/>
        <dsp:cNvSpPr/>
      </dsp:nvSpPr>
      <dsp:spPr>
        <a:xfrm>
          <a:off x="0" y="178610"/>
          <a:ext cx="6666833" cy="249795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(1) How do the students make use of different semiotic resources in their translanguaging practice in a remedial class?</a:t>
          </a:r>
        </a:p>
      </dsp:txBody>
      <dsp:txXfrm>
        <a:off x="121940" y="300550"/>
        <a:ext cx="6422953" cy="2254070"/>
      </dsp:txXfrm>
    </dsp:sp>
    <dsp:sp modelId="{AAE91913-D1AA-4821-9B9D-D8F108B473CD}">
      <dsp:nvSpPr>
        <dsp:cNvPr id="0" name=""/>
        <dsp:cNvSpPr/>
      </dsp:nvSpPr>
      <dsp:spPr>
        <a:xfrm>
          <a:off x="0" y="2777360"/>
          <a:ext cx="6666833" cy="2497950"/>
        </a:xfrm>
        <a:prstGeom prst="round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(2) What are the purposes of the students’ translanguaging practice in the remedial class?</a:t>
          </a:r>
        </a:p>
      </dsp:txBody>
      <dsp:txXfrm>
        <a:off x="121940" y="2899300"/>
        <a:ext cx="6422953" cy="22540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10899A-7654-433E-8C19-C2F8CC2EAAE7}">
      <dsp:nvSpPr>
        <dsp:cNvPr id="0" name=""/>
        <dsp:cNvSpPr/>
      </dsp:nvSpPr>
      <dsp:spPr>
        <a:xfrm>
          <a:off x="0" y="0"/>
          <a:ext cx="629171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596C57-45CE-48D9-8825-6C78CF6FD737}">
      <dsp:nvSpPr>
        <dsp:cNvPr id="0" name=""/>
        <dsp:cNvSpPr/>
      </dsp:nvSpPr>
      <dsp:spPr>
        <a:xfrm>
          <a:off x="0" y="0"/>
          <a:ext cx="6291714" cy="1382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Nathaniel (14), Marco (14), Joshua (13), Aska (13)</a:t>
          </a:r>
          <a:endParaRPr lang="en-US" sz="2100" kern="1200"/>
        </a:p>
      </dsp:txBody>
      <dsp:txXfrm>
        <a:off x="0" y="0"/>
        <a:ext cx="6291714" cy="1382683"/>
      </dsp:txXfrm>
    </dsp:sp>
    <dsp:sp modelId="{04DE5116-297E-48E4-9423-063320D0EA1F}">
      <dsp:nvSpPr>
        <dsp:cNvPr id="0" name=""/>
        <dsp:cNvSpPr/>
      </dsp:nvSpPr>
      <dsp:spPr>
        <a:xfrm>
          <a:off x="0" y="1382683"/>
          <a:ext cx="6291714" cy="0"/>
        </a:xfrm>
        <a:prstGeom prst="line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accent2">
              <a:hueOff val="-485121"/>
              <a:satOff val="-27976"/>
              <a:lumOff val="28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76855B-AE03-4B8F-B90D-776B5447A1C4}">
      <dsp:nvSpPr>
        <dsp:cNvPr id="0" name=""/>
        <dsp:cNvSpPr/>
      </dsp:nvSpPr>
      <dsp:spPr>
        <a:xfrm>
          <a:off x="0" y="1382683"/>
          <a:ext cx="6291714" cy="1382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They were selected as subjects because they were the most outspoken in the remedial class, while others were largely quiet in the classes.</a:t>
          </a:r>
          <a:endParaRPr lang="en-US" sz="2100" kern="1200"/>
        </a:p>
      </dsp:txBody>
      <dsp:txXfrm>
        <a:off x="0" y="1382683"/>
        <a:ext cx="6291714" cy="1382683"/>
      </dsp:txXfrm>
    </dsp:sp>
    <dsp:sp modelId="{1FB529C6-68D1-448B-BBBD-558700A35340}">
      <dsp:nvSpPr>
        <dsp:cNvPr id="0" name=""/>
        <dsp:cNvSpPr/>
      </dsp:nvSpPr>
      <dsp:spPr>
        <a:xfrm>
          <a:off x="0" y="2765367"/>
          <a:ext cx="6291714" cy="0"/>
        </a:xfrm>
        <a:prstGeom prst="line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accent2">
              <a:hueOff val="-970242"/>
              <a:satOff val="-55952"/>
              <a:lumOff val="57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557B0C-4D36-4B5A-AAE0-9F4BF748D14D}">
      <dsp:nvSpPr>
        <dsp:cNvPr id="0" name=""/>
        <dsp:cNvSpPr/>
      </dsp:nvSpPr>
      <dsp:spPr>
        <a:xfrm>
          <a:off x="0" y="2765367"/>
          <a:ext cx="6291714" cy="1382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The second author – an observer but not the teacher in this particular class – made three audio-recordings in which they communicated among themselves and with others.</a:t>
          </a:r>
          <a:endParaRPr lang="en-US" sz="2100" kern="1200" dirty="0"/>
        </a:p>
      </dsp:txBody>
      <dsp:txXfrm>
        <a:off x="0" y="2765367"/>
        <a:ext cx="6291714" cy="1382683"/>
      </dsp:txXfrm>
    </dsp:sp>
    <dsp:sp modelId="{9200D2C0-48D6-47D6-B697-E0559B723354}">
      <dsp:nvSpPr>
        <dsp:cNvPr id="0" name=""/>
        <dsp:cNvSpPr/>
      </dsp:nvSpPr>
      <dsp:spPr>
        <a:xfrm>
          <a:off x="0" y="4148051"/>
          <a:ext cx="6291714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381542-CB4E-4AB5-801C-C3683C6FE48A}">
      <dsp:nvSpPr>
        <dsp:cNvPr id="0" name=""/>
        <dsp:cNvSpPr/>
      </dsp:nvSpPr>
      <dsp:spPr>
        <a:xfrm>
          <a:off x="0" y="4148051"/>
          <a:ext cx="6291714" cy="1382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The second author sought the consent of the teacher of this class and the four students who were a bit surprised but who found the research interesting.</a:t>
          </a:r>
          <a:endParaRPr lang="en-US" sz="2100" kern="1200"/>
        </a:p>
      </dsp:txBody>
      <dsp:txXfrm>
        <a:off x="0" y="4148051"/>
        <a:ext cx="6291714" cy="138268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A63AF8-2EDD-4588-A073-B76355C010A3}">
      <dsp:nvSpPr>
        <dsp:cNvPr id="0" name=""/>
        <dsp:cNvSpPr/>
      </dsp:nvSpPr>
      <dsp:spPr>
        <a:xfrm>
          <a:off x="134291" y="612"/>
          <a:ext cx="4332795" cy="275132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15FA4E-732C-4FBD-9774-D4A6B0E6151D}">
      <dsp:nvSpPr>
        <dsp:cNvPr id="0" name=""/>
        <dsp:cNvSpPr/>
      </dsp:nvSpPr>
      <dsp:spPr>
        <a:xfrm>
          <a:off x="615713" y="457963"/>
          <a:ext cx="4332795" cy="27513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/>
            <a:t>By translanguaging students assumed multiple roles (as “little teachers” and “peers”) and multiple relationships with other classmates (teacher-student, peer-peer). </a:t>
          </a:r>
          <a:endParaRPr lang="en-US" sz="2600" kern="1200"/>
        </a:p>
      </dsp:txBody>
      <dsp:txXfrm>
        <a:off x="696297" y="538547"/>
        <a:ext cx="4171627" cy="2590157"/>
      </dsp:txXfrm>
    </dsp:sp>
    <dsp:sp modelId="{25630636-00B8-4B66-99E4-78DD994E041B}">
      <dsp:nvSpPr>
        <dsp:cNvPr id="0" name=""/>
        <dsp:cNvSpPr/>
      </dsp:nvSpPr>
      <dsp:spPr>
        <a:xfrm>
          <a:off x="5429930" y="612"/>
          <a:ext cx="4332795" cy="275132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6B7EB5-9623-4A1D-95FA-68330BF35AB4}">
      <dsp:nvSpPr>
        <dsp:cNvPr id="0" name=""/>
        <dsp:cNvSpPr/>
      </dsp:nvSpPr>
      <dsp:spPr>
        <a:xfrm>
          <a:off x="5911352" y="457963"/>
          <a:ext cx="4332795" cy="27513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The choice of language or expressions (e.g. Japanese, internet slang) projects a personal identity/image in relation to the teacher and other students. </a:t>
          </a:r>
          <a:endParaRPr lang="en-US" sz="2600" kern="1200" dirty="0"/>
        </a:p>
      </dsp:txBody>
      <dsp:txXfrm>
        <a:off x="5991936" y="538547"/>
        <a:ext cx="4171627" cy="25901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53C3B-B1AD-E62C-E303-BFE88048AB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M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4D8652-EDEE-CD78-F271-F6F88FA71C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M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D58B0D-6254-C130-AC55-5E89F5DA4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D2B32-AE21-4722-B601-36E04F0DC475}" type="datetimeFigureOut">
              <a:rPr lang="en-MO" smtClean="0"/>
              <a:t>09/12/2022</a:t>
            </a:fld>
            <a:endParaRPr lang="en-M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FF3924-04AF-2D49-0285-4EBBA166A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726463-66F5-EBF1-5BB8-F581D7BF2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49492-1E71-482A-A92B-7ED62BB035EC}" type="slidenum">
              <a:rPr lang="en-MO" smtClean="0"/>
              <a:t>‹#›</a:t>
            </a:fld>
            <a:endParaRPr lang="en-MO"/>
          </a:p>
        </p:txBody>
      </p:sp>
    </p:spTree>
    <p:extLst>
      <p:ext uri="{BB962C8B-B14F-4D97-AF65-F5344CB8AC3E}">
        <p14:creationId xmlns:p14="http://schemas.microsoft.com/office/powerpoint/2010/main" val="3543166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094AA-6ED8-3BCE-C12A-405959804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4792DD-AB1F-8194-9550-0DDD1DA00F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23E13E-688F-C4C0-BB22-D3B74624F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D2B32-AE21-4722-B601-36E04F0DC475}" type="datetimeFigureOut">
              <a:rPr lang="en-MO" smtClean="0"/>
              <a:t>09/12/2022</a:t>
            </a:fld>
            <a:endParaRPr lang="en-M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BAC510-F227-4320-8265-4F5476A11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2F2FB5-3FE4-D2E9-8EE8-2F1FC4D39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49492-1E71-482A-A92B-7ED62BB035EC}" type="slidenum">
              <a:rPr lang="en-MO" smtClean="0"/>
              <a:t>‹#›</a:t>
            </a:fld>
            <a:endParaRPr lang="en-MO"/>
          </a:p>
        </p:txBody>
      </p:sp>
    </p:spTree>
    <p:extLst>
      <p:ext uri="{BB962C8B-B14F-4D97-AF65-F5344CB8AC3E}">
        <p14:creationId xmlns:p14="http://schemas.microsoft.com/office/powerpoint/2010/main" val="1075115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F4B17-4BDA-4491-199E-C2DB4F277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2A09FD-700D-4B29-ECEB-A58D58D10D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B7F2AF-27A1-2F6B-C875-C79D54F7A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D2B32-AE21-4722-B601-36E04F0DC475}" type="datetimeFigureOut">
              <a:rPr lang="en-MO" smtClean="0"/>
              <a:t>09/12/2022</a:t>
            </a:fld>
            <a:endParaRPr lang="en-M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66C9D5-9574-F3B0-5F93-C47299062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D6EC30-9C3E-6827-1288-B4039FDE4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49492-1E71-482A-A92B-7ED62BB035EC}" type="slidenum">
              <a:rPr lang="en-MO" smtClean="0"/>
              <a:t>‹#›</a:t>
            </a:fld>
            <a:endParaRPr lang="en-MO"/>
          </a:p>
        </p:txBody>
      </p:sp>
    </p:spTree>
    <p:extLst>
      <p:ext uri="{BB962C8B-B14F-4D97-AF65-F5344CB8AC3E}">
        <p14:creationId xmlns:p14="http://schemas.microsoft.com/office/powerpoint/2010/main" val="2814023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86B4E7-813A-2819-C055-B511B5D2D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B4D17D-EAFD-ADDA-B285-031D31BC10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06F8EE-19BF-030A-CD3A-9096FFDC94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1649C2-2157-4E3A-9C29-95F62FA64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D2B32-AE21-4722-B601-36E04F0DC475}" type="datetimeFigureOut">
              <a:rPr lang="en-MO" smtClean="0"/>
              <a:t>09/12/2022</a:t>
            </a:fld>
            <a:endParaRPr lang="en-M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1EEFA2-4F86-13E3-8C48-3112C8EAB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1B2660-0E88-B3B9-2964-751F00AB5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49492-1E71-482A-A92B-7ED62BB035EC}" type="slidenum">
              <a:rPr lang="en-MO" smtClean="0"/>
              <a:t>‹#›</a:t>
            </a:fld>
            <a:endParaRPr lang="en-MO"/>
          </a:p>
        </p:txBody>
      </p:sp>
    </p:spTree>
    <p:extLst>
      <p:ext uri="{BB962C8B-B14F-4D97-AF65-F5344CB8AC3E}">
        <p14:creationId xmlns:p14="http://schemas.microsoft.com/office/powerpoint/2010/main" val="1458226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2F9EA-4EFD-41DB-DF97-4A02C6E67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CBCDFD-F9F3-4A9B-986F-F1B491D45E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AE988F-36A8-0894-BF15-8B1F305A3C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C14D4C-A856-F8CF-4DD6-1EA939A558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908AFF-AE8B-9D7A-8FBC-0313349E31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EF59D6-DAB5-CA7A-B1B8-C3EE03CB8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D2B32-AE21-4722-B601-36E04F0DC475}" type="datetimeFigureOut">
              <a:rPr lang="en-MO" smtClean="0"/>
              <a:t>09/12/2022</a:t>
            </a:fld>
            <a:endParaRPr lang="en-M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E96DC78-480C-4A4A-3923-0408211D3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A0CA740-767B-864F-B378-19BE5B4A5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49492-1E71-482A-A92B-7ED62BB035EC}" type="slidenum">
              <a:rPr lang="en-MO" smtClean="0"/>
              <a:t>‹#›</a:t>
            </a:fld>
            <a:endParaRPr lang="en-MO"/>
          </a:p>
        </p:txBody>
      </p:sp>
    </p:spTree>
    <p:extLst>
      <p:ext uri="{BB962C8B-B14F-4D97-AF65-F5344CB8AC3E}">
        <p14:creationId xmlns:p14="http://schemas.microsoft.com/office/powerpoint/2010/main" val="3322121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2DE37-7ED0-AECB-01FF-E6E424747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959F2C-3F2A-D74A-BEBC-475ABEE97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D2B32-AE21-4722-B601-36E04F0DC475}" type="datetimeFigureOut">
              <a:rPr lang="en-MO" smtClean="0"/>
              <a:t>09/12/2022</a:t>
            </a:fld>
            <a:endParaRPr lang="en-M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A9C4B6-CE94-8719-CA1A-E50C7621F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D51D38-7F89-123C-62C5-D4E670B4E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49492-1E71-482A-A92B-7ED62BB035EC}" type="slidenum">
              <a:rPr lang="en-MO" smtClean="0"/>
              <a:t>‹#›</a:t>
            </a:fld>
            <a:endParaRPr lang="en-MO"/>
          </a:p>
        </p:txBody>
      </p:sp>
    </p:spTree>
    <p:extLst>
      <p:ext uri="{BB962C8B-B14F-4D97-AF65-F5344CB8AC3E}">
        <p14:creationId xmlns:p14="http://schemas.microsoft.com/office/powerpoint/2010/main" val="947144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4D2BB2-7F4F-28BE-9CA6-5E946F7A7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D2B32-AE21-4722-B601-36E04F0DC475}" type="datetimeFigureOut">
              <a:rPr lang="en-MO" smtClean="0"/>
              <a:t>09/12/2022</a:t>
            </a:fld>
            <a:endParaRPr lang="en-M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DC0584-8DFD-EF5A-FDF8-089164D25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56F20A-7CFD-0E77-8CB4-B478C57F4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49492-1E71-482A-A92B-7ED62BB035EC}" type="slidenum">
              <a:rPr lang="en-MO" smtClean="0"/>
              <a:t>‹#›</a:t>
            </a:fld>
            <a:endParaRPr lang="en-MO"/>
          </a:p>
        </p:txBody>
      </p:sp>
    </p:spTree>
    <p:extLst>
      <p:ext uri="{BB962C8B-B14F-4D97-AF65-F5344CB8AC3E}">
        <p14:creationId xmlns:p14="http://schemas.microsoft.com/office/powerpoint/2010/main" val="2263113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92F09-CE1D-4B7E-222C-BB53E4EEF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350A-683A-CEC9-FB58-C0B668C20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1A8058-7053-548C-C730-ACA15DD0D5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D211F8-BC9D-8385-5756-89FB20573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D2B32-AE21-4722-B601-36E04F0DC475}" type="datetimeFigureOut">
              <a:rPr lang="en-MO" smtClean="0"/>
              <a:t>09/12/2022</a:t>
            </a:fld>
            <a:endParaRPr lang="en-M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8520AD-338A-B5DB-CF32-7357DCFA2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7EA166-E6A8-3A61-7D27-66BC862CE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49492-1E71-482A-A92B-7ED62BB035EC}" type="slidenum">
              <a:rPr lang="en-MO" smtClean="0"/>
              <a:t>‹#›</a:t>
            </a:fld>
            <a:endParaRPr lang="en-MO"/>
          </a:p>
        </p:txBody>
      </p:sp>
    </p:spTree>
    <p:extLst>
      <p:ext uri="{BB962C8B-B14F-4D97-AF65-F5344CB8AC3E}">
        <p14:creationId xmlns:p14="http://schemas.microsoft.com/office/powerpoint/2010/main" val="903354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FB6E8-3095-4826-5E8B-EB796975E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B53FBE-431A-9933-756E-4A46EEC62E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1827B8-FCFB-B3A6-AF67-577B6FC40C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793926-D891-373F-44A6-315EE21E8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D2B32-AE21-4722-B601-36E04F0DC475}" type="datetimeFigureOut">
              <a:rPr lang="en-MO" smtClean="0"/>
              <a:t>09/12/2022</a:t>
            </a:fld>
            <a:endParaRPr lang="en-M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36A003-FE1A-49CB-4279-A7DAEB969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43BBC4-4E8D-9E19-C99A-299F70DFE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49492-1E71-482A-A92B-7ED62BB035EC}" type="slidenum">
              <a:rPr lang="en-MO" smtClean="0"/>
              <a:t>‹#›</a:t>
            </a:fld>
            <a:endParaRPr lang="en-MO"/>
          </a:p>
        </p:txBody>
      </p:sp>
    </p:spTree>
    <p:extLst>
      <p:ext uri="{BB962C8B-B14F-4D97-AF65-F5344CB8AC3E}">
        <p14:creationId xmlns:p14="http://schemas.microsoft.com/office/powerpoint/2010/main" val="2456251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71734-E87B-F531-F6CF-DE0B4AEEF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A8D235-96B6-C481-BBC4-E8544BC309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83EE8D-7A68-7010-FBBD-A12C73265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D2B32-AE21-4722-B601-36E04F0DC475}" type="datetimeFigureOut">
              <a:rPr lang="en-MO" smtClean="0"/>
              <a:t>09/12/2022</a:t>
            </a:fld>
            <a:endParaRPr lang="en-M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62FB7C-BFBA-9A38-4545-39EA3B2E6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711B1A-387B-DDF4-1E4C-2A67065C8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49492-1E71-482A-A92B-7ED62BB035EC}" type="slidenum">
              <a:rPr lang="en-MO" smtClean="0"/>
              <a:t>‹#›</a:t>
            </a:fld>
            <a:endParaRPr lang="en-MO"/>
          </a:p>
        </p:txBody>
      </p:sp>
    </p:spTree>
    <p:extLst>
      <p:ext uri="{BB962C8B-B14F-4D97-AF65-F5344CB8AC3E}">
        <p14:creationId xmlns:p14="http://schemas.microsoft.com/office/powerpoint/2010/main" val="1691264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1F9C975-266F-48FB-A5C5-A52011A6A1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45BAA0-2DD0-44A4-2584-0757B26A34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3E5C15-26EA-3406-B2B1-1E200EE2E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D2B32-AE21-4722-B601-36E04F0DC475}" type="datetimeFigureOut">
              <a:rPr lang="en-MO" smtClean="0"/>
              <a:t>09/12/2022</a:t>
            </a:fld>
            <a:endParaRPr lang="en-M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DF6FD5-1D2C-6AF2-1B2C-4D0B93BAE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0C1EDA-8AF0-47B8-FD32-4E1AFC991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49492-1E71-482A-A92B-7ED62BB035EC}" type="slidenum">
              <a:rPr lang="en-MO" smtClean="0"/>
              <a:t>‹#›</a:t>
            </a:fld>
            <a:endParaRPr lang="en-MO"/>
          </a:p>
        </p:txBody>
      </p:sp>
    </p:spTree>
    <p:extLst>
      <p:ext uri="{BB962C8B-B14F-4D97-AF65-F5344CB8AC3E}">
        <p14:creationId xmlns:p14="http://schemas.microsoft.com/office/powerpoint/2010/main" val="2052920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85B3CA-5955-D255-3833-EA5268E1F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C7FA2C-8A45-3556-8F40-BE66C7BBBE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79B385-249E-7221-4CAC-DA00F37FBE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1D2B32-AE21-4722-B601-36E04F0DC475}" type="datetimeFigureOut">
              <a:rPr lang="en-MO" smtClean="0"/>
              <a:t>09/12/2022</a:t>
            </a:fld>
            <a:endParaRPr lang="en-M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0EEECC-D582-106E-5292-983E96AC2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2F4996-FF91-41EE-611B-96E9C9C92E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949492-1E71-482A-A92B-7ED62BB035EC}" type="slidenum">
              <a:rPr lang="en-MO" smtClean="0"/>
              <a:t>‹#›</a:t>
            </a:fld>
            <a:endParaRPr lang="en-MO"/>
          </a:p>
        </p:txBody>
      </p:sp>
    </p:spTree>
    <p:extLst>
      <p:ext uri="{BB962C8B-B14F-4D97-AF65-F5344CB8AC3E}">
        <p14:creationId xmlns:p14="http://schemas.microsoft.com/office/powerpoint/2010/main" val="3067097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M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portal.dsedj.gov.mo/webdsejspace/internet/Inter_main_page.jsp?id=8525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1186/s40862-022-00164-3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EC34BC-DB79-0563-B851-089F497822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6230" y="895825"/>
            <a:ext cx="9231410" cy="3542045"/>
          </a:xfrm>
        </p:spPr>
        <p:txBody>
          <a:bodyPr anchor="b">
            <a:norm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900" b="1" kern="100" dirty="0" err="1"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Translanguaging</a:t>
            </a:r>
            <a:r>
              <a:rPr lang="en-US" sz="2900" b="1" kern="100" dirty="0"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 Practices of Macau Junior-One Students in a Remedial Class</a:t>
            </a:r>
            <a:br>
              <a:rPr lang="en-MO" sz="2900" kern="100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</a:br>
            <a:br>
              <a:rPr lang="en-GB" sz="2900" kern="100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</a:br>
            <a:r>
              <a:rPr kumimoji="0" lang="en-US" sz="2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+mn-cs"/>
              </a:rPr>
              <a:t>Brian, </a:t>
            </a:r>
            <a:r>
              <a:rPr kumimoji="0" lang="en-US" sz="29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+mn-cs"/>
              </a:rPr>
              <a:t>Hok</a:t>
            </a:r>
            <a:r>
              <a:rPr kumimoji="0" lang="en-US" sz="2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+mn-cs"/>
              </a:rPr>
              <a:t>-Shing, Chan (Department of English, FAH, University of Macau)</a:t>
            </a:r>
            <a:br>
              <a:rPr kumimoji="0" lang="en-US" sz="2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+mn-cs"/>
              </a:rPr>
            </a:br>
            <a:br>
              <a:rPr kumimoji="0" lang="en-US" sz="2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+mn-cs"/>
              </a:rPr>
            </a:br>
            <a:r>
              <a:rPr kumimoji="0" lang="en-US" sz="2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+mn-cs"/>
              </a:rPr>
              <a:t>Chris, Ion-Pang, Chou (</a:t>
            </a:r>
            <a:r>
              <a:rPr kumimoji="0" lang="en-US" sz="2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PMingLiU" panose="02020500000000000000" pitchFamily="18" charset="-120"/>
                <a:cs typeface="+mn-cs"/>
              </a:rPr>
              <a:t>Instituto </a:t>
            </a:r>
            <a:r>
              <a:rPr kumimoji="0" lang="en-US" sz="29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PMingLiU" panose="02020500000000000000" pitchFamily="18" charset="-120"/>
                <a:cs typeface="+mn-cs"/>
              </a:rPr>
              <a:t>Salesiano</a:t>
            </a:r>
            <a:r>
              <a:rPr kumimoji="0" lang="en-US" sz="2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PMingLiU" panose="02020500000000000000" pitchFamily="18" charset="-120"/>
                <a:cs typeface="+mn-cs"/>
              </a:rPr>
              <a:t>, Macau SAR)</a:t>
            </a:r>
            <a:br>
              <a:rPr kumimoji="0" lang="en-US" sz="2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PMingLiU" panose="02020500000000000000" pitchFamily="18" charset="-120"/>
                <a:cs typeface="+mn-cs"/>
              </a:rPr>
            </a:br>
            <a:endParaRPr lang="en-MO" sz="29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0BA4FD-ACF6-F2C5-E2DD-F17C01B39E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5241" y="4582814"/>
            <a:ext cx="7132335" cy="1312657"/>
          </a:xfrm>
        </p:spPr>
        <p:txBody>
          <a:bodyPr anchor="t">
            <a:normAutofit/>
          </a:bodyPr>
          <a:lstStyle/>
          <a:p>
            <a:pPr algn="l"/>
            <a:r>
              <a:rPr lang="en-US">
                <a:effectLst/>
                <a:latin typeface="Times New Roman" panose="02020603050405020304" pitchFamily="18" charset="0"/>
                <a:ea typeface="PMingLiU" panose="02020500000000000000" pitchFamily="18" charset="-120"/>
              </a:rPr>
              <a:t>Paper presented at the 6</a:t>
            </a:r>
            <a:r>
              <a:rPr lang="en-US" baseline="30000">
                <a:effectLst/>
                <a:latin typeface="Times New Roman" panose="02020603050405020304" pitchFamily="18" charset="0"/>
                <a:ea typeface="PMingLiU" panose="02020500000000000000" pitchFamily="18" charset="-120"/>
              </a:rPr>
              <a:t>th</a:t>
            </a:r>
            <a:r>
              <a:rPr lang="en-US">
                <a:effectLst/>
                <a:latin typeface="Times New Roman" panose="02020603050405020304" pitchFamily="18" charset="0"/>
                <a:ea typeface="PMingLiU" panose="02020500000000000000" pitchFamily="18" charset="-120"/>
              </a:rPr>
              <a:t> International Symposium of Chinese Language and Discourse (ISCLD6), December 9, 2022.</a:t>
            </a:r>
          </a:p>
          <a:p>
            <a:pPr algn="l"/>
            <a:endParaRPr lang="en-MO" dirty="0"/>
          </a:p>
        </p:txBody>
      </p:sp>
    </p:spTree>
    <p:extLst>
      <p:ext uri="{BB962C8B-B14F-4D97-AF65-F5344CB8AC3E}">
        <p14:creationId xmlns:p14="http://schemas.microsoft.com/office/powerpoint/2010/main" val="1289839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A44F4D-E53D-E05D-0B0E-49B2B2E346D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825625"/>
            <a:ext cx="10515600" cy="4351338"/>
          </a:xfrm>
        </p:spPr>
        <p:txBody>
          <a:bodyPr/>
          <a:lstStyle/>
          <a:p>
            <a:endParaRPr lang="en-GB" dirty="0"/>
          </a:p>
          <a:p>
            <a:endParaRPr lang="en-MO" dirty="0"/>
          </a:p>
        </p:txBody>
      </p:sp>
      <p:pic>
        <p:nvPicPr>
          <p:cNvPr id="5" name="Picture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14894413-19F2-C3B6-6E91-FCDAC2E74E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13" y="51758"/>
            <a:ext cx="10287000" cy="647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2584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7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2D5F7D-588D-D797-4823-E6346D46C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506" y="800392"/>
            <a:ext cx="10264697" cy="1212102"/>
          </a:xfrm>
        </p:spPr>
        <p:txBody>
          <a:bodyPr>
            <a:normAutofit/>
          </a:bodyPr>
          <a:lstStyle/>
          <a:p>
            <a:r>
              <a:rPr lang="en-GB" sz="4000">
                <a:solidFill>
                  <a:srgbClr val="FFFFFF"/>
                </a:solidFill>
              </a:rPr>
              <a:t>Sociolinguistic Background of Macau</a:t>
            </a:r>
            <a:endParaRPr lang="en-MO" sz="40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87D2D8-0D70-0ECA-B20F-F026EE021E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7624" y="2490436"/>
            <a:ext cx="9708995" cy="3567173"/>
          </a:xfrm>
        </p:spPr>
        <p:txBody>
          <a:bodyPr anchor="ctr">
            <a:normAutofit/>
          </a:bodyPr>
          <a:lstStyle/>
          <a:p>
            <a:r>
              <a:rPr lang="en-GB" sz="2200"/>
              <a:t>The majority of Macau residents are bi/multilingual (Census data – most people speak Cantonese as usual language and over half of respondents claim to speak Putonghua and/or English as “Another Language”).</a:t>
            </a:r>
          </a:p>
          <a:p>
            <a:r>
              <a:rPr lang="en-GB" sz="2200"/>
              <a:t>Multilingual practices of Macau people are nonetheless less studied and understood (than people in neighboring Hong Kong where there are many more studies on CS/CM and people apparently engage in language mixing much more frequently).</a:t>
            </a:r>
          </a:p>
          <a:p>
            <a:r>
              <a:rPr lang="en-GB" sz="2200"/>
              <a:t>“Separate multilingualism” (Zhang and Chan, 2017)</a:t>
            </a:r>
          </a:p>
          <a:p>
            <a:r>
              <a:rPr lang="en-GB" sz="2200"/>
              <a:t>Multilingual practices of Macau people have been reported in the younger generations (Chan, 2015; various MA theses).</a:t>
            </a:r>
          </a:p>
          <a:p>
            <a:endParaRPr lang="en-MO" sz="2200"/>
          </a:p>
        </p:txBody>
      </p:sp>
    </p:spTree>
    <p:extLst>
      <p:ext uri="{BB962C8B-B14F-4D97-AF65-F5344CB8AC3E}">
        <p14:creationId xmlns:p14="http://schemas.microsoft.com/office/powerpoint/2010/main" val="4177649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A1473A6-3F22-483E-8A30-80B9D2B145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A1375E3-3E53-4D75-BAB7-E5929BFCB2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534368" y="563918"/>
            <a:ext cx="4119932" cy="5978614"/>
            <a:chOff x="7513372" y="803186"/>
            <a:chExt cx="4163968" cy="5978614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0BBEEF67-3DDF-46CF-8CD5-EA5F0E4FB0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89586" y="1070835"/>
              <a:ext cx="687754" cy="5710965"/>
            </a:xfrm>
            <a:custGeom>
              <a:avLst/>
              <a:gdLst>
                <a:gd name="T0" fmla="*/ 414 w 414"/>
                <a:gd name="T1" fmla="*/ 2447 h 2447"/>
                <a:gd name="T2" fmla="*/ 0 w 414"/>
                <a:gd name="T3" fmla="*/ 2247 h 2447"/>
                <a:gd name="T4" fmla="*/ 0 w 414"/>
                <a:gd name="T5" fmla="*/ 0 h 2447"/>
                <a:gd name="T6" fmla="*/ 414 w 414"/>
                <a:gd name="T7" fmla="*/ 200 h 2447"/>
                <a:gd name="T8" fmla="*/ 414 w 414"/>
                <a:gd name="T9" fmla="*/ 2447 h 2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4" h="2447">
                  <a:moveTo>
                    <a:pt x="414" y="2447"/>
                  </a:moveTo>
                  <a:lnTo>
                    <a:pt x="0" y="2247"/>
                  </a:lnTo>
                  <a:lnTo>
                    <a:pt x="0" y="0"/>
                  </a:lnTo>
                  <a:lnTo>
                    <a:pt x="414" y="200"/>
                  </a:lnTo>
                  <a:lnTo>
                    <a:pt x="414" y="244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8FAC1C95-F817-487C-B8B2-CF141FBB1C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88949" y="803186"/>
              <a:ext cx="409371" cy="5521414"/>
            </a:xfrm>
            <a:custGeom>
              <a:avLst/>
              <a:gdLst>
                <a:gd name="T0" fmla="*/ 209 w 209"/>
                <a:gd name="T1" fmla="*/ 2246 h 2358"/>
                <a:gd name="T2" fmla="*/ 0 w 209"/>
                <a:gd name="T3" fmla="*/ 2358 h 2358"/>
                <a:gd name="T4" fmla="*/ 0 w 209"/>
                <a:gd name="T5" fmla="*/ 111 h 2358"/>
                <a:gd name="T6" fmla="*/ 209 w 209"/>
                <a:gd name="T7" fmla="*/ 0 h 2358"/>
                <a:gd name="T8" fmla="*/ 209 w 209"/>
                <a:gd name="T9" fmla="*/ 2246 h 2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2358">
                  <a:moveTo>
                    <a:pt x="209" y="2246"/>
                  </a:moveTo>
                  <a:lnTo>
                    <a:pt x="0" y="2358"/>
                  </a:lnTo>
                  <a:lnTo>
                    <a:pt x="0" y="111"/>
                  </a:lnTo>
                  <a:lnTo>
                    <a:pt x="209" y="0"/>
                  </a:lnTo>
                  <a:lnTo>
                    <a:pt x="209" y="2246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8">
              <a:extLst>
                <a:ext uri="{FF2B5EF4-FFF2-40B4-BE49-F238E27FC236}">
                  <a16:creationId xmlns:a16="http://schemas.microsoft.com/office/drawing/2014/main" id="{C2C5363A-D941-4AA1-8D38-D7E44A1E2E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13372" y="804101"/>
              <a:ext cx="3880238" cy="52516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690322A-B241-8B74-99E4-840B03906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468" y="885651"/>
            <a:ext cx="3229803" cy="4624603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Language policy in Macau’s education system </a:t>
            </a:r>
            <a:endParaRPr lang="en-MO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A71802-5570-ACE8-CAFE-5AA021761F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8708" y="885651"/>
            <a:ext cx="6525220" cy="4616849"/>
          </a:xfrm>
        </p:spPr>
        <p:txBody>
          <a:bodyPr anchor="ctr">
            <a:normAutofit/>
          </a:bodyPr>
          <a:lstStyle/>
          <a:p>
            <a:r>
              <a:rPr lang="en-GB" sz="2400" dirty="0"/>
              <a:t>Latest figures from DSEDJ – 2021/2022</a:t>
            </a:r>
          </a:p>
          <a:p>
            <a:pPr marL="0" indent="0">
              <a:buNone/>
            </a:pPr>
            <a:r>
              <a:rPr lang="en-US" sz="2400" u="sng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  <a:hlinkClick r:id="rId2"/>
              </a:rPr>
              <a:t>(https://portal.dsedj.gov.mo/webdsejspace/internet/Inter_main_page.jsp?id=8525</a:t>
            </a:r>
            <a:r>
              <a:rPr lang="en-US" sz="2400" u="sng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)</a:t>
            </a:r>
            <a:endParaRPr lang="en-US" sz="2400" dirty="0">
              <a:effectLst/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sz="2400" dirty="0"/>
          </a:p>
          <a:p>
            <a:r>
              <a:rPr lang="en-GB" sz="2400" dirty="0"/>
              <a:t>Non-tertiary educational institutions</a:t>
            </a:r>
          </a:p>
          <a:p>
            <a:pPr marL="0" indent="0">
              <a:buNone/>
            </a:pPr>
            <a:r>
              <a:rPr lang="en-GB" sz="2400" dirty="0"/>
              <a:t>Chinese-medium			100</a:t>
            </a:r>
          </a:p>
          <a:p>
            <a:pPr marL="0" indent="0">
              <a:buNone/>
            </a:pPr>
            <a:r>
              <a:rPr lang="en-GB" sz="2400" dirty="0"/>
              <a:t>Portuguese-medium		                 5</a:t>
            </a:r>
          </a:p>
          <a:p>
            <a:pPr marL="0" indent="0">
              <a:buNone/>
            </a:pPr>
            <a:r>
              <a:rPr lang="en-GB" sz="2400" dirty="0"/>
              <a:t>English-medium 			  15</a:t>
            </a:r>
          </a:p>
          <a:p>
            <a:pPr marL="0" indent="0">
              <a:buNone/>
            </a:pPr>
            <a:endParaRPr lang="en-US" sz="2400" dirty="0">
              <a:effectLst/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4791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F8AC1C-B5AC-2027-9BF4-E33CFD585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767" y="1188637"/>
            <a:ext cx="2988234" cy="4480726"/>
          </a:xfrm>
        </p:spPr>
        <p:txBody>
          <a:bodyPr>
            <a:normAutofit/>
          </a:bodyPr>
          <a:lstStyle/>
          <a:p>
            <a:pPr algn="r"/>
            <a:r>
              <a:rPr lang="en-GB" sz="5100"/>
              <a:t>Language policy in Macau’s education system </a:t>
            </a:r>
            <a:endParaRPr lang="en-MO" sz="510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839258-2FF8-B358-E972-9468F3C120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260" y="1648870"/>
            <a:ext cx="4702848" cy="356026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2200"/>
              <a:t>The numbers hardly represent </a:t>
            </a:r>
            <a:r>
              <a:rPr lang="en-GB" sz="2200" b="1"/>
              <a:t>how languages are actually used as MOI in schools in Macau</a:t>
            </a:r>
            <a:r>
              <a:rPr lang="en-GB" sz="2200"/>
              <a:t>, because:</a:t>
            </a:r>
          </a:p>
          <a:p>
            <a:r>
              <a:rPr lang="en-GB" sz="2200"/>
              <a:t>many Chinese-medium schools also run an English section under the same school name.</a:t>
            </a:r>
          </a:p>
          <a:p>
            <a:r>
              <a:rPr lang="en-GB" sz="2200"/>
              <a:t>Putonghua and Cantonese are used to various extents in the CMI schools.</a:t>
            </a:r>
            <a:endParaRPr lang="en-MO" sz="2200"/>
          </a:p>
          <a:p>
            <a:r>
              <a:rPr lang="en-GB" sz="2200"/>
              <a:t>Cantonese can be widely used in teaching in an officially EMI school.</a:t>
            </a:r>
            <a:endParaRPr lang="en-MO" sz="2200"/>
          </a:p>
        </p:txBody>
      </p:sp>
    </p:spTree>
    <p:extLst>
      <p:ext uri="{BB962C8B-B14F-4D97-AF65-F5344CB8AC3E}">
        <p14:creationId xmlns:p14="http://schemas.microsoft.com/office/powerpoint/2010/main" val="1395437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6EFD3D9-44F0-4267-BCC1-1613E79D82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A779A851-95D6-41AF-937A-B0E4B7F6FA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2164" y="900814"/>
            <a:ext cx="759618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953FB2E7-B6CB-429C-81EB-D9516D6D5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4437" y="633165"/>
            <a:ext cx="482654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EC40DB1-B719-4A13-9A4D-0966B4B278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621" y="636723"/>
            <a:ext cx="4000062" cy="5257799"/>
          </a:xfrm>
          <a:custGeom>
            <a:avLst/>
            <a:gdLst>
              <a:gd name="connsiteX0" fmla="*/ 0 w 4634682"/>
              <a:gd name="connsiteY0" fmla="*/ 0 h 5257799"/>
              <a:gd name="connsiteX1" fmla="*/ 4634682 w 4634682"/>
              <a:gd name="connsiteY1" fmla="*/ 0 h 5257799"/>
              <a:gd name="connsiteX2" fmla="*/ 4634682 w 4634682"/>
              <a:gd name="connsiteY2" fmla="*/ 5257799 h 5257799"/>
              <a:gd name="connsiteX3" fmla="*/ 0 w 4634682"/>
              <a:gd name="connsiteY3" fmla="*/ 5257799 h 5257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4682" h="5257799">
                <a:moveTo>
                  <a:pt x="0" y="0"/>
                </a:moveTo>
                <a:lnTo>
                  <a:pt x="4634682" y="0"/>
                </a:lnTo>
                <a:lnTo>
                  <a:pt x="4634682" y="5257799"/>
                </a:lnTo>
                <a:lnTo>
                  <a:pt x="0" y="5257799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BBA350-EA7A-EAC4-CE52-A36DB3AC7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4872" y="982272"/>
            <a:ext cx="3388419" cy="4560970"/>
          </a:xfrm>
        </p:spPr>
        <p:txBody>
          <a:bodyPr>
            <a:normAutofit/>
          </a:bodyPr>
          <a:lstStyle/>
          <a:p>
            <a:r>
              <a:rPr lang="en-GB" sz="4000">
                <a:solidFill>
                  <a:srgbClr val="FFFFFF"/>
                </a:solidFill>
              </a:rPr>
              <a:t>Research site</a:t>
            </a:r>
            <a:endParaRPr lang="en-MO" sz="4000">
              <a:solidFill>
                <a:srgbClr val="FFFFFF"/>
              </a:solidFill>
            </a:endParaRPr>
          </a:p>
        </p:txBody>
      </p:sp>
      <p:sp>
        <p:nvSpPr>
          <p:cNvPr id="16" name="Rectangle 8">
            <a:extLst>
              <a:ext uri="{FF2B5EF4-FFF2-40B4-BE49-F238E27FC236}">
                <a16:creationId xmlns:a16="http://schemas.microsoft.com/office/drawing/2014/main" id="{82211336-CFF3-412D-868A-6679C1004C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901782" y="1352302"/>
            <a:ext cx="6655597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5AEFBB-1645-DA77-D88D-C7461ACAA2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1862" y="1719618"/>
            <a:ext cx="5948831" cy="4334629"/>
          </a:xfrm>
        </p:spPr>
        <p:txBody>
          <a:bodyPr anchor="ctr">
            <a:normAutofit/>
          </a:bodyPr>
          <a:lstStyle/>
          <a:p>
            <a:r>
              <a:rPr lang="en-GB" sz="2000">
                <a:solidFill>
                  <a:srgbClr val="FEFFFF"/>
                </a:solidFill>
              </a:rPr>
              <a:t>A secondary school in Macau</a:t>
            </a:r>
          </a:p>
          <a:p>
            <a:r>
              <a:rPr lang="en-GB" sz="2000">
                <a:solidFill>
                  <a:srgbClr val="FEFFFF"/>
                </a:solidFill>
              </a:rPr>
              <a:t>Despite being an EMI school, Cantonese has been widely used by teachers in class, including English classes.</a:t>
            </a:r>
          </a:p>
          <a:p>
            <a:r>
              <a:rPr lang="en-GB" sz="2000">
                <a:solidFill>
                  <a:srgbClr val="FEFFFF"/>
                </a:solidFill>
              </a:rPr>
              <a:t>The chair of the English panel has pushed for an English-only policy.</a:t>
            </a:r>
          </a:p>
          <a:p>
            <a:r>
              <a:rPr lang="en-GB" sz="2000">
                <a:solidFill>
                  <a:srgbClr val="FEFFFF"/>
                </a:solidFill>
              </a:rPr>
              <a:t>The remedial class has been set up as an “extra-curricular activity” for those who have problems coping with the regular English classes.</a:t>
            </a:r>
          </a:p>
          <a:p>
            <a:r>
              <a:rPr lang="en-GB" sz="2000">
                <a:solidFill>
                  <a:srgbClr val="FEFFFF"/>
                </a:solidFill>
              </a:rPr>
              <a:t>Students are free to use whatever language they prefer in communicating in these remedial classes.</a:t>
            </a:r>
          </a:p>
          <a:p>
            <a:r>
              <a:rPr lang="en-GB" sz="2000">
                <a:solidFill>
                  <a:srgbClr val="FEFFFF"/>
                </a:solidFill>
              </a:rPr>
              <a:t>Students do some collaborative tasks </a:t>
            </a:r>
            <a:r>
              <a:rPr lang="en-GB" sz="2000" b="1">
                <a:solidFill>
                  <a:srgbClr val="FEFFFF"/>
                </a:solidFill>
              </a:rPr>
              <a:t>in groups/pairs</a:t>
            </a:r>
            <a:r>
              <a:rPr lang="en-GB" sz="2000">
                <a:solidFill>
                  <a:srgbClr val="FEFFFF"/>
                </a:solidFill>
              </a:rPr>
              <a:t> before they report to the teacher.</a:t>
            </a:r>
            <a:endParaRPr lang="en-MO" sz="2000">
              <a:solidFill>
                <a:srgbClr val="FE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197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F8EE56-DCD5-79D3-ABBC-15D9641FB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GB" sz="4000">
                <a:solidFill>
                  <a:srgbClr val="FFFFFF"/>
                </a:solidFill>
              </a:rPr>
              <a:t>Research Questions</a:t>
            </a:r>
            <a:endParaRPr lang="en-MO" sz="400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115873C-3DB7-DA61-645C-EFC13855DBD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3824714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574527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DBC8166-481C-4473-95F5-9A5B9073B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5A5CE6E-90AF-4D43-A014-1F9EC83EB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512467" cy="6858000"/>
          </a:xfrm>
          <a:custGeom>
            <a:avLst/>
            <a:gdLst>
              <a:gd name="connsiteX0" fmla="*/ 0 w 4512467"/>
              <a:gd name="connsiteY0" fmla="*/ 0 h 6858000"/>
              <a:gd name="connsiteX1" fmla="*/ 2579526 w 4512467"/>
              <a:gd name="connsiteY1" fmla="*/ 0 h 6858000"/>
              <a:gd name="connsiteX2" fmla="*/ 2583267 w 4512467"/>
              <a:gd name="connsiteY2" fmla="*/ 2151 h 6858000"/>
              <a:gd name="connsiteX3" fmla="*/ 4512467 w 4512467"/>
              <a:gd name="connsiteY3" fmla="*/ 3429000 h 6858000"/>
              <a:gd name="connsiteX4" fmla="*/ 2583267 w 4512467"/>
              <a:gd name="connsiteY4" fmla="*/ 6855849 h 6858000"/>
              <a:gd name="connsiteX5" fmla="*/ 2579526 w 4512467"/>
              <a:gd name="connsiteY5" fmla="*/ 6858000 h 6858000"/>
              <a:gd name="connsiteX6" fmla="*/ 0 w 451246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12467" h="6858000">
                <a:moveTo>
                  <a:pt x="0" y="0"/>
                </a:moveTo>
                <a:lnTo>
                  <a:pt x="2579526" y="0"/>
                </a:lnTo>
                <a:lnTo>
                  <a:pt x="2583267" y="2151"/>
                </a:lnTo>
                <a:cubicBezTo>
                  <a:pt x="3739868" y="704919"/>
                  <a:pt x="4512467" y="1976735"/>
                  <a:pt x="4512467" y="3429000"/>
                </a:cubicBezTo>
                <a:cubicBezTo>
                  <a:pt x="4512467" y="4881266"/>
                  <a:pt x="3739868" y="6153081"/>
                  <a:pt x="2583267" y="6855849"/>
                </a:cubicBezTo>
                <a:lnTo>
                  <a:pt x="257952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10D07D-070F-A816-465E-24F2F4D10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3467"/>
            <a:ext cx="2951205" cy="5571066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Subjects</a:t>
            </a:r>
            <a:endParaRPr lang="en-MO">
              <a:solidFill>
                <a:srgbClr val="FFFFFF"/>
              </a:solidFill>
            </a:endParaRPr>
          </a:p>
        </p:txBody>
      </p:sp>
      <p:graphicFrame>
        <p:nvGraphicFramePr>
          <p:cNvPr id="25" name="Content Placeholder 2">
            <a:extLst>
              <a:ext uri="{FF2B5EF4-FFF2-40B4-BE49-F238E27FC236}">
                <a16:creationId xmlns:a16="http://schemas.microsoft.com/office/drawing/2014/main" id="{93B5AB69-9685-D067-403D-D3F7391A882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9281503"/>
              </p:ext>
            </p:extLst>
          </p:nvPr>
        </p:nvGraphicFramePr>
        <p:xfrm>
          <a:off x="5207640" y="643466"/>
          <a:ext cx="6291714" cy="5530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726214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47F4C32-51C6-80F1-8BFF-965F7B55B4F1}"/>
              </a:ext>
            </a:extLst>
          </p:cNvPr>
          <p:cNvSpPr txBox="1"/>
          <p:nvPr/>
        </p:nvSpPr>
        <p:spPr>
          <a:xfrm>
            <a:off x="1040920" y="1445278"/>
            <a:ext cx="10299939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Excerpt 1—The teacher (T), Nathaniel (N) and Marco (M)</a:t>
            </a:r>
          </a:p>
          <a:p>
            <a:r>
              <a:rPr lang="en-GB" sz="2400" dirty="0"/>
              <a:t>Turn Speaker</a:t>
            </a:r>
          </a:p>
          <a:p>
            <a:r>
              <a:rPr lang="en-GB" sz="2400" dirty="0"/>
              <a:t>1        T:            Next one, how to pronounce the word S-A-C-H-E-T?</a:t>
            </a:r>
          </a:p>
          <a:p>
            <a:r>
              <a:rPr lang="en-GB" sz="2400" dirty="0"/>
              <a:t>                         (What is the pronunciation of the word S-A-C-H-E-T?)</a:t>
            </a:r>
          </a:p>
          <a:p>
            <a:r>
              <a:rPr lang="en-GB" sz="2400" dirty="0"/>
              <a:t>2        N:            &lt;emphasized the word by reading it aloud&gt;SKETCH</a:t>
            </a:r>
          </a:p>
          <a:p>
            <a:r>
              <a:rPr lang="en-GB" sz="2400" dirty="0"/>
              <a:t>3         T:            &lt;pronounced the word&gt;It is sachet /</a:t>
            </a:r>
            <a:r>
              <a:rPr lang="en-GB" sz="2400" dirty="0" err="1"/>
              <a:t>sæʃeɪ</a:t>
            </a:r>
            <a:r>
              <a:rPr lang="en-GB" sz="2400" dirty="0"/>
              <a:t>/</a:t>
            </a:r>
          </a:p>
          <a:p>
            <a:r>
              <a:rPr lang="en-GB" sz="2400" dirty="0"/>
              <a:t>4        M:           &lt;laughed at Nathaniel&gt; </a:t>
            </a:r>
            <a:r>
              <a:rPr lang="zh-TW" altLang="en-US" sz="2400" dirty="0"/>
              <a:t>唓</a:t>
            </a:r>
            <a:r>
              <a:rPr lang="en-US" altLang="zh-TW" sz="2400" dirty="0"/>
              <a:t>! </a:t>
            </a:r>
            <a:r>
              <a:rPr lang="zh-TW" altLang="en-US" sz="2400" dirty="0"/>
              <a:t>唔掂囉</a:t>
            </a:r>
            <a:r>
              <a:rPr lang="en-US" altLang="zh-TW" sz="2400" dirty="0"/>
              <a:t>! </a:t>
            </a:r>
            <a:r>
              <a:rPr lang="zh-TW" altLang="en-US" sz="2400" dirty="0"/>
              <a:t>你 “好雷”呀</a:t>
            </a:r>
            <a:r>
              <a:rPr lang="en-US" altLang="zh-TW" sz="2400" dirty="0"/>
              <a:t>!</a:t>
            </a:r>
          </a:p>
          <a:p>
            <a:r>
              <a:rPr lang="en-US" altLang="zh-TW" sz="2400" dirty="0"/>
              <a:t>                                                              (</a:t>
            </a:r>
            <a:r>
              <a:rPr lang="en-GB" sz="2400" dirty="0"/>
              <a:t>Tsk! You are very weak. You are such a slacker.)</a:t>
            </a:r>
          </a:p>
          <a:p>
            <a:r>
              <a:rPr lang="en-GB" sz="2400" dirty="0"/>
              <a:t>5         N:            &lt;replied to Marco seriously&gt; </a:t>
            </a:r>
            <a:r>
              <a:rPr lang="zh-TW" altLang="en-US" sz="2400" dirty="0"/>
              <a:t>你話我 “雷”</a:t>
            </a:r>
            <a:r>
              <a:rPr lang="en-US" altLang="zh-TW" sz="2400" dirty="0"/>
              <a:t>!</a:t>
            </a:r>
          </a:p>
          <a:p>
            <a:r>
              <a:rPr lang="en-US" altLang="zh-TW" sz="2400" dirty="0"/>
              <a:t>                                                                               (</a:t>
            </a:r>
            <a:r>
              <a:rPr lang="en-GB" sz="2400" dirty="0"/>
              <a:t>You say that I am such a slacker!)</a:t>
            </a:r>
          </a:p>
          <a:p>
            <a:r>
              <a:rPr lang="en-GB" sz="2400" dirty="0"/>
              <a:t>6          T:             &lt;chuckled&gt;Students! Don’t argue</a:t>
            </a:r>
          </a:p>
          <a:p>
            <a:r>
              <a:rPr lang="en-GB" sz="2400" dirty="0"/>
              <a:t>                            Focus on your textbook and discuss it with your partner</a:t>
            </a:r>
          </a:p>
          <a:p>
            <a:r>
              <a:rPr lang="en-GB" sz="2400" dirty="0"/>
              <a:t>7          M:           &lt;felt irritated&gt;Umm</a:t>
            </a:r>
            <a:endParaRPr lang="en-MO" sz="2400" dirty="0"/>
          </a:p>
        </p:txBody>
      </p:sp>
    </p:spTree>
    <p:extLst>
      <p:ext uri="{BB962C8B-B14F-4D97-AF65-F5344CB8AC3E}">
        <p14:creationId xmlns:p14="http://schemas.microsoft.com/office/powerpoint/2010/main" val="18255801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AA6A17E-445E-F31D-495B-17415DD32263}"/>
              </a:ext>
            </a:extLst>
          </p:cNvPr>
          <p:cNvSpPr txBox="1"/>
          <p:nvPr/>
        </p:nvSpPr>
        <p:spPr>
          <a:xfrm>
            <a:off x="322053" y="-216715"/>
            <a:ext cx="11668664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Excerpt 2—Joshua (J) and </a:t>
            </a:r>
            <a:r>
              <a:rPr lang="en-GB" dirty="0" err="1"/>
              <a:t>Aska</a:t>
            </a:r>
            <a:r>
              <a:rPr lang="en-GB" dirty="0"/>
              <a:t> (A)</a:t>
            </a:r>
          </a:p>
          <a:p>
            <a:r>
              <a:rPr lang="en-GB" dirty="0"/>
              <a:t>Turn Speaker</a:t>
            </a:r>
          </a:p>
          <a:p>
            <a:r>
              <a:rPr lang="en-GB" dirty="0"/>
              <a:t>1       A:           &lt;chuckled and pointed to the pictures on that page&gt;</a:t>
            </a:r>
            <a:r>
              <a:rPr lang="zh-TW" altLang="en-US" dirty="0"/>
              <a:t>呢度有三包薯片</a:t>
            </a:r>
            <a:r>
              <a:rPr lang="en-US" altLang="zh-TW" dirty="0"/>
              <a:t>,</a:t>
            </a:r>
          </a:p>
          <a:p>
            <a:r>
              <a:rPr lang="zh-TW" altLang="en-US" dirty="0"/>
              <a:t>                        呢度兩罐唔知乜野魚</a:t>
            </a:r>
            <a:r>
              <a:rPr lang="en-US" altLang="zh-TW" dirty="0"/>
              <a:t>, </a:t>
            </a:r>
            <a:r>
              <a:rPr lang="zh-TW" altLang="en-US" dirty="0"/>
              <a:t>好難食</a:t>
            </a:r>
            <a:r>
              <a:rPr lang="en-US" altLang="zh-TW" dirty="0"/>
              <a:t>. </a:t>
            </a:r>
            <a:r>
              <a:rPr lang="zh-TW" altLang="en-US" dirty="0"/>
              <a:t>仲有兩樽唔知咩</a:t>
            </a:r>
            <a:r>
              <a:rPr lang="en-US" altLang="zh-TW" dirty="0"/>
              <a:t>, </a:t>
            </a:r>
            <a:r>
              <a:rPr lang="zh-TW" altLang="en-US" dirty="0"/>
              <a:t>跟著一打三文魚</a:t>
            </a:r>
          </a:p>
          <a:p>
            <a:r>
              <a:rPr lang="en-US" altLang="zh-TW" dirty="0"/>
              <a:t>                       (</a:t>
            </a:r>
            <a:r>
              <a:rPr lang="en-GB" dirty="0"/>
              <a:t>Here are three bags of crisps, and here are two tins of fish that I do not know how to call; </a:t>
            </a:r>
          </a:p>
          <a:p>
            <a:r>
              <a:rPr lang="en-GB" dirty="0"/>
              <a:t>                         they taste bad. There are also two bottles of unidentified things and a dozen salmon sashimi.)</a:t>
            </a:r>
          </a:p>
          <a:p>
            <a:r>
              <a:rPr lang="en-GB" dirty="0"/>
              <a:t>2       J:            &lt;chuckled&gt; </a:t>
            </a:r>
            <a:r>
              <a:rPr lang="zh-TW" altLang="en-US" dirty="0"/>
              <a:t>嗰個係唔係解一打三文魚呀</a:t>
            </a:r>
            <a:r>
              <a:rPr lang="en-US" altLang="zh-TW" dirty="0"/>
              <a:t>?</a:t>
            </a:r>
          </a:p>
          <a:p>
            <a:r>
              <a:rPr lang="en-US" altLang="zh-TW" dirty="0"/>
              <a:t>                                             (</a:t>
            </a:r>
            <a:r>
              <a:rPr lang="en-GB" dirty="0"/>
              <a:t>Does it mean a dozen of salmon sashimi?)</a:t>
            </a:r>
          </a:p>
          <a:p>
            <a:r>
              <a:rPr lang="en-GB" dirty="0"/>
              <a:t>3       A:            A dozen </a:t>
            </a:r>
            <a:r>
              <a:rPr lang="zh-TW" altLang="en-US" dirty="0"/>
              <a:t>呀嗎  </a:t>
            </a:r>
            <a:r>
              <a:rPr lang="en-US" altLang="zh-TW" dirty="0"/>
              <a:t>[</a:t>
            </a:r>
            <a:r>
              <a:rPr lang="en-GB" dirty="0"/>
              <a:t>A dozen……</a:t>
            </a:r>
          </a:p>
          <a:p>
            <a:r>
              <a:rPr lang="en-GB" dirty="0"/>
              <a:t>                         (It is a dozen.)</a:t>
            </a:r>
          </a:p>
          <a:p>
            <a:r>
              <a:rPr lang="en-GB" dirty="0"/>
              <a:t>4        J:            &lt;chuckled&gt;     [</a:t>
            </a:r>
            <a:r>
              <a:rPr lang="zh-TW" altLang="en-US" dirty="0"/>
              <a:t>係一千呀</a:t>
            </a:r>
            <a:r>
              <a:rPr lang="en-US" altLang="zh-TW" dirty="0"/>
              <a:t>?</a:t>
            </a:r>
          </a:p>
          <a:p>
            <a:r>
              <a:rPr lang="en-US" altLang="zh-TW" dirty="0"/>
              <a:t>                                                  (</a:t>
            </a:r>
            <a:r>
              <a:rPr lang="en-GB" dirty="0"/>
              <a:t>Is it a thousand?)</a:t>
            </a:r>
          </a:p>
          <a:p>
            <a:r>
              <a:rPr lang="en-GB" dirty="0"/>
              <a:t>5        A:            </a:t>
            </a:r>
            <a:r>
              <a:rPr lang="zh-TW" altLang="en-US" dirty="0"/>
              <a:t>咦</a:t>
            </a:r>
            <a:r>
              <a:rPr lang="en-US" altLang="zh-TW" dirty="0"/>
              <a:t>, </a:t>
            </a:r>
            <a:r>
              <a:rPr lang="zh-TW" altLang="en-US" dirty="0"/>
              <a:t>唔係</a:t>
            </a:r>
            <a:r>
              <a:rPr lang="en-US" altLang="zh-TW" dirty="0"/>
              <a:t>. </a:t>
            </a:r>
            <a:r>
              <a:rPr lang="en-GB" dirty="0"/>
              <a:t>A dozen</a:t>
            </a:r>
            <a:r>
              <a:rPr lang="zh-TW" altLang="en-US" dirty="0"/>
              <a:t>係一打定半打呀</a:t>
            </a:r>
            <a:r>
              <a:rPr lang="en-US" altLang="zh-TW" dirty="0"/>
              <a:t>?</a:t>
            </a:r>
          </a:p>
          <a:p>
            <a:r>
              <a:rPr lang="en-US" altLang="zh-TW" dirty="0"/>
              <a:t>                         (</a:t>
            </a:r>
            <a:r>
              <a:rPr lang="en-GB" dirty="0"/>
              <a:t>No. Does ‘a dozen’ mean a dozen or half a dozen?)</a:t>
            </a:r>
          </a:p>
          <a:p>
            <a:pPr marL="342900" indent="-342900">
              <a:buAutoNum type="arabicPlain" startAt="6"/>
            </a:pPr>
            <a:r>
              <a:rPr lang="en-GB" dirty="0"/>
              <a:t>   J:             &lt;spelt the word&gt;D-O-Z-E-N </a:t>
            </a:r>
            <a:r>
              <a:rPr lang="zh-TW" altLang="en-US" dirty="0"/>
              <a:t>呀</a:t>
            </a:r>
            <a:r>
              <a:rPr lang="en-US" altLang="zh-TW" dirty="0"/>
              <a:t>, </a:t>
            </a:r>
            <a:r>
              <a:rPr lang="zh-TW" altLang="en-US" dirty="0"/>
              <a:t>一打呀</a:t>
            </a:r>
            <a:r>
              <a:rPr lang="en-US" altLang="zh-TW" dirty="0"/>
              <a:t>. (3.0)</a:t>
            </a:r>
          </a:p>
          <a:p>
            <a:r>
              <a:rPr lang="en-US" altLang="zh-TW" dirty="0"/>
              <a:t>                                                    (D-O-Z-E-N, a dozen)         </a:t>
            </a:r>
          </a:p>
          <a:p>
            <a:r>
              <a:rPr lang="en-US" altLang="zh-TW" dirty="0"/>
              <a:t>                          &lt;</a:t>
            </a:r>
            <a:r>
              <a:rPr lang="en-GB" dirty="0"/>
              <a:t>murmured to himself&gt; </a:t>
            </a:r>
            <a:r>
              <a:rPr lang="zh-TW" altLang="en-US" dirty="0"/>
              <a:t>咁 “辣雞” 嘅</a:t>
            </a:r>
          </a:p>
          <a:p>
            <a:r>
              <a:rPr lang="en-US" altLang="zh-TW" dirty="0"/>
              <a:t>                                                                 </a:t>
            </a:r>
            <a:r>
              <a:rPr lang="en-GB" dirty="0"/>
              <a:t>    (You are a piece of ‘spicy chicken’.)</a:t>
            </a:r>
          </a:p>
          <a:p>
            <a:r>
              <a:rPr lang="en-GB" dirty="0"/>
              <a:t>7       A:               </a:t>
            </a:r>
            <a:r>
              <a:rPr lang="zh-TW" altLang="en-US" dirty="0"/>
              <a:t>咩 “辣雞” 呀</a:t>
            </a:r>
            <a:r>
              <a:rPr lang="en-US" altLang="zh-TW" dirty="0"/>
              <a:t>?</a:t>
            </a:r>
          </a:p>
          <a:p>
            <a:r>
              <a:rPr lang="en-US" altLang="zh-TW" dirty="0"/>
              <a:t>                           (</a:t>
            </a:r>
            <a:r>
              <a:rPr lang="en-GB" dirty="0"/>
              <a:t>What does ‘spicy chicken’ mean?)</a:t>
            </a:r>
          </a:p>
          <a:p>
            <a:r>
              <a:rPr lang="en-GB" dirty="0"/>
              <a:t>8        J:               &lt;repeated the words&gt;</a:t>
            </a:r>
            <a:r>
              <a:rPr lang="zh-TW" altLang="en-US" dirty="0"/>
              <a:t>你咪“辣雞”囉</a:t>
            </a:r>
            <a:r>
              <a:rPr lang="en-US" altLang="zh-TW" dirty="0"/>
              <a:t>! </a:t>
            </a:r>
            <a:r>
              <a:rPr lang="zh-TW" altLang="en-US" dirty="0"/>
              <a:t>垃圾</a:t>
            </a:r>
            <a:r>
              <a:rPr lang="en-US" altLang="zh-TW" dirty="0"/>
              <a:t>!</a:t>
            </a:r>
          </a:p>
          <a:p>
            <a:r>
              <a:rPr lang="en-US" altLang="zh-TW" dirty="0"/>
              <a:t>                            (</a:t>
            </a:r>
            <a:r>
              <a:rPr lang="en-GB" dirty="0"/>
              <a:t>You are a piece of ‘spicy chicken’. Rubbish!)</a:t>
            </a:r>
          </a:p>
          <a:p>
            <a:r>
              <a:rPr lang="en-GB" dirty="0"/>
              <a:t>9       A:               &lt;showed Joshua an irritated facial expression&gt;</a:t>
            </a:r>
            <a:endParaRPr lang="en-MO" dirty="0"/>
          </a:p>
        </p:txBody>
      </p:sp>
    </p:spTree>
    <p:extLst>
      <p:ext uri="{BB962C8B-B14F-4D97-AF65-F5344CB8AC3E}">
        <p14:creationId xmlns:p14="http://schemas.microsoft.com/office/powerpoint/2010/main" val="15813167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14793A0-E490-74B9-609C-654F09040B83}"/>
              </a:ext>
            </a:extLst>
          </p:cNvPr>
          <p:cNvSpPr txBox="1"/>
          <p:nvPr/>
        </p:nvSpPr>
        <p:spPr>
          <a:xfrm>
            <a:off x="874143" y="141273"/>
            <a:ext cx="9788105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Excerpt 3—Nathaniel (N) and </a:t>
            </a:r>
            <a:r>
              <a:rPr lang="en-GB" dirty="0" err="1"/>
              <a:t>Aska</a:t>
            </a:r>
            <a:r>
              <a:rPr lang="en-GB" dirty="0"/>
              <a:t> (A)</a:t>
            </a:r>
          </a:p>
          <a:p>
            <a:r>
              <a:rPr lang="en-GB" dirty="0"/>
              <a:t>(Sentence 1—He makes us happy)</a:t>
            </a:r>
          </a:p>
          <a:p>
            <a:r>
              <a:rPr lang="en-GB" dirty="0"/>
              <a:t>Turn Speaker</a:t>
            </a:r>
          </a:p>
          <a:p>
            <a:r>
              <a:rPr lang="en-GB" dirty="0"/>
              <a:t>1       N: 	       &lt;asked </a:t>
            </a:r>
            <a:r>
              <a:rPr lang="en-GB" dirty="0" err="1"/>
              <a:t>Aska</a:t>
            </a:r>
            <a:r>
              <a:rPr lang="en-GB" dirty="0"/>
              <a:t>&gt;</a:t>
            </a:r>
            <a:r>
              <a:rPr lang="zh-TW" altLang="en-US" dirty="0"/>
              <a:t>你試下</a:t>
            </a:r>
            <a:r>
              <a:rPr lang="en-GB" dirty="0"/>
              <a:t>define </a:t>
            </a:r>
            <a:r>
              <a:rPr lang="zh-TW" altLang="en-US" dirty="0"/>
              <a:t>個 </a:t>
            </a:r>
            <a:r>
              <a:rPr lang="en-GB" altLang="zh-TW" dirty="0"/>
              <a:t>‘</a:t>
            </a:r>
            <a:r>
              <a:rPr lang="en-GB" dirty="0"/>
              <a:t>happy’</a:t>
            </a:r>
            <a:r>
              <a:rPr lang="zh-TW" altLang="en-US" dirty="0"/>
              <a:t>先</a:t>
            </a:r>
          </a:p>
          <a:p>
            <a:r>
              <a:rPr lang="en-US" altLang="zh-TW" dirty="0"/>
              <a:t>	                               (</a:t>
            </a:r>
            <a:r>
              <a:rPr lang="en-GB" dirty="0"/>
              <a:t>You can define ‘happy’ first.)</a:t>
            </a:r>
          </a:p>
          <a:p>
            <a:r>
              <a:rPr lang="en-GB" dirty="0"/>
              <a:t>2        A:	       &lt;felt confident&gt;‘happy’ </a:t>
            </a:r>
            <a:r>
              <a:rPr lang="zh-TW" altLang="en-US" dirty="0"/>
              <a:t>好肯定係另一個 </a:t>
            </a:r>
            <a:r>
              <a:rPr lang="en-GB" dirty="0"/>
              <a:t>object. Pattern three</a:t>
            </a:r>
            <a:r>
              <a:rPr lang="zh-TW" altLang="en-US" dirty="0"/>
              <a:t>喎</a:t>
            </a:r>
            <a:r>
              <a:rPr lang="en-US" altLang="zh-TW" dirty="0"/>
              <a:t>, </a:t>
            </a:r>
            <a:r>
              <a:rPr lang="en-GB" dirty="0"/>
              <a:t>SVOO, </a:t>
            </a:r>
            <a:r>
              <a:rPr lang="zh-TW" altLang="en-US" dirty="0"/>
              <a:t>仲唔係答案</a:t>
            </a:r>
            <a:r>
              <a:rPr lang="en-US" altLang="zh-TW" dirty="0"/>
              <a:t>?</a:t>
            </a:r>
          </a:p>
          <a:p>
            <a:r>
              <a:rPr lang="en-US" altLang="zh-TW" dirty="0"/>
              <a:t>                          (</a:t>
            </a:r>
            <a:r>
              <a:rPr lang="en-GB" dirty="0"/>
              <a:t>I am sure that ‘happy’ is another object. This is pattern three, SVOO. Is it the answer?)</a:t>
            </a:r>
          </a:p>
          <a:p>
            <a:r>
              <a:rPr lang="en-GB" dirty="0"/>
              <a:t>3         N:           &lt;chuckled&gt;</a:t>
            </a:r>
            <a:r>
              <a:rPr lang="zh-TW" altLang="en-US" dirty="0"/>
              <a:t>你呢個係一個很好嘅嘗試</a:t>
            </a:r>
            <a:r>
              <a:rPr lang="en-US" altLang="zh-TW" dirty="0"/>
              <a:t>, </a:t>
            </a:r>
            <a:r>
              <a:rPr lang="zh-TW" altLang="en-US" dirty="0"/>
              <a:t>但答案係錯嘅</a:t>
            </a:r>
            <a:r>
              <a:rPr lang="en-US" altLang="zh-TW" dirty="0"/>
              <a:t>!</a:t>
            </a:r>
          </a:p>
          <a:p>
            <a:r>
              <a:rPr lang="en-US" altLang="zh-TW" dirty="0"/>
              <a:t>                                              (</a:t>
            </a:r>
            <a:r>
              <a:rPr lang="en-GB" dirty="0"/>
              <a:t>You have made a good try, but the answer is wrong.)</a:t>
            </a:r>
          </a:p>
          <a:p>
            <a:r>
              <a:rPr lang="en-GB" dirty="0"/>
              <a:t>4         A:           &lt;felt surprised and said Japanese&gt; </a:t>
            </a:r>
            <a:r>
              <a:rPr lang="ja-JP" altLang="en-US" dirty="0"/>
              <a:t>なに</a:t>
            </a:r>
            <a:r>
              <a:rPr lang="en-US" altLang="ja-JP" dirty="0"/>
              <a:t>……</a:t>
            </a:r>
          </a:p>
          <a:p>
            <a:r>
              <a:rPr lang="en-US" altLang="ja-JP" dirty="0"/>
              <a:t>                                                                                       (</a:t>
            </a:r>
            <a:r>
              <a:rPr lang="en-GB" dirty="0"/>
              <a:t>What?)</a:t>
            </a:r>
          </a:p>
          <a:p>
            <a:r>
              <a:rPr lang="en-GB" dirty="0"/>
              <a:t>5         N:            </a:t>
            </a:r>
            <a:r>
              <a:rPr lang="zh-TW" altLang="en-US" dirty="0"/>
              <a:t>梗係唔係啦</a:t>
            </a:r>
            <a:r>
              <a:rPr lang="en-US" altLang="zh-TW" dirty="0"/>
              <a:t>. ‘</a:t>
            </a:r>
            <a:r>
              <a:rPr lang="en-GB" dirty="0"/>
              <a:t>Happy’ </a:t>
            </a:r>
            <a:r>
              <a:rPr lang="zh-TW" altLang="en-US" dirty="0"/>
              <a:t>係</a:t>
            </a:r>
            <a:r>
              <a:rPr lang="en-GB" dirty="0"/>
              <a:t>adjective, </a:t>
            </a:r>
            <a:r>
              <a:rPr lang="zh-TW" altLang="en-US" dirty="0"/>
              <a:t>唔係</a:t>
            </a:r>
            <a:r>
              <a:rPr lang="en-GB" dirty="0"/>
              <a:t>noun</a:t>
            </a:r>
            <a:r>
              <a:rPr lang="zh-TW" altLang="en-US" dirty="0"/>
              <a:t>呀</a:t>
            </a:r>
          </a:p>
          <a:p>
            <a:r>
              <a:rPr lang="en-US" altLang="zh-TW" dirty="0"/>
              <a:t>                            (</a:t>
            </a:r>
            <a:r>
              <a:rPr lang="en-GB" dirty="0"/>
              <a:t>It is wrong. ‘Happy is an adjective. It is not a noun.)</a:t>
            </a:r>
          </a:p>
          <a:p>
            <a:r>
              <a:rPr lang="en-GB" dirty="0"/>
              <a:t>6         A:             &lt;looked at the handout&gt;(3.0)   Pattern [</a:t>
            </a:r>
            <a:r>
              <a:rPr lang="en-GB" dirty="0" err="1"/>
              <a:t>fo</a:t>
            </a:r>
            <a:r>
              <a:rPr lang="en-GB" dirty="0"/>
              <a:t>…</a:t>
            </a:r>
          </a:p>
          <a:p>
            <a:r>
              <a:rPr lang="en-GB" dirty="0"/>
              <a:t>7         N:                                                                                  [Pattern four </a:t>
            </a:r>
            <a:r>
              <a:rPr lang="zh-TW" altLang="en-US" dirty="0"/>
              <a:t>呀</a:t>
            </a:r>
            <a:r>
              <a:rPr lang="en-US" altLang="zh-TW" dirty="0"/>
              <a:t>. </a:t>
            </a:r>
            <a:r>
              <a:rPr lang="zh-TW" altLang="en-US" dirty="0"/>
              <a:t>咁即係咩呀</a:t>
            </a:r>
            <a:r>
              <a:rPr lang="en-US" altLang="zh-TW" dirty="0"/>
              <a:t>?</a:t>
            </a:r>
          </a:p>
          <a:p>
            <a:r>
              <a:rPr lang="en-US" altLang="zh-TW" dirty="0"/>
              <a:t>                                                                                   (</a:t>
            </a:r>
            <a:r>
              <a:rPr lang="en-GB" dirty="0"/>
              <a:t>It is pattern four. So what is ‘happy’ in this sentence?)</a:t>
            </a:r>
          </a:p>
          <a:p>
            <a:r>
              <a:rPr lang="en-GB" dirty="0"/>
              <a:t>8         A:             &lt;read the word&gt;Complement. /</a:t>
            </a:r>
            <a:r>
              <a:rPr lang="en-GB" dirty="0" err="1"/>
              <a:t>kɒmplɪment</a:t>
            </a:r>
            <a:r>
              <a:rPr lang="en-GB" dirty="0"/>
              <a:t>/</a:t>
            </a:r>
          </a:p>
          <a:p>
            <a:r>
              <a:rPr lang="en-GB" dirty="0"/>
              <a:t>                             &lt;wrote the phrase ‘object complement’ on the </a:t>
            </a:r>
            <a:r>
              <a:rPr lang="en-GB"/>
              <a:t>answer paper&gt;</a:t>
            </a:r>
            <a:endParaRPr lang="en-MO" dirty="0"/>
          </a:p>
        </p:txBody>
      </p:sp>
    </p:spTree>
    <p:extLst>
      <p:ext uri="{BB962C8B-B14F-4D97-AF65-F5344CB8AC3E}">
        <p14:creationId xmlns:p14="http://schemas.microsoft.com/office/powerpoint/2010/main" val="16257800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9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Triangle 1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41586E9-3883-B5F0-EB57-9292825B6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0" y="1050595"/>
            <a:ext cx="8074815" cy="1618489"/>
          </a:xfrm>
        </p:spPr>
        <p:txBody>
          <a:bodyPr anchor="ctr">
            <a:normAutofit/>
          </a:bodyPr>
          <a:lstStyle/>
          <a:p>
            <a:r>
              <a:rPr lang="en-GB" sz="7200"/>
              <a:t>Conclusions</a:t>
            </a:r>
            <a:endParaRPr lang="en-MO" sz="720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48B92A3-1957-B868-0F8E-0F8B8564EE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240" y="2969469"/>
            <a:ext cx="8074815" cy="2800395"/>
          </a:xfrm>
        </p:spPr>
        <p:txBody>
          <a:bodyPr anchor="t">
            <a:normAutofit/>
          </a:bodyPr>
          <a:lstStyle/>
          <a:p>
            <a:r>
              <a:rPr lang="en-GB" sz="2400"/>
              <a:t>“Translanguaging” is more appropriate than “code-switching” in describing the language practices of the students, who draw upon not only different languages (Cantonese, English, Japanese, Mandarin) but also non-academic registers (trendy expressions, internet slang) and body language (gestures, facial expressions) in the interactions.</a:t>
            </a:r>
            <a:endParaRPr lang="en-MO" sz="2400"/>
          </a:p>
        </p:txBody>
      </p:sp>
    </p:spTree>
    <p:extLst>
      <p:ext uri="{BB962C8B-B14F-4D97-AF65-F5344CB8AC3E}">
        <p14:creationId xmlns:p14="http://schemas.microsoft.com/office/powerpoint/2010/main" val="33649694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BE7F65-A457-CCAA-597C-F989F326A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10173010" cy="1554480"/>
          </a:xfrm>
        </p:spPr>
        <p:txBody>
          <a:bodyPr anchor="ctr">
            <a:normAutofit/>
          </a:bodyPr>
          <a:lstStyle/>
          <a:p>
            <a:r>
              <a:rPr lang="en-GB" sz="4800"/>
              <a:t>Conclusions</a:t>
            </a:r>
            <a:endParaRPr lang="en-MO" sz="480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78B0754-233D-32AC-7A41-973A0A1381B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4445234"/>
              </p:ext>
            </p:extLst>
          </p:nvPr>
        </p:nvGraphicFramePr>
        <p:xfrm>
          <a:off x="904602" y="3017519"/>
          <a:ext cx="10378440" cy="3209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69947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92FEB64-6EEA-4759-B4A4-BD2C1E66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DC8AEF-55F9-FD6E-9503-BEF3F08C8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9278" y="1233241"/>
            <a:ext cx="3240506" cy="4064628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Conclusion</a:t>
            </a:r>
            <a:endParaRPr lang="en-MO">
              <a:solidFill>
                <a:srgbClr val="FFFFFF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2227BC-28BF-4E85-EA24-EFFB18A04B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820880"/>
            <a:ext cx="5257799" cy="4889350"/>
          </a:xfrm>
        </p:spPr>
        <p:txBody>
          <a:bodyPr anchor="t">
            <a:normAutofit/>
          </a:bodyPr>
          <a:lstStyle/>
          <a:p>
            <a:r>
              <a:rPr lang="en-GB"/>
              <a:t>Translanguaging also allows the students to project multiple frames to the current interaction (teaching/learning and peer conversation), making the class more entertaining and less stressful.</a:t>
            </a:r>
            <a:endParaRPr lang="en-MO" dirty="0"/>
          </a:p>
        </p:txBody>
      </p:sp>
      <p:sp>
        <p:nvSpPr>
          <p:cNvPr id="23" name="Freeform: Shape 17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Freeform: Shape 19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0505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389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646D17-5D88-0011-67A0-55E3DDC9C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r>
              <a:rPr lang="en-GB" sz="5400"/>
              <a:t>Broader implication</a:t>
            </a:r>
            <a:endParaRPr lang="en-MO" sz="540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720F69-86E6-C053-F880-C80FCA178A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0" y="2599509"/>
            <a:ext cx="10143668" cy="3435531"/>
          </a:xfrm>
        </p:spPr>
        <p:txBody>
          <a:bodyPr anchor="ctr">
            <a:normAutofit/>
          </a:bodyPr>
          <a:lstStyle/>
          <a:p>
            <a:r>
              <a:rPr lang="en-GB" sz="2400"/>
              <a:t>As many Macau secondary schools are moving towards an “English-only” policy at least in English classes or beyond, this small study calls for more reflection and rethinking of implementing English-only education across the board. Also worth rethinking is the presumption that the diversity of MOI practices that has existed in Macau is outdated and undesirable for students and Macau. </a:t>
            </a:r>
            <a:endParaRPr lang="en-MO" sz="2400"/>
          </a:p>
        </p:txBody>
      </p:sp>
    </p:spTree>
    <p:extLst>
      <p:ext uri="{BB962C8B-B14F-4D97-AF65-F5344CB8AC3E}">
        <p14:creationId xmlns:p14="http://schemas.microsoft.com/office/powerpoint/2010/main" val="4631901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355484-9897-EA69-9FBD-CBB1562B4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r>
              <a:rPr lang="en-GB" sz="5400"/>
              <a:t>Reference </a:t>
            </a:r>
            <a:endParaRPr lang="en-MO" sz="540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0E169B-357A-EA41-DFB6-4DA6F722CF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0" y="2599509"/>
            <a:ext cx="10143668" cy="3435531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2400" dirty="0"/>
              <a:t>Chan, Brian, </a:t>
            </a:r>
            <a:r>
              <a:rPr lang="en-GB" sz="2400" dirty="0" err="1"/>
              <a:t>Hok</a:t>
            </a:r>
            <a:r>
              <a:rPr lang="en-GB" sz="2400" dirty="0"/>
              <a:t>-Shing &amp; Chou, Chris, Ion-Pang (2022). </a:t>
            </a:r>
            <a:r>
              <a:rPr lang="en-GB" sz="2400" dirty="0" err="1"/>
              <a:t>Translanguaging</a:t>
            </a:r>
            <a:r>
              <a:rPr lang="en-GB" sz="2400" dirty="0"/>
              <a:t> Practices of Macau Junior-One Students in a Remedial Class. </a:t>
            </a:r>
            <a:r>
              <a:rPr lang="en-GB" sz="2400" i="1" dirty="0"/>
              <a:t>Asian-Pacific Journal of Second and Foreign Language Education</a:t>
            </a:r>
            <a:r>
              <a:rPr lang="en-GB" sz="2400" dirty="0"/>
              <a:t> 7, 37. </a:t>
            </a:r>
            <a:r>
              <a:rPr lang="en-GB" sz="2400" dirty="0">
                <a:hlinkClick r:id="rId2"/>
              </a:rPr>
              <a:t>https://doi.org/10.1186/s40862-022-00164-3</a:t>
            </a:r>
            <a:r>
              <a:rPr lang="en-GB" sz="2400" dirty="0"/>
              <a:t> [Springer - ESCI/Scopus-indexed].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Open-access article available on the Journal website, my ResearchGate page and UM Scholar page.</a:t>
            </a:r>
            <a:endParaRPr lang="en-MO" sz="2400" dirty="0"/>
          </a:p>
        </p:txBody>
      </p:sp>
    </p:spTree>
    <p:extLst>
      <p:ext uri="{BB962C8B-B14F-4D97-AF65-F5344CB8AC3E}">
        <p14:creationId xmlns:p14="http://schemas.microsoft.com/office/powerpoint/2010/main" val="35735397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268</TotalTime>
  <Words>1582</Words>
  <Application>Microsoft Office PowerPoint</Application>
  <PresentationFormat>Widescreen</PresentationFormat>
  <Paragraphs>102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Office Theme</vt:lpstr>
      <vt:lpstr>Translanguaging Practices of Macau Junior-One Students in a Remedial Class  Brian, Hok-Shing, Chan (Department of English, FAH, University of Macau)  Chris, Ion-Pang, Chou (Instituto Salesiano, Macau SAR) </vt:lpstr>
      <vt:lpstr>PowerPoint Presentation</vt:lpstr>
      <vt:lpstr>Sociolinguistic Background of Macau</vt:lpstr>
      <vt:lpstr>Language policy in Macau’s education system </vt:lpstr>
      <vt:lpstr>Language policy in Macau’s education system </vt:lpstr>
      <vt:lpstr>Research site</vt:lpstr>
      <vt:lpstr>Research Questions</vt:lpstr>
      <vt:lpstr>Subjects</vt:lpstr>
      <vt:lpstr>PowerPoint Presentation</vt:lpstr>
      <vt:lpstr>PowerPoint Presentation</vt:lpstr>
      <vt:lpstr>PowerPoint Presentation</vt:lpstr>
      <vt:lpstr>Conclusions</vt:lpstr>
      <vt:lpstr>Conclusions</vt:lpstr>
      <vt:lpstr>Conclusion</vt:lpstr>
      <vt:lpstr>Broader implication</vt:lpstr>
      <vt:lpstr>Reference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Translanguaging Practices of Macau Junior-One Students in a Remedial Class </dc:title>
  <dc:creator>brianhschan@gmail.com</dc:creator>
  <cp:lastModifiedBy>brianhschan@gmail.com</cp:lastModifiedBy>
  <cp:revision>12</cp:revision>
  <dcterms:created xsi:type="dcterms:W3CDTF">2022-11-21T05:54:46Z</dcterms:created>
  <dcterms:modified xsi:type="dcterms:W3CDTF">2022-12-09T14:13:50Z</dcterms:modified>
</cp:coreProperties>
</file>