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54" r:id="rId2"/>
    <p:sldId id="355" r:id="rId3"/>
    <p:sldId id="356" r:id="rId4"/>
    <p:sldId id="357" r:id="rId5"/>
    <p:sldId id="358" r:id="rId6"/>
    <p:sldId id="359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79" r:id="rId26"/>
    <p:sldId id="380" r:id="rId27"/>
    <p:sldId id="360" r:id="rId28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D4B50-4286-304F-821A-B8C3F345D63F}" type="datetimeFigureOut">
              <a:rPr lang="en-MO" smtClean="0"/>
              <a:t>9/16/22</a:t>
            </a:fld>
            <a:endParaRPr lang="en-M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98AFB-9A3D-8240-A8EB-06E0348DE75B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08326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8CDCF-FCD1-EC40-B211-18E30B219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A4266-62DC-CD47-ACC9-99963FA69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605F2-161F-604F-A673-11F96EFB9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3F5F8-7EA3-9F4F-8C40-A000BA1C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EC3C5-3D84-F44D-B3C6-AC748FCC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8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78EC6-BBDC-6B40-98BF-349DAF49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861D8-C5D6-6B46-8D7C-76300E89E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EFBD3-3B7E-7841-A52A-D87C785D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468EA-541A-234C-9135-97D7A956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2F5A5-C7E5-9D4A-8C64-F2D3339D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1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FFDC-073F-6244-A1D6-9A682EE63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93CDB-9CEB-C84F-BD60-5258D827C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0ECE0-BEEE-0246-8888-FC77EC87D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A2DAC-FBB9-1545-80FF-41E43D32D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9D410-A53E-524F-A46C-42A31B6D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13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D5A8-8934-A849-AF8F-4E320F06C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3642-022B-6B4D-A527-545707018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2AD92-15DD-9941-9D23-97F4DBC91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E900E-CBD2-2B42-973C-C90E38DC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89EC4-97C8-4C48-94F8-BB7C1D0F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B0589-AC24-4B40-A583-D3FF822A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28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6EDAC-1672-ED48-BAC4-AE4AD4748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9884F-8D38-994D-A193-B02A995C6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D9A1B-77F6-B444-84BD-FDAD3BCDB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17BF6-815A-1140-8614-E206EAC70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6C6834-EE10-524E-AF34-B6606C6E2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0A47B0-0D1A-4748-96BA-5EBDA93C3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25AB7A-6B3A-A049-A9FA-A2B48459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DE8100-F7AD-174B-ACCD-91ABA5764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03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73669-4041-1348-BE3D-706739527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16A3C9-3742-9E4A-AA24-99C74FAAE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98098-D998-0341-8F16-D05F5A9DB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F3F87-943D-C643-8519-65061A394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19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EF8FCE-EA82-F04C-AF6E-D113F0E88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8D6A3-4DBF-9149-AA38-522D652BE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1B6D6-7217-A748-8455-B716D1EE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8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A68C8-0E28-4245-B630-6AE46BCF7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D8C31-34A7-1949-887E-6CA8D0A29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4584E-C09C-824C-B620-DCA917DA3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13CD8-002C-0240-80F5-161D675CE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2C083-A251-7C4A-A0C4-5968FB7E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7B179-0217-EC40-9CBA-464C2F80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41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4D04-5694-8141-B0DE-9909014C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20FCD7-CC2D-F447-A3AE-266ACFFDC8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B0D09-B20F-E04D-B3F3-7295DC6FA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C5CDA-4A00-CA45-B949-14FB447FA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4AE0C-E902-E245-B582-E18F0F62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5F2672-0E37-A548-A5D7-CE3D41857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44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02A7-1459-7E42-813F-F7248BEF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1B4EC-920C-E14E-BC02-C293B4DE5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4B67B-47B1-0147-A18F-B8AE63E4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59B73-FDA7-D54D-81AA-8691FEDD3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D56E3-C387-9A4D-BF41-4513DC57B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64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BCF78-F039-DD49-A36E-F80EBE502C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B08DE-6788-1A48-BDDA-F95AB4E88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069B1-F16B-7D44-9440-41116355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68D72-0C8A-6349-AB20-93A46D81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456B4-52E7-414F-AE5C-DB081E4CF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44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C8844A-A99A-ED41-BBC0-6A3EB15B5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3ED74-98B5-7D49-AF61-7D3856F4E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0B49E-900F-704F-96F2-21FABD14C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8A0BD-A265-FD45-8E74-4A0C97DD87F6}" type="datetimeFigureOut">
              <a:rPr lang="en-GB" smtClean="0"/>
              <a:t>16/09/2022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A9072-D9EF-3848-BCE3-AB0775896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62C2F-806D-134C-9A85-5509F9E80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1822C-7369-DF44-B040-DB8AF7620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75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canelas@umac.mo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" r="16330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81" y="-364217"/>
            <a:ext cx="12681857" cy="3433989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latin typeface="+mn-lt"/>
                <a:ea typeface="+mn-ea"/>
                <a:cs typeface="+mn-cs"/>
              </a:rPr>
              <a:t>Insight into the </a:t>
            </a:r>
            <a:br>
              <a:rPr lang="en-US" sz="7200" b="1" dirty="0">
                <a:latin typeface="+mn-lt"/>
                <a:ea typeface="+mn-ea"/>
                <a:cs typeface="+mn-cs"/>
              </a:rPr>
            </a:br>
            <a:r>
              <a:rPr lang="en-US" sz="7200" b="1" dirty="0">
                <a:latin typeface="+mn-lt"/>
                <a:ea typeface="+mn-ea"/>
                <a:cs typeface="+mn-cs"/>
              </a:rPr>
              <a:t>Greater Bay Area project</a:t>
            </a:r>
            <a:br>
              <a:rPr lang="en-GB" sz="4000" dirty="0"/>
            </a:br>
            <a:endParaRPr lang="en-MO" sz="400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8DA68EF-B741-4844-AE08-CBE27B5840DA}"/>
              </a:ext>
            </a:extLst>
          </p:cNvPr>
          <p:cNvSpPr txBox="1">
            <a:spLocks/>
          </p:cNvSpPr>
          <p:nvPr/>
        </p:nvSpPr>
        <p:spPr>
          <a:xfrm>
            <a:off x="2522357" y="2945390"/>
            <a:ext cx="9554608" cy="377814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i="1" dirty="0"/>
              <a:t>Paulo </a:t>
            </a:r>
            <a:r>
              <a:rPr lang="en-US" b="1" i="1" dirty="0" err="1"/>
              <a:t>Canelas</a:t>
            </a:r>
            <a:r>
              <a:rPr lang="en-US" b="1" i="1" dirty="0"/>
              <a:t> de Castro</a:t>
            </a:r>
          </a:p>
          <a:p>
            <a:pPr algn="r"/>
            <a:r>
              <a:rPr lang="en-US" i="1" dirty="0"/>
              <a:t>Jean Monnet Chair</a:t>
            </a:r>
          </a:p>
          <a:p>
            <a:pPr algn="r"/>
            <a:r>
              <a:rPr lang="en-US" dirty="0"/>
              <a:t>Faculty of Law, </a:t>
            </a:r>
            <a:r>
              <a:rPr lang="en-US" dirty="0" err="1"/>
              <a:t>Universidade</a:t>
            </a:r>
            <a:r>
              <a:rPr lang="en-US" dirty="0"/>
              <a:t> de Macau</a:t>
            </a:r>
          </a:p>
          <a:p>
            <a:pPr algn="r"/>
            <a:r>
              <a:rPr lang="en-US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pcanelas@umac.mo</a:t>
            </a:r>
            <a:endParaRPr lang="en-US" i="1" dirty="0"/>
          </a:p>
          <a:p>
            <a:endParaRPr lang="en-US" i="1" dirty="0"/>
          </a:p>
          <a:p>
            <a:pPr marL="2286000" indent="457200" algn="ctr">
              <a:lnSpc>
                <a:spcPct val="115000"/>
              </a:lnSpc>
              <a:spcAft>
                <a:spcPts val="1000"/>
              </a:spcAft>
            </a:pPr>
            <a:r>
              <a:rPr lang="pt-PT" b="1" dirty="0" err="1"/>
              <a:t>Webinar</a:t>
            </a:r>
            <a:r>
              <a:rPr lang="pt-PT" b="1" dirty="0"/>
              <a:t> </a:t>
            </a:r>
            <a:r>
              <a:rPr lang="pt-PT" b="1" dirty="0" err="1"/>
              <a:t>on</a:t>
            </a:r>
            <a:r>
              <a:rPr lang="pt-PT" b="1" dirty="0"/>
              <a:t> New </a:t>
            </a:r>
            <a:r>
              <a:rPr lang="pt-PT" b="1" dirty="0" err="1"/>
              <a:t>Developments</a:t>
            </a:r>
            <a:r>
              <a:rPr lang="pt-PT" b="1" dirty="0"/>
              <a:t> in </a:t>
            </a:r>
            <a:r>
              <a:rPr lang="pt-PT" b="1" dirty="0" err="1"/>
              <a:t>Greater</a:t>
            </a:r>
            <a:r>
              <a:rPr lang="pt-PT" b="1" dirty="0"/>
              <a:t> </a:t>
            </a:r>
            <a:r>
              <a:rPr lang="pt-PT" b="1" dirty="0" err="1"/>
              <a:t>Bay</a:t>
            </a:r>
            <a:r>
              <a:rPr lang="pt-PT" b="1" dirty="0"/>
              <a:t> </a:t>
            </a:r>
            <a:r>
              <a:rPr lang="pt-PT" b="1" dirty="0" err="1"/>
              <a:t>Area</a:t>
            </a:r>
            <a:r>
              <a:rPr lang="pt-PT" b="1" dirty="0"/>
              <a:t> </a:t>
            </a:r>
            <a:endParaRPr lang="en-PT"/>
          </a:p>
          <a:p>
            <a:pPr marL="2286000" algn="ctr">
              <a:lnSpc>
                <a:spcPct val="115000"/>
              </a:lnSpc>
              <a:spcAft>
                <a:spcPts val="1000"/>
              </a:spcAft>
            </a:pPr>
            <a:r>
              <a:rPr lang="en-GB" sz="2100" b="1" i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PEARL RIVER DELTA ACADEMY </a:t>
            </a:r>
            <a:r>
              <a:rPr lang="en-GB" sz="2100" b="1" i="1" dirty="0">
                <a:latin typeface="Times New Roman" panose="02020603050405020304" pitchFamily="18" charset="0"/>
                <a:ea typeface="PMingLiU" panose="02020500000000000000" pitchFamily="18" charset="-120"/>
              </a:rPr>
              <a:t>OF INTERNATIONAL TRADE AND INVESTMENT LAW (PRAIA) 2021</a:t>
            </a:r>
            <a:r>
              <a:rPr lang="en-PT" sz="2100"/>
              <a:t> </a:t>
            </a:r>
            <a:endParaRPr lang="en-US" sz="2100" dirty="0"/>
          </a:p>
          <a:p>
            <a:pPr algn="ctr"/>
            <a:r>
              <a:rPr lang="en-US" dirty="0"/>
              <a:t>Institute of European Studies of Macau + Peking University School of Transnational Law</a:t>
            </a:r>
          </a:p>
          <a:p>
            <a:pPr algn="ctr"/>
            <a:r>
              <a:rPr lang="en-US" sz="1800" i="1" dirty="0"/>
              <a:t>November 5, 2021</a:t>
            </a:r>
          </a:p>
        </p:txBody>
      </p:sp>
    </p:spTree>
    <p:extLst>
      <p:ext uri="{BB962C8B-B14F-4D97-AF65-F5344CB8AC3E}">
        <p14:creationId xmlns:p14="http://schemas.microsoft.com/office/powerpoint/2010/main" val="125508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6615" y="397401"/>
            <a:ext cx="10426530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3EDE37-4418-4643-BA71-E5711464B2CF}"/>
              </a:ext>
            </a:extLst>
          </p:cNvPr>
          <p:cNvSpPr txBox="1"/>
          <p:nvPr/>
        </p:nvSpPr>
        <p:spPr>
          <a:xfrm>
            <a:off x="699135" y="2554768"/>
            <a:ext cx="9968865" cy="41308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Contents: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Some disingenuous, modest, disparate, fragmentary thoughts on the GBA grandiose project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i="1" dirty="0"/>
              <a:t>Questions</a:t>
            </a:r>
            <a:r>
              <a:rPr lang="en-US" sz="2800" dirty="0"/>
              <a:t> more than answers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Context: comparable experiences</a:t>
            </a:r>
          </a:p>
        </p:txBody>
      </p:sp>
    </p:spTree>
    <p:extLst>
      <p:ext uri="{BB962C8B-B14F-4D97-AF65-F5344CB8AC3E}">
        <p14:creationId xmlns:p14="http://schemas.microsoft.com/office/powerpoint/2010/main" val="2814589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50650" y="406545"/>
            <a:ext cx="11275615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557620" y="2670153"/>
            <a:ext cx="76054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/>
              <a:t>The GBA (project)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Exercise in (mega) planning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Ambitious vision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At the creation of a megalopolis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Which shall showcase and lend impetus 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the advancement and rejuvenation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of China</a:t>
            </a:r>
          </a:p>
        </p:txBody>
      </p:sp>
    </p:spTree>
    <p:extLst>
      <p:ext uri="{BB962C8B-B14F-4D97-AF65-F5344CB8AC3E}">
        <p14:creationId xmlns:p14="http://schemas.microsoft.com/office/powerpoint/2010/main" val="2525526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-13305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9392" y="366216"/>
            <a:ext cx="10535387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424815" y="2443480"/>
            <a:ext cx="760541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/>
              <a:t>The GBA (project)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Exercise in (mega) planning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In line with and complementary to other grandiose visions under current leadership: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Dual-circulation economy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BRI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Moderately prosperous society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Ecological integrity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02100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6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5730" y="356018"/>
            <a:ext cx="10382987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424815" y="2443480"/>
            <a:ext cx="7605416" cy="495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/>
              <a:t>The GBA (project)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Outcome: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Materialise in integrated 10</a:t>
            </a:r>
            <a:r>
              <a:rPr lang="en-GB" sz="2800" baseline="30000" dirty="0">
                <a:solidFill>
                  <a:prstClr val="black"/>
                </a:solidFill>
              </a:rPr>
              <a:t>th - </a:t>
            </a:r>
            <a:r>
              <a:rPr lang="en-GB" sz="2800" dirty="0">
                <a:solidFill>
                  <a:prstClr val="black"/>
                </a:solidFill>
              </a:rPr>
              <a:t>12</a:t>
            </a:r>
            <a:r>
              <a:rPr lang="en-GB" sz="2800" baseline="30000" dirty="0">
                <a:solidFill>
                  <a:prstClr val="black"/>
                </a:solidFill>
              </a:rPr>
              <a:t>th</a:t>
            </a:r>
            <a:r>
              <a:rPr lang="en-GB" sz="2800" dirty="0">
                <a:solidFill>
                  <a:prstClr val="black"/>
                </a:solidFill>
              </a:rPr>
              <a:t> economy of the world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Gigantic (in Chinese terms, in world terms)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A seat at the G-20?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51495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2558" y="406545"/>
            <a:ext cx="10807530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424815" y="2706289"/>
            <a:ext cx="7605416" cy="4203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General outlook: 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i="1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economic</a:t>
            </a:r>
            <a:r>
              <a:rPr lang="en-GB" sz="2800" dirty="0">
                <a:solidFill>
                  <a:prstClr val="black"/>
                </a:solidFill>
              </a:rPr>
              <a:t> cooperation – integration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Recognising distinct realities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44617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281936" y="2523018"/>
            <a:ext cx="8751842" cy="4719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General outlook: </a:t>
            </a:r>
            <a:endParaRPr lang="en-GB" sz="2800" i="1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economic</a:t>
            </a:r>
            <a:r>
              <a:rPr lang="en-GB" sz="2800" dirty="0">
                <a:solidFill>
                  <a:prstClr val="black"/>
                </a:solidFill>
              </a:rPr>
              <a:t> cooperation – integration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More closely: Recognising distinct realities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Core cities – other cities 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Honouring ‘</a:t>
            </a:r>
            <a:r>
              <a:rPr lang="en-GB" sz="2800" i="1" dirty="0">
                <a:solidFill>
                  <a:prstClr val="black"/>
                </a:solidFill>
              </a:rPr>
              <a:t>one country, two systems</a:t>
            </a:r>
            <a:r>
              <a:rPr lang="en-GB" sz="2800" dirty="0">
                <a:solidFill>
                  <a:prstClr val="black"/>
                </a:solidFill>
              </a:rPr>
              <a:t>’ principle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56239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502381" y="2575748"/>
            <a:ext cx="8751842" cy="4719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More closely: Recognising distinct realities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Honouring ‘</a:t>
            </a:r>
            <a:r>
              <a:rPr lang="en-GB" sz="2800" i="1" dirty="0">
                <a:solidFill>
                  <a:prstClr val="black"/>
                </a:solidFill>
              </a:rPr>
              <a:t>one country, two systems</a:t>
            </a:r>
            <a:r>
              <a:rPr lang="en-GB" sz="2800" dirty="0">
                <a:solidFill>
                  <a:prstClr val="black"/>
                </a:solidFill>
              </a:rPr>
              <a:t>’ principle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Allowing for diversity and competition 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(examples)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6956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819814"/>
            <a:ext cx="11050094" cy="317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Tapping on past and established strengths ( examples)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A source of synergetic enhanced overall development (examples)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59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654798"/>
            <a:ext cx="11050094" cy="4203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Rooted on past experiences :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	- Special Economic Zones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	- CEPA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	- Pearl River Delta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2869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654798"/>
            <a:ext cx="11050094" cy="4378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Rooted on past experiences :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/>
              <a:t>Building on lessons learned :</a:t>
            </a:r>
          </a:p>
          <a:p>
            <a:r>
              <a:rPr lang="en-GB" sz="2800" dirty="0"/>
              <a:t>	- internationalisation</a:t>
            </a:r>
          </a:p>
          <a:p>
            <a:r>
              <a:rPr lang="en-GB" sz="2800" dirty="0"/>
              <a:t>	- opening</a:t>
            </a:r>
          </a:p>
          <a:p>
            <a:r>
              <a:rPr lang="en-GB" sz="2800" dirty="0"/>
              <a:t>	- Laboratory for further ventures (</a:t>
            </a:r>
            <a:r>
              <a:rPr lang="en-GB" sz="2800" i="1" dirty="0" err="1"/>
              <a:t>spillover</a:t>
            </a:r>
            <a:r>
              <a:rPr lang="en-GB" sz="2800" dirty="0"/>
              <a:t>)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22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654798"/>
            <a:ext cx="11050094" cy="4203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Rooted on past experiences :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At par with more intense experiments/developments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800" dirty="0">
              <a:solidFill>
                <a:prstClr val="black"/>
              </a:solidFill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Example: Guangdong-Macau In-Depth Cooperation Zone in </a:t>
            </a:r>
            <a:r>
              <a:rPr lang="en-GB" sz="2800" dirty="0" err="1">
                <a:solidFill>
                  <a:prstClr val="black"/>
                </a:solidFill>
              </a:rPr>
              <a:t>Hengqin</a:t>
            </a:r>
            <a:endParaRPr lang="en-GB" sz="28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804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953622"/>
            <a:ext cx="11050094" cy="317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Inference/Comparison: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800" dirty="0">
              <a:solidFill>
                <a:prstClr val="black"/>
              </a:solidFill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Economic development 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Enhanced cooperation/integration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94053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859159"/>
            <a:ext cx="11050094" cy="317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Taking stock</a:t>
            </a:r>
            <a:r>
              <a:rPr lang="en-GB" sz="2800" dirty="0">
                <a:solidFill>
                  <a:prstClr val="black"/>
                </a:solidFill>
              </a:rPr>
              <a:t> of developments so far: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Inference/Comparison: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800" dirty="0">
              <a:solidFill>
                <a:prstClr val="black"/>
              </a:solidFill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Reminiscent of ‘concentric circles’ model of European integration 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(step-by-step integration + </a:t>
            </a:r>
            <a:r>
              <a:rPr lang="en-GB" sz="2800" dirty="0" err="1">
                <a:solidFill>
                  <a:prstClr val="black"/>
                </a:solidFill>
              </a:rPr>
              <a:t>spillover</a:t>
            </a:r>
            <a:r>
              <a:rPr lang="en-GB" sz="2800" dirty="0">
                <a:solidFill>
                  <a:prstClr val="black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6525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570953" y="2609111"/>
            <a:ext cx="11050094" cy="409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prstClr val="black"/>
                </a:solidFill>
              </a:rPr>
              <a:t>Assessing</a:t>
            </a:r>
            <a:r>
              <a:rPr lang="en-GB" sz="2800" dirty="0">
                <a:solidFill>
                  <a:prstClr val="black"/>
                </a:solidFill>
              </a:rPr>
              <a:t> the progress: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Positive: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Focus / emphasis on economy </a:t>
            </a:r>
            <a:r>
              <a:rPr lang="en-GB" sz="2800" i="1" dirty="0" err="1">
                <a:solidFill>
                  <a:prstClr val="black"/>
                </a:solidFill>
              </a:rPr>
              <a:t>stricto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sensu</a:t>
            </a:r>
            <a:endParaRPr lang="en-GB" sz="28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en-GB" sz="28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i="1" dirty="0">
                <a:solidFill>
                  <a:prstClr val="black"/>
                </a:solidFill>
              </a:rPr>
              <a:t>Examples: 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en-GB" sz="2800" dirty="0">
                <a:solidFill>
                  <a:prstClr val="black"/>
                </a:solidFill>
              </a:rPr>
              <a:t>Trade</a:t>
            </a:r>
            <a:r>
              <a:rPr lang="en-GB" sz="2800" i="1" dirty="0">
                <a:solidFill>
                  <a:prstClr val="black"/>
                </a:solidFill>
              </a:rPr>
              <a:t> (CEPA)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en-GB" sz="2800" dirty="0">
                <a:solidFill>
                  <a:prstClr val="black"/>
                </a:solidFill>
              </a:rPr>
              <a:t>Investment</a:t>
            </a:r>
            <a:r>
              <a:rPr lang="en-GB" sz="2800" i="1" dirty="0">
                <a:solidFill>
                  <a:prstClr val="black"/>
                </a:solidFill>
              </a:rPr>
              <a:t> (special economic zones; BRI)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928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424815" y="2609111"/>
            <a:ext cx="11050094" cy="4736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prstClr val="black"/>
                </a:solidFill>
              </a:rPr>
              <a:t>Assessing</a:t>
            </a:r>
            <a:r>
              <a:rPr lang="en-GB" sz="2800" dirty="0">
                <a:solidFill>
                  <a:prstClr val="black"/>
                </a:solidFill>
              </a:rPr>
              <a:t> the progress: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</a:rPr>
              <a:t>Focus / emphasis on economy </a:t>
            </a:r>
            <a:r>
              <a:rPr lang="en-GB" sz="2400" i="1" dirty="0" err="1">
                <a:solidFill>
                  <a:prstClr val="black"/>
                </a:solidFill>
              </a:rPr>
              <a:t>stricto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i="1" dirty="0" err="1">
                <a:solidFill>
                  <a:prstClr val="black"/>
                </a:solidFill>
              </a:rPr>
              <a:t>sensu</a:t>
            </a:r>
            <a:endParaRPr lang="en-GB" sz="24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en-GB" sz="24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</a:rPr>
              <a:t>Sufficiency?: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en-GB" sz="24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400" i="1" dirty="0">
                <a:solidFill>
                  <a:prstClr val="black"/>
                </a:solidFill>
              </a:rPr>
              <a:t>Tensions reality – ideals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400" i="1" dirty="0">
                <a:solidFill>
                  <a:prstClr val="black"/>
                </a:solidFill>
              </a:rPr>
              <a:t>Powerhouses – MSMEs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400" i="1" dirty="0">
                <a:solidFill>
                  <a:prstClr val="black"/>
                </a:solidFill>
              </a:rPr>
              <a:t>Standards – diverse regulatory experiences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46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609111"/>
            <a:ext cx="11050094" cy="409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prstClr val="black"/>
                </a:solidFill>
              </a:rPr>
              <a:t>Assessing</a:t>
            </a:r>
            <a:r>
              <a:rPr lang="en-GB" sz="2800" dirty="0">
                <a:solidFill>
                  <a:prstClr val="black"/>
                </a:solidFill>
              </a:rPr>
              <a:t> the progress: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Focus / emphasis on economy </a:t>
            </a:r>
            <a:r>
              <a:rPr lang="en-GB" sz="2800" i="1" dirty="0" err="1">
                <a:solidFill>
                  <a:prstClr val="black"/>
                </a:solidFill>
              </a:rPr>
              <a:t>stricto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sensu</a:t>
            </a:r>
            <a:endParaRPr lang="en-GB" sz="28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en-GB" sz="28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Lagging behind in integration?: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en-GB" sz="28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i="1" dirty="0">
                <a:solidFill>
                  <a:prstClr val="black"/>
                </a:solidFill>
              </a:rPr>
              <a:t>The other dimensions in a holistic development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71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522786" y="2765598"/>
            <a:ext cx="11538585" cy="409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prstClr val="black"/>
                </a:solidFill>
              </a:rPr>
              <a:t>Assessing</a:t>
            </a:r>
            <a:r>
              <a:rPr lang="en-GB" sz="2800" dirty="0">
                <a:solidFill>
                  <a:prstClr val="black"/>
                </a:solidFill>
              </a:rPr>
              <a:t> the progress: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i="1" dirty="0">
                <a:solidFill>
                  <a:prstClr val="black"/>
                </a:solidFill>
              </a:rPr>
              <a:t>The other dimensions in a holistic development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en-GB" sz="2800" i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dirty="0">
                <a:solidFill>
                  <a:prstClr val="black"/>
                </a:solidFill>
              </a:rPr>
              <a:t>Looking back at governing documents: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i="1" dirty="0">
                <a:solidFill>
                  <a:prstClr val="black"/>
                </a:solidFill>
              </a:rPr>
              <a:t>	- international standards (SDG)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2800" i="1" dirty="0">
                <a:solidFill>
                  <a:prstClr val="black"/>
                </a:solidFill>
              </a:rPr>
              <a:t>	- Chinese visions (moderately prosperous society, ecological integrity)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30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719721" y="2649122"/>
            <a:ext cx="11538585" cy="4012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prstClr val="black"/>
                </a:solidFill>
              </a:rPr>
              <a:t>Assessing</a:t>
            </a:r>
            <a:r>
              <a:rPr lang="en-GB" sz="2800" dirty="0">
                <a:solidFill>
                  <a:prstClr val="black"/>
                </a:solidFill>
              </a:rPr>
              <a:t> the progress: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lvl="1"/>
            <a:r>
              <a:rPr lang="en-GB" sz="2800" i="1" dirty="0"/>
              <a:t>The other dimensions in a holistic development</a:t>
            </a:r>
          </a:p>
          <a:p>
            <a:pPr lvl="1"/>
            <a:endParaRPr lang="en-GB" sz="2800" i="1" dirty="0"/>
          </a:p>
          <a:p>
            <a:pPr lvl="1"/>
            <a:r>
              <a:rPr lang="en-GB" sz="2800" dirty="0"/>
              <a:t>Areas where project may be lagging behind:</a:t>
            </a:r>
          </a:p>
          <a:p>
            <a:pPr lvl="1"/>
            <a:r>
              <a:rPr lang="en-GB" sz="2800" i="1" dirty="0"/>
              <a:t> - environmental protection</a:t>
            </a:r>
          </a:p>
          <a:p>
            <a:pPr lvl="1">
              <a:buFontTx/>
              <a:buChar char="-"/>
            </a:pPr>
            <a:r>
              <a:rPr lang="en-GB" sz="2800" i="1" dirty="0"/>
              <a:t>Climate justice</a:t>
            </a:r>
          </a:p>
          <a:p>
            <a:pPr lvl="1">
              <a:buFontTx/>
              <a:buChar char="-"/>
            </a:pPr>
            <a:r>
              <a:rPr lang="en-GB" sz="2800" i="1" dirty="0"/>
              <a:t>Social integration</a:t>
            </a:r>
          </a:p>
          <a:p>
            <a:pPr lvl="1">
              <a:buFontTx/>
              <a:buChar char="-"/>
            </a:pPr>
            <a:r>
              <a:rPr lang="en-GB" sz="2800" i="1" dirty="0"/>
              <a:t>governance</a:t>
            </a:r>
            <a:endParaRPr lang="en-GB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058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816701" y="3286096"/>
            <a:ext cx="11538585" cy="2238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</a:rPr>
              <a:t>Looking ahead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Inroads into future?</a:t>
            </a:r>
          </a:p>
          <a:p>
            <a:pPr lvl="1">
              <a:buFontTx/>
              <a:buChar char="-"/>
            </a:pPr>
            <a:endParaRPr lang="en-GB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32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816702" y="2763582"/>
            <a:ext cx="10939870" cy="365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</a:rPr>
              <a:t>Looking ahead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Environmental protection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i="1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Looking at EU experience as a source of inspiration for the right solutions for the GBA context?</a:t>
            </a:r>
          </a:p>
          <a:p>
            <a:pPr lvl="1">
              <a:buFontTx/>
              <a:buChar char="-"/>
            </a:pPr>
            <a:endParaRPr lang="en-GB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942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567639"/>
            <a:ext cx="10939870" cy="4946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</a:rPr>
              <a:t>Looking ahead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prstClr val="black"/>
                </a:solidFill>
              </a:rPr>
              <a:t>Environmental protection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400" i="1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prstClr val="black"/>
                </a:solidFill>
              </a:rPr>
              <a:t>Of negative and positive integration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400" i="1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prstClr val="black"/>
                </a:solidFill>
              </a:rPr>
              <a:t>Of flanking policies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400" i="1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</a:rPr>
              <a:t>Even more meaningful in a SD(Gs) context?</a:t>
            </a:r>
          </a:p>
          <a:p>
            <a:pPr lvl="1">
              <a:buFontTx/>
              <a:buChar char="-"/>
            </a:pPr>
            <a:endParaRPr lang="en-GB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65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742157"/>
            <a:ext cx="10939870" cy="349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</a:rPr>
              <a:t>Looking ahead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Environmental protection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Examples: air/ water pollution</a:t>
            </a:r>
          </a:p>
          <a:p>
            <a: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prstClr val="black"/>
                </a:solidFill>
              </a:rPr>
              <a:t> </a:t>
            </a:r>
            <a:r>
              <a:rPr lang="en-GB" sz="2800" i="1" dirty="0">
                <a:solidFill>
                  <a:prstClr val="black"/>
                </a:solidFill>
              </a:rPr>
              <a:t>climate change</a:t>
            </a:r>
          </a:p>
          <a:p>
            <a: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GB" sz="2800" i="1" dirty="0">
              <a:solidFill>
                <a:prstClr val="black"/>
              </a:solidFill>
            </a:endParaRPr>
          </a:p>
          <a:p>
            <a: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</a:rPr>
              <a:t>Main directives</a:t>
            </a:r>
            <a:endParaRPr lang="en-GB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73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699135" y="2443480"/>
            <a:ext cx="10939870" cy="454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</a:rPr>
              <a:t>Looking ahead</a:t>
            </a: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Environmental protection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prstClr val="black"/>
                </a:solidFill>
              </a:rPr>
              <a:t>Methods: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Awareness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Goals – obligations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Factor time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Procedures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Institutions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OMC + consensual decision-making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Information – participation – access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integration</a:t>
            </a:r>
          </a:p>
        </p:txBody>
      </p:sp>
    </p:spTree>
    <p:extLst>
      <p:ext uri="{BB962C8B-B14F-4D97-AF65-F5344CB8AC3E}">
        <p14:creationId xmlns:p14="http://schemas.microsoft.com/office/powerpoint/2010/main" val="4073106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424815" y="2337242"/>
            <a:ext cx="10939870" cy="4636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</a:rPr>
              <a:t>Looking ahead</a:t>
            </a:r>
            <a:endParaRPr lang="en-GB" sz="28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800" i="1" dirty="0">
                <a:solidFill>
                  <a:prstClr val="black"/>
                </a:solidFill>
              </a:rPr>
              <a:t>Environmental protection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prstClr val="black"/>
                </a:solidFill>
              </a:rPr>
              <a:t>Governance: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Importance of courts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ADR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Relevance of network of CITAC-branches-commissions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prstClr val="black"/>
                </a:solidFill>
              </a:rPr>
              <a:t>Relevance of the mediation initiative</a:t>
            </a:r>
          </a:p>
          <a:p>
            <a:pPr lvl="2">
              <a:lnSpc>
                <a:spcPct val="90000"/>
              </a:lnSpc>
              <a:spcBef>
                <a:spcPts val="500"/>
              </a:spcBef>
            </a:pPr>
            <a:endParaRPr lang="en-GB" sz="2200" dirty="0">
              <a:solidFill>
                <a:prstClr val="black"/>
              </a:solidFill>
            </a:endParaRP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GB" sz="2400" dirty="0">
                <a:solidFill>
                  <a:prstClr val="black"/>
                </a:solidFill>
              </a:rPr>
              <a:t>Sufficient? 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</a:rPr>
              <a:t>Legal culture?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</a:rPr>
              <a:t>Legal environment?</a:t>
            </a:r>
            <a:endParaRPr lang="en-GB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405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7FC27639-3D34-2E4A-8297-DD0243C37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t="9091" r="333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938BA-C2BD-2F4F-8552-CD3FEF93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4" y="406545"/>
            <a:ext cx="9756601" cy="20460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/>
              <a:t>Insight into the Greater Bay Area project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C81B9-B0D5-3647-A994-17DE2AEB2B6C}"/>
              </a:ext>
            </a:extLst>
          </p:cNvPr>
          <p:cNvSpPr txBox="1"/>
          <p:nvPr/>
        </p:nvSpPr>
        <p:spPr>
          <a:xfrm>
            <a:off x="424815" y="2617831"/>
            <a:ext cx="10939870" cy="4074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Thinking outside of the box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36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Ongoing research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36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Humble call for action – the input of Universities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prstClr val="black"/>
                </a:solidFill>
              </a:rPr>
              <a:t>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prstClr val="black"/>
                </a:solidFill>
              </a:rPr>
              <a:t>Outlook : cross-fertilisation</a:t>
            </a:r>
            <a:endParaRPr lang="en-GB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05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HKSAR govt urges youth to participate in Greater Bay Area development - CGTN">
            <a:extLst>
              <a:ext uri="{FF2B5EF4-FFF2-40B4-BE49-F238E27FC236}">
                <a16:creationId xmlns:a16="http://schemas.microsoft.com/office/drawing/2014/main" id="{9B8D5E90-57F2-8B41-9920-D66F1C824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43353C-51D2-E748-96FD-C6F7ACDC6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Insight into the </a:t>
            </a:r>
            <a:br>
              <a:rPr lang="en-US" sz="6600" b="1" dirty="0"/>
            </a:br>
            <a:r>
              <a:rPr lang="en-US" sz="6600" b="1" dirty="0"/>
              <a:t>Greater Bay Area project</a:t>
            </a:r>
            <a:endParaRPr lang="en-MO" sz="66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5FDC2-8786-D440-B395-BDD5F068D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2957665"/>
            <a:ext cx="9792471" cy="31714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8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8800" b="1" dirty="0">
                <a:solidFill>
                  <a:schemeClr val="bg1"/>
                </a:solidFill>
              </a:rPr>
              <a:t>Thank you!</a:t>
            </a:r>
          </a:p>
          <a:p>
            <a:endParaRPr lang="en-MO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70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{20E8F515-DD5E-1949-A8EA-CA1F66D87759}tf10001120</Template>
  <TotalTime>192</TotalTime>
  <Words>912</Words>
  <Application>Microsoft Macintosh PowerPoint</Application>
  <PresentationFormat>Widescreen</PresentationFormat>
  <Paragraphs>225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Insight into the 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Greater Bay Area project </vt:lpstr>
      <vt:lpstr>Insight into the  Greater Bay Area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pcanelas</dc:creator>
  <cp:lastModifiedBy>pcanelas</cp:lastModifiedBy>
  <cp:revision>17</cp:revision>
  <dcterms:created xsi:type="dcterms:W3CDTF">2021-11-04T04:18:46Z</dcterms:created>
  <dcterms:modified xsi:type="dcterms:W3CDTF">2022-09-16T07:37:53Z</dcterms:modified>
</cp:coreProperties>
</file>