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603"/>
  </p:normalViewPr>
  <p:slideViewPr>
    <p:cSldViewPr snapToGrid="0" snapToObjects="1">
      <p:cViewPr varScale="1">
        <p:scale>
          <a:sx n="116" d="100"/>
          <a:sy n="116" d="100"/>
        </p:scale>
        <p:origin x="4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745B6-F651-1F4F-A4A0-D91F81E351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C1A189-E1BA-2C42-987D-76E259B361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87CD8-1512-F848-BDDE-65F88F50B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17EB9-5AD3-3C4F-85B1-1523CE9F52C7}" type="datetimeFigureOut">
              <a:rPr lang="en-GB" smtClean="0"/>
              <a:t>24/01/2021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33C7AA-9390-2A4F-9517-7433B917B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F9E4F4-6ACF-7647-B8F1-E0B542A31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FF14F-929B-9443-8ACD-CE68765BD1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8540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55D36-28D9-6A4F-AB84-FB7C4CCAE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03627-2277-8148-927A-17E077D514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5B60CF-E226-6C42-86DE-723402AED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17EB9-5AD3-3C4F-85B1-1523CE9F52C7}" type="datetimeFigureOut">
              <a:rPr lang="en-GB" smtClean="0"/>
              <a:t>24/01/2021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4BF4F-FF90-104D-9B26-B64165833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DDCC3F-B06F-3943-9C64-DEB86AAC5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FF14F-929B-9443-8ACD-CE68765BD1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416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2F67B-5247-7C4F-9108-8B33A4258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857D3D-F223-D34D-81C7-32E23C871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1C03DA-50D7-044D-B420-BA1BFEC28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17EB9-5AD3-3C4F-85B1-1523CE9F52C7}" type="datetimeFigureOut">
              <a:rPr lang="en-GB" smtClean="0"/>
              <a:t>24/01/2021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0D3CDF-221D-6B4A-97DA-D6BE6E18B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9A095-669B-4549-9AB7-97EEA0D2C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FF14F-929B-9443-8ACD-CE68765BD1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2566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0FDE4-0E9C-CD49-A52C-7A68E833F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FB8F1B-8301-584C-AE60-F895CBD562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8EF695-CB05-0840-83CB-6E2F584403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B8DA5A-8385-604F-866E-475D2FF0B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17EB9-5AD3-3C4F-85B1-1523CE9F52C7}" type="datetimeFigureOut">
              <a:rPr lang="en-GB" smtClean="0"/>
              <a:t>24/01/2021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8500E0-5930-7E42-B6E2-DF17F043D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B91262-DF9F-A84A-9171-B4D50F3C2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FF14F-929B-9443-8ACD-CE68765BD1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7583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74544-5A50-2B48-85C9-18347D660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291752-69F5-2F43-B56C-F6B62F87F0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4C91CD-9048-1B4C-BDBE-35545D91CA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557885-5725-694F-A240-403DF58FD5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CD3054-5807-0B4A-97CA-7138D78703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F19B54-AE4D-CA41-ABA9-E2CB1BF81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17EB9-5AD3-3C4F-85B1-1523CE9F52C7}" type="datetimeFigureOut">
              <a:rPr lang="en-GB" smtClean="0"/>
              <a:t>24/01/2021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126997-F505-DF4C-B305-1CE6E4FE7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40A8E5-C8EE-154E-9B54-B4D48B391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FF14F-929B-9443-8ACD-CE68765BD1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8720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A68F4-18F6-0148-9CBB-C1B3B5483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D2859C-DC4B-1A47-B611-63FACE2A4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17EB9-5AD3-3C4F-85B1-1523CE9F52C7}" type="datetimeFigureOut">
              <a:rPr lang="en-GB" smtClean="0"/>
              <a:t>24/01/2021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9E44A7-256E-0945-B19F-E22DD11E7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7069F1-980C-924C-967F-71F4B426D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FF14F-929B-9443-8ACD-CE68765BD1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1088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2A078A-12F2-7D4D-9322-98979221E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17EB9-5AD3-3C4F-85B1-1523CE9F52C7}" type="datetimeFigureOut">
              <a:rPr lang="en-GB" smtClean="0"/>
              <a:t>24/01/2021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501040-8A97-384F-AE38-1844833B8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1F08B7-4604-D146-8457-185B957D4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FF14F-929B-9443-8ACD-CE68765BD1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129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DBDCC-0CE8-C542-9EF6-C0FDCE799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27B7A-4662-B948-8FBA-049F863D1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25278-635A-C946-97C0-EA3E712739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B48266-F264-E744-B1B0-56691610F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17EB9-5AD3-3C4F-85B1-1523CE9F52C7}" type="datetimeFigureOut">
              <a:rPr lang="en-GB" smtClean="0"/>
              <a:t>24/01/2021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65CDC5-511D-FD43-BA52-DDB89752A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4E97E6-6852-4E48-B03A-A2D4F37C8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FF14F-929B-9443-8ACD-CE68765BD1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6577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4B4B1-1D1B-754F-BE0F-A5E8F8236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61A9DC-CBFB-334B-8D94-7EC1DC4708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5C0DF-7375-E041-B688-AA325056F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CBB5-5DAA-F64F-A851-E4546E294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17EB9-5AD3-3C4F-85B1-1523CE9F52C7}" type="datetimeFigureOut">
              <a:rPr lang="en-GB" smtClean="0"/>
              <a:t>24/01/2021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527572-89B4-7A42-B3E6-C4AF8B7DC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766EC0-BE2C-CF4D-AE42-F05DCD808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FF14F-929B-9443-8ACD-CE68765BD1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6388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97DAC-AA1F-1C43-8E0F-D64218EBD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D63FFE-FA4E-8C4F-903A-2A0A217CBA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762AD6-598B-ED4D-98EC-885A411B4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17EB9-5AD3-3C4F-85B1-1523CE9F52C7}" type="datetimeFigureOut">
              <a:rPr lang="en-GB" smtClean="0"/>
              <a:t>24/01/2021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BA9DAE-F521-E14F-BA8A-13AB95063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3147C4-3B36-D243-8A46-FB429E67F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FF14F-929B-9443-8ACD-CE68765BD1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8062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5F5639-1162-5D4F-9008-8D8B12347C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AD5098-4188-4340-9585-102D81AFF0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BAE4F1-92AB-CD44-BEC3-1795965D1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17EB9-5AD3-3C4F-85B1-1523CE9F52C7}" type="datetimeFigureOut">
              <a:rPr lang="en-GB" smtClean="0"/>
              <a:t>24/01/2021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5AF609-2430-B345-90F9-2A4B5E01F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F4FB2-C0F0-C645-80B7-1A9447319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FF14F-929B-9443-8ACD-CE68765BD1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1936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9E805D-AC39-0A49-8FEB-E742DA5D9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C2BBEA-1972-C44E-BDFD-9A1703E0F0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1414A8-53AA-C340-8DB4-942FE9FE0F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917EB9-5AD3-3C4F-85B1-1523CE9F52C7}" type="datetimeFigureOut">
              <a:rPr lang="en-GB" smtClean="0"/>
              <a:t>24/01/2021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50A99-4186-5D4B-9308-2A3E680B65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17EEB6-593B-F243-872F-6D6008D93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FF14F-929B-9443-8ACD-CE68765BD1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2596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EE9AA-44D4-4F4F-A569-EEC0B2771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EU-China Strategic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C4D21-AB15-7545-B5AD-D799E36C7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Relations between the EU and China have developed fast since diplomatic ties were</a:t>
            </a:r>
          </a:p>
          <a:p>
            <a:r>
              <a:rPr lang="en-US" dirty="0"/>
              <a:t>established in 1975. In particular, the creation of the EU-China Comprehensive Strategic</a:t>
            </a:r>
          </a:p>
          <a:p>
            <a:r>
              <a:rPr lang="en-US" dirty="0"/>
              <a:t>Partnership in 2003 has deepened and broadened cooperation in a wide range of areas, and</a:t>
            </a:r>
          </a:p>
          <a:p>
            <a:r>
              <a:rPr lang="en-US" dirty="0"/>
              <a:t>the EU and China have become highly interdependent as a result.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9151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4ADF5-5CCB-4942-BF91-807039C7C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2D3E5-C490-5145-82AE-937850B35A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EU and China have both put forward strategic development plans - China's two</a:t>
            </a:r>
          </a:p>
          <a:p>
            <a:r>
              <a:rPr lang="en-US" dirty="0"/>
              <a:t>centenary goals and the 12th Five Year Plan, the EU 2020 Strategy - which present potential</a:t>
            </a:r>
          </a:p>
          <a:p>
            <a:r>
              <a:rPr lang="en-US" dirty="0"/>
              <a:t>for synergies to enhance cooperation for win-win results. The two sides are committed to</a:t>
            </a:r>
          </a:p>
          <a:p>
            <a:r>
              <a:rPr lang="en-US" dirty="0"/>
              <a:t>promoting the EU-China Comprehensive strategic Partnership in the next decade.</a:t>
            </a:r>
          </a:p>
          <a:p>
            <a:r>
              <a:rPr lang="en-US" dirty="0"/>
              <a:t>In that perspective, both sides jointly adopted the EU-China 2020 Strategic Agenda for</a:t>
            </a:r>
          </a:p>
          <a:p>
            <a:r>
              <a:rPr lang="en-US" dirty="0"/>
              <a:t>Cooperation. The two sides will fully implement the Strategic Agenda for Cooperation</a:t>
            </a:r>
          </a:p>
          <a:p>
            <a:r>
              <a:rPr lang="en-US" dirty="0"/>
              <a:t>through their annual Summit,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9102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3AC48-D72E-0B4C-8AF7-C423365DF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5CF32-FD10-974D-9B64-F4525DBD82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I. Trade and investment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279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9A0EB-E8DC-2D43-9ABB-AB53123BB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CB1D9-44D9-C84E-B718-15C5F03D2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1. Reaffirm the importance of the annual High-Level Economic and Trade Dialogue as an</a:t>
            </a:r>
          </a:p>
          <a:p>
            <a:r>
              <a:rPr lang="en-US" dirty="0"/>
              <a:t>essential forum for planning and guiding the development of EU-China economic and</a:t>
            </a:r>
          </a:p>
          <a:p>
            <a:r>
              <a:rPr lang="en-US" dirty="0"/>
              <a:t>trade relations as well as taking strategic decisions on important trade, investment and</a:t>
            </a:r>
          </a:p>
          <a:p>
            <a:r>
              <a:rPr lang="en-US" dirty="0"/>
              <a:t>economic issues.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2553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66DD7-AAB4-F248-99C1-698462098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7FC18C-46AD-2A45-9812-C4C7924E9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2. Negotiate and conclude a comprehensive EU-China Investment Agreement that covers</a:t>
            </a:r>
          </a:p>
          <a:p>
            <a:r>
              <a:rPr lang="en-US" dirty="0"/>
              <a:t>issues of interest to either side, including investment protection and market access. The</a:t>
            </a:r>
          </a:p>
          <a:p>
            <a:r>
              <a:rPr lang="en-US" dirty="0"/>
              <a:t>EU-China Investment Agreement will provide for progressive </a:t>
            </a:r>
            <a:r>
              <a:rPr lang="en-US" dirty="0" err="1"/>
              <a:t>liberalisation</a:t>
            </a:r>
            <a:r>
              <a:rPr lang="en-US" dirty="0"/>
              <a:t> of investment</a:t>
            </a:r>
          </a:p>
          <a:p>
            <a:r>
              <a:rPr lang="en-US" dirty="0"/>
              <a:t>and the elimination of restrictions for investors to each other's market. It will provide a</a:t>
            </a:r>
          </a:p>
          <a:p>
            <a:r>
              <a:rPr lang="en-US" dirty="0"/>
              <a:t>simpler and more secure legal framework to investors of both sides by securing</a:t>
            </a:r>
          </a:p>
          <a:p>
            <a:r>
              <a:rPr lang="en-US" dirty="0"/>
              <a:t>predictable long-term access to EU and Chinese markets respectively and providing for</a:t>
            </a:r>
          </a:p>
          <a:p>
            <a:r>
              <a:rPr lang="en-US" dirty="0"/>
              <a:t>strong protection to investors and their investments. It should replace the existing</a:t>
            </a:r>
          </a:p>
          <a:p>
            <a:r>
              <a:rPr lang="en-US" dirty="0"/>
              <a:t>bilateral investment treaties between China and EU Member States with one single</a:t>
            </a:r>
          </a:p>
          <a:p>
            <a:r>
              <a:rPr lang="en-US" dirty="0"/>
              <a:t>comprehensive agreement covering all EU Member States.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392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13C55-96BA-BD48-983A-1E8A31193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F439B-688B-C349-A75F-8DF95329BB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3. Negotiating and concluding such a comprehensive EU-China Investment Agreement will</a:t>
            </a:r>
          </a:p>
          <a:p>
            <a:r>
              <a:rPr lang="en-US" dirty="0"/>
              <a:t>convey both sides' joint commitment towards stronger cooperation as well as their</a:t>
            </a:r>
          </a:p>
          <a:p>
            <a:r>
              <a:rPr lang="en-US" dirty="0"/>
              <a:t>willingness to envisage broader ambitions including, once the conditions are right,</a:t>
            </a:r>
          </a:p>
          <a:p>
            <a:r>
              <a:rPr lang="en-US" dirty="0"/>
              <a:t>towards a deep and comprehensive FTA, as a longer term perspective.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1179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8C03A-7F3C-9C4C-B464-C749F9C5B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1B423A-62C9-1B43-85AD-258141D58C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4. Strive to create the conditions for continued high and sound growth in EU-China trade.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839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1108</TotalTime>
  <Words>375</Words>
  <Application>Microsoft Macintosh PowerPoint</Application>
  <PresentationFormat>Widescreen</PresentationFormat>
  <Paragraphs>31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EU-China Strategic Agenda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pcanelas</dc:creator>
  <cp:lastModifiedBy>pcanelas</cp:lastModifiedBy>
  <cp:revision>4</cp:revision>
  <dcterms:created xsi:type="dcterms:W3CDTF">2021-01-24T07:45:08Z</dcterms:created>
  <dcterms:modified xsi:type="dcterms:W3CDTF">2021-01-25T02:13:53Z</dcterms:modified>
</cp:coreProperties>
</file>