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86" r:id="rId2"/>
    <p:sldId id="281" r:id="rId3"/>
    <p:sldId id="283" r:id="rId4"/>
    <p:sldId id="260" r:id="rId5"/>
    <p:sldId id="257" r:id="rId6"/>
    <p:sldId id="258" r:id="rId7"/>
    <p:sldId id="259" r:id="rId8"/>
    <p:sldId id="278" r:id="rId9"/>
    <p:sldId id="262" r:id="rId10"/>
    <p:sldId id="265" r:id="rId11"/>
    <p:sldId id="263" r:id="rId12"/>
    <p:sldId id="264" r:id="rId13"/>
    <p:sldId id="266" r:id="rId14"/>
    <p:sldId id="267" r:id="rId15"/>
    <p:sldId id="282" r:id="rId16"/>
    <p:sldId id="269" r:id="rId17"/>
    <p:sldId id="268" r:id="rId18"/>
    <p:sldId id="270" r:id="rId19"/>
    <p:sldId id="271" r:id="rId20"/>
    <p:sldId id="272" r:id="rId21"/>
    <p:sldId id="273" r:id="rId22"/>
    <p:sldId id="274" r:id="rId23"/>
    <p:sldId id="275" r:id="rId24"/>
    <p:sldId id="276" r:id="rId25"/>
    <p:sldId id="279" r:id="rId26"/>
    <p:sldId id="280" r:id="rId27"/>
    <p:sldId id="288" r:id="rId2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86" autoAdjust="0"/>
    <p:restoredTop sz="94694"/>
  </p:normalViewPr>
  <p:slideViewPr>
    <p:cSldViewPr>
      <p:cViewPr varScale="1">
        <p:scale>
          <a:sx n="121" d="100"/>
          <a:sy n="121" d="100"/>
        </p:scale>
        <p:origin x="113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4" name="Group 2"/>
          <p:cNvGrpSpPr>
            <a:grpSpLocks/>
          </p:cNvGrpSpPr>
          <p:nvPr/>
        </p:nvGrpSpPr>
        <p:grpSpPr bwMode="auto">
          <a:xfrm>
            <a:off x="3800475" y="1789113"/>
            <a:ext cx="5340350" cy="5056187"/>
            <a:chOff x="2394" y="1127"/>
            <a:chExt cx="3364" cy="3185"/>
          </a:xfrm>
        </p:grpSpPr>
        <p:sp>
          <p:nvSpPr>
            <p:cNvPr id="819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198" name="Freeform 6"/>
            <p:cNvSpPr>
              <a:spLocks noEditPoints="1"/>
            </p:cNvSpPr>
            <p:nvPr/>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9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04" name="Freeform 12"/>
            <p:cNvSpPr>
              <a:spLocks/>
            </p:cNvSpPr>
            <p:nvPr/>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5" name="Freeform 13"/>
            <p:cNvSpPr>
              <a:spLocks/>
            </p:cNvSpPr>
            <p:nvPr/>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6" name="Freeform 14"/>
            <p:cNvSpPr>
              <a:spLocks/>
            </p:cNvSpPr>
            <p:nvPr/>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7" name="Freeform 15"/>
            <p:cNvSpPr>
              <a:spLocks/>
            </p:cNvSpPr>
            <p:nvPr/>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8" name="Freeform 16"/>
            <p:cNvSpPr>
              <a:spLocks/>
            </p:cNvSpPr>
            <p:nvPr/>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9" name="Freeform 17"/>
            <p:cNvSpPr>
              <a:spLocks noEditPoints="1"/>
            </p:cNvSpPr>
            <p:nvPr/>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0" name="Freeform 18"/>
            <p:cNvSpPr>
              <a:spLocks noEditPoints="1"/>
            </p:cNvSpPr>
            <p:nvPr/>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1" name="Freeform 19"/>
            <p:cNvSpPr>
              <a:spLocks/>
            </p:cNvSpPr>
            <p:nvPr/>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2" name="Freeform 20"/>
            <p:cNvSpPr>
              <a:spLocks noEditPoints="1"/>
            </p:cNvSpPr>
            <p:nvPr/>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3" name="Freeform 21"/>
            <p:cNvSpPr>
              <a:spLocks noEditPoints="1"/>
            </p:cNvSpPr>
            <p:nvPr/>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4" name="Freeform 22"/>
            <p:cNvSpPr>
              <a:spLocks noEditPoints="1"/>
            </p:cNvSpPr>
            <p:nvPr/>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5" name="Freeform 23"/>
            <p:cNvSpPr>
              <a:spLocks/>
            </p:cNvSpPr>
            <p:nvPr/>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6" name="Freeform 24"/>
            <p:cNvSpPr>
              <a:spLocks noEditPoints="1"/>
            </p:cNvSpPr>
            <p:nvPr/>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7" name="Freeform 25"/>
            <p:cNvSpPr>
              <a:spLocks noEditPoints="1"/>
            </p:cNvSpPr>
            <p:nvPr/>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8" name="Freeform 26"/>
            <p:cNvSpPr>
              <a:spLocks noEditPoints="1"/>
            </p:cNvSpPr>
            <p:nvPr/>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1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2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2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22" name="Freeform 30"/>
            <p:cNvSpPr>
              <a:spLocks noEditPoints="1"/>
            </p:cNvSpPr>
            <p:nvPr/>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23" name="Freeform 31"/>
            <p:cNvSpPr>
              <a:spLocks noEditPoints="1"/>
            </p:cNvSpPr>
            <p:nvPr/>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2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2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2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227" name="Freeform 35"/>
            <p:cNvSpPr>
              <a:spLocks/>
            </p:cNvSpPr>
            <p:nvPr/>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28" name="Freeform 36"/>
            <p:cNvSpPr>
              <a:spLocks/>
            </p:cNvSpPr>
            <p:nvPr/>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229" name="Rectangle 37"/>
          <p:cNvSpPr>
            <a:spLocks noGrp="1" noChangeArrowheads="1"/>
          </p:cNvSpPr>
          <p:nvPr>
            <p:ph type="dt" sz="half" idx="2"/>
          </p:nvPr>
        </p:nvSpPr>
        <p:spPr/>
        <p:txBody>
          <a:bodyPr/>
          <a:lstStyle>
            <a:lvl1pPr>
              <a:defRPr/>
            </a:lvl1pPr>
          </a:lstStyle>
          <a:p>
            <a:endParaRPr lang="en-US" altLang="en-US"/>
          </a:p>
        </p:txBody>
      </p:sp>
      <p:sp>
        <p:nvSpPr>
          <p:cNvPr id="8230" name="Rectangle 38"/>
          <p:cNvSpPr>
            <a:spLocks noGrp="1" noChangeArrowheads="1"/>
          </p:cNvSpPr>
          <p:nvPr>
            <p:ph type="ftr" sz="quarter" idx="3"/>
          </p:nvPr>
        </p:nvSpPr>
        <p:spPr/>
        <p:txBody>
          <a:bodyPr/>
          <a:lstStyle>
            <a:lvl1pPr>
              <a:defRPr/>
            </a:lvl1pPr>
          </a:lstStyle>
          <a:p>
            <a:endParaRPr lang="en-US" altLang="en-US"/>
          </a:p>
        </p:txBody>
      </p:sp>
      <p:sp>
        <p:nvSpPr>
          <p:cNvPr id="8231" name="Rectangle 39"/>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8232" name="Rectangle 40"/>
          <p:cNvSpPr>
            <a:spLocks noGrp="1" noChangeArrowheads="1"/>
          </p:cNvSpPr>
          <p:nvPr>
            <p:ph type="ctrTitle"/>
          </p:nvPr>
        </p:nvSpPr>
        <p:spPr>
          <a:xfrm>
            <a:off x="685800" y="1768475"/>
            <a:ext cx="7772400" cy="1736725"/>
          </a:xfrm>
        </p:spPr>
        <p:txBody>
          <a:bodyPr anchor="b" anchorCtr="1"/>
          <a:lstStyle>
            <a:lvl1pPr>
              <a:defRPr sz="5400"/>
            </a:lvl1pPr>
          </a:lstStyle>
          <a:p>
            <a:pPr lvl="0"/>
            <a:r>
              <a:rPr lang="en-US" altLang="en-US" noProof="0"/>
              <a:t>Click to edit Master title style</a:t>
            </a:r>
          </a:p>
        </p:txBody>
      </p:sp>
      <p:sp>
        <p:nvSpPr>
          <p:cNvPr id="8233" name="Rectangle 41"/>
          <p:cNvSpPr>
            <a:spLocks noGrp="1" noChangeArrowheads="1"/>
          </p:cNvSpPr>
          <p:nvPr>
            <p:ph type="sldNum" sz="quarter" idx="4"/>
          </p:nvPr>
        </p:nvSpPr>
        <p:spPr/>
        <p:txBody>
          <a:bodyPr/>
          <a:lstStyle>
            <a:lvl1pPr>
              <a:defRPr/>
            </a:lvl1pPr>
          </a:lstStyle>
          <a:p>
            <a:fld id="{AED63B15-88D7-48FF-8839-5572E8060EB9}"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77DCECB-B1AD-4AE2-830C-7EF377CAD529}" type="slidenum">
              <a:rPr lang="en-US" altLang="en-US"/>
              <a:pPr/>
              <a:t>‹#›</a:t>
            </a:fld>
            <a:endParaRPr lang="en-US" altLang="en-US"/>
          </a:p>
        </p:txBody>
      </p:sp>
    </p:spTree>
    <p:extLst>
      <p:ext uri="{BB962C8B-B14F-4D97-AF65-F5344CB8AC3E}">
        <p14:creationId xmlns:p14="http://schemas.microsoft.com/office/powerpoint/2010/main" val="3146175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4057DC4-548B-4CF5-AB18-0AF2D81269A6}" type="slidenum">
              <a:rPr lang="en-US" altLang="en-US"/>
              <a:pPr/>
              <a:t>‹#›</a:t>
            </a:fld>
            <a:endParaRPr lang="en-US" altLang="en-US"/>
          </a:p>
        </p:txBody>
      </p:sp>
    </p:spTree>
    <p:extLst>
      <p:ext uri="{BB962C8B-B14F-4D97-AF65-F5344CB8AC3E}">
        <p14:creationId xmlns:p14="http://schemas.microsoft.com/office/powerpoint/2010/main" val="267452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4C8B40E-4984-4C08-8838-6382AD665E80}" type="slidenum">
              <a:rPr lang="en-US" altLang="en-US"/>
              <a:pPr/>
              <a:t>‹#›</a:t>
            </a:fld>
            <a:endParaRPr lang="en-US" altLang="en-US"/>
          </a:p>
        </p:txBody>
      </p:sp>
    </p:spTree>
    <p:extLst>
      <p:ext uri="{BB962C8B-B14F-4D97-AF65-F5344CB8AC3E}">
        <p14:creationId xmlns:p14="http://schemas.microsoft.com/office/powerpoint/2010/main" val="1769484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1AC4901-3833-498A-A370-E240F4668610}" type="slidenum">
              <a:rPr lang="en-US" altLang="en-US"/>
              <a:pPr/>
              <a:t>‹#›</a:t>
            </a:fld>
            <a:endParaRPr lang="en-US" altLang="en-US"/>
          </a:p>
        </p:txBody>
      </p:sp>
    </p:spTree>
    <p:extLst>
      <p:ext uri="{BB962C8B-B14F-4D97-AF65-F5344CB8AC3E}">
        <p14:creationId xmlns:p14="http://schemas.microsoft.com/office/powerpoint/2010/main" val="357564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E4DF69CE-AFC6-4C4C-8D85-DB38EFD0E4F4}" type="slidenum">
              <a:rPr lang="en-US" altLang="en-US"/>
              <a:pPr/>
              <a:t>‹#›</a:t>
            </a:fld>
            <a:endParaRPr lang="en-US" altLang="en-US"/>
          </a:p>
        </p:txBody>
      </p:sp>
    </p:spTree>
    <p:extLst>
      <p:ext uri="{BB962C8B-B14F-4D97-AF65-F5344CB8AC3E}">
        <p14:creationId xmlns:p14="http://schemas.microsoft.com/office/powerpoint/2010/main" val="3656652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C0515847-4D93-487F-AB2D-BB6223D81D0A}" type="slidenum">
              <a:rPr lang="en-US" altLang="en-US"/>
              <a:pPr/>
              <a:t>‹#›</a:t>
            </a:fld>
            <a:endParaRPr lang="en-US" altLang="en-US"/>
          </a:p>
        </p:txBody>
      </p:sp>
    </p:spTree>
    <p:extLst>
      <p:ext uri="{BB962C8B-B14F-4D97-AF65-F5344CB8AC3E}">
        <p14:creationId xmlns:p14="http://schemas.microsoft.com/office/powerpoint/2010/main" val="14512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F6E0EAE-AF32-4402-92FD-9A6AB0B983E4}" type="slidenum">
              <a:rPr lang="en-US" altLang="en-US"/>
              <a:pPr/>
              <a:t>‹#›</a:t>
            </a:fld>
            <a:endParaRPr lang="en-US" altLang="en-US"/>
          </a:p>
        </p:txBody>
      </p:sp>
    </p:spTree>
    <p:extLst>
      <p:ext uri="{BB962C8B-B14F-4D97-AF65-F5344CB8AC3E}">
        <p14:creationId xmlns:p14="http://schemas.microsoft.com/office/powerpoint/2010/main" val="3216517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2864903-84CB-4033-B0C1-72BFBE07BEB8}" type="slidenum">
              <a:rPr lang="en-US" altLang="en-US"/>
              <a:pPr/>
              <a:t>‹#›</a:t>
            </a:fld>
            <a:endParaRPr lang="en-US" altLang="en-US"/>
          </a:p>
        </p:txBody>
      </p:sp>
    </p:spTree>
    <p:extLst>
      <p:ext uri="{BB962C8B-B14F-4D97-AF65-F5344CB8AC3E}">
        <p14:creationId xmlns:p14="http://schemas.microsoft.com/office/powerpoint/2010/main" val="1670763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0BABDF0-6356-4ADE-A2E2-F666ECF7520C}" type="slidenum">
              <a:rPr lang="en-US" altLang="en-US"/>
              <a:pPr/>
              <a:t>‹#›</a:t>
            </a:fld>
            <a:endParaRPr lang="en-US" altLang="en-US"/>
          </a:p>
        </p:txBody>
      </p:sp>
    </p:spTree>
    <p:extLst>
      <p:ext uri="{BB962C8B-B14F-4D97-AF65-F5344CB8AC3E}">
        <p14:creationId xmlns:p14="http://schemas.microsoft.com/office/powerpoint/2010/main" val="1116602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9A706A5-35A1-4652-950D-2AA4B40E70E4}" type="slidenum">
              <a:rPr lang="en-US" altLang="en-US"/>
              <a:pPr/>
              <a:t>‹#›</a:t>
            </a:fld>
            <a:endParaRPr lang="en-US" altLang="en-US"/>
          </a:p>
        </p:txBody>
      </p:sp>
    </p:spTree>
    <p:extLst>
      <p:ext uri="{BB962C8B-B14F-4D97-AF65-F5344CB8AC3E}">
        <p14:creationId xmlns:p14="http://schemas.microsoft.com/office/powerpoint/2010/main" val="417009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3800475" y="1789113"/>
            <a:ext cx="5340350" cy="5056187"/>
            <a:chOff x="2394" y="1127"/>
            <a:chExt cx="3364" cy="3185"/>
          </a:xfrm>
        </p:grpSpPr>
        <p:sp>
          <p:nvSpPr>
            <p:cNvPr id="7171"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2"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3"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4" name="Freeform 6"/>
            <p:cNvSpPr>
              <a:spLocks noEditPoints="1"/>
            </p:cNvSpPr>
            <p:nvPr userDrawn="1"/>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5"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6"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7"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8"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9"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80" name="Freeform 12"/>
            <p:cNvSpPr>
              <a:spLocks/>
            </p:cNvSpPr>
            <p:nvPr userDrawn="1"/>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1" name="Freeform 13"/>
            <p:cNvSpPr>
              <a:spLocks/>
            </p:cNvSpPr>
            <p:nvPr userDrawn="1"/>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2" name="Freeform 14"/>
            <p:cNvSpPr>
              <a:spLocks/>
            </p:cNvSpPr>
            <p:nvPr userDrawn="1"/>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3" name="Freeform 15"/>
            <p:cNvSpPr>
              <a:spLocks/>
            </p:cNvSpPr>
            <p:nvPr userDrawn="1"/>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4" name="Freeform 16"/>
            <p:cNvSpPr>
              <a:spLocks/>
            </p:cNvSpPr>
            <p:nvPr userDrawn="1"/>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5" name="Freeform 17"/>
            <p:cNvSpPr>
              <a:spLocks noEditPoints="1"/>
            </p:cNvSpPr>
            <p:nvPr userDrawn="1"/>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6" name="Freeform 18"/>
            <p:cNvSpPr>
              <a:spLocks noEditPoints="1"/>
            </p:cNvSpPr>
            <p:nvPr userDrawn="1"/>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7" name="Freeform 19"/>
            <p:cNvSpPr>
              <a:spLocks/>
            </p:cNvSpPr>
            <p:nvPr userDrawn="1"/>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8" name="Freeform 20"/>
            <p:cNvSpPr>
              <a:spLocks noEditPoints="1"/>
            </p:cNvSpPr>
            <p:nvPr userDrawn="1"/>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9" name="Freeform 21"/>
            <p:cNvSpPr>
              <a:spLocks noEditPoints="1"/>
            </p:cNvSpPr>
            <p:nvPr userDrawn="1"/>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0" name="Freeform 22"/>
            <p:cNvSpPr>
              <a:spLocks noEditPoints="1"/>
            </p:cNvSpPr>
            <p:nvPr userDrawn="1"/>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1" name="Freeform 23"/>
            <p:cNvSpPr>
              <a:spLocks/>
            </p:cNvSpPr>
            <p:nvPr userDrawn="1"/>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2" name="Freeform 24"/>
            <p:cNvSpPr>
              <a:spLocks noEditPoints="1"/>
            </p:cNvSpPr>
            <p:nvPr userDrawn="1"/>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3" name="Freeform 25"/>
            <p:cNvSpPr>
              <a:spLocks noEditPoints="1"/>
            </p:cNvSpPr>
            <p:nvPr userDrawn="1"/>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4" name="Freeform 26"/>
            <p:cNvSpPr>
              <a:spLocks noEditPoints="1"/>
            </p:cNvSpPr>
            <p:nvPr userDrawn="1"/>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5"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96"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97"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98" name="Freeform 30"/>
            <p:cNvSpPr>
              <a:spLocks noEditPoints="1"/>
            </p:cNvSpPr>
            <p:nvPr userDrawn="1"/>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9" name="Freeform 31"/>
            <p:cNvSpPr>
              <a:spLocks noEditPoints="1"/>
            </p:cNvSpPr>
            <p:nvPr userDrawn="1"/>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0"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201"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202"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203" name="Freeform 35"/>
            <p:cNvSpPr>
              <a:spLocks/>
            </p:cNvSpPr>
            <p:nvPr userDrawn="1"/>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4" name="Freeform 36"/>
            <p:cNvSpPr>
              <a:spLocks/>
            </p:cNvSpPr>
            <p:nvPr userDrawn="1"/>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7205" name="Rectangle 37"/>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206" name="Rectangle 38"/>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207" name="Rectangle 39"/>
          <p:cNvSpPr>
            <a:spLocks noGrp="1" noChangeArrowheads="1"/>
          </p:cNvSpPr>
          <p:nvPr>
            <p:ph type="dt" sz="half" idx="2"/>
          </p:nvPr>
        </p:nvSpPr>
        <p:spPr bwMode="auto">
          <a:xfrm>
            <a:off x="457200" y="6278563"/>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7208" name="Rectangle 40"/>
          <p:cNvSpPr>
            <a:spLocks noGrp="1" noChangeArrowheads="1"/>
          </p:cNvSpPr>
          <p:nvPr>
            <p:ph type="ftr" sz="quarter" idx="3"/>
          </p:nvPr>
        </p:nvSpPr>
        <p:spPr bwMode="auto">
          <a:xfrm>
            <a:off x="3124200" y="62785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ltLang="en-US"/>
          </a:p>
        </p:txBody>
      </p:sp>
      <p:sp>
        <p:nvSpPr>
          <p:cNvPr id="7209" name="Rectangle 41"/>
          <p:cNvSpPr>
            <a:spLocks noGrp="1" noChangeArrowheads="1"/>
          </p:cNvSpPr>
          <p:nvPr>
            <p:ph type="sldNum" sz="quarter" idx="4"/>
          </p:nvPr>
        </p:nvSpPr>
        <p:spPr bwMode="auto">
          <a:xfrm>
            <a:off x="6553200" y="6278563"/>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19948396-F45E-4D14-A416-FFCAFA555B1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tx1"/>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758" y="448055"/>
            <a:ext cx="2560777" cy="3801257"/>
          </a:xfrm>
          <a:prstGeom prst="rect">
            <a:avLst/>
          </a:prstGeom>
          <a:solidFill>
            <a:srgbClr val="7F3A27"/>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Title 2">
            <a:extLst>
              <a:ext uri="{FF2B5EF4-FFF2-40B4-BE49-F238E27FC236}">
                <a16:creationId xmlns:a16="http://schemas.microsoft.com/office/drawing/2014/main" id="{DBB5D55C-B826-5540-BC2A-46F72D1ECB03}"/>
              </a:ext>
            </a:extLst>
          </p:cNvPr>
          <p:cNvSpPr>
            <a:spLocks noGrp="1"/>
          </p:cNvSpPr>
          <p:nvPr>
            <p:ph type="title"/>
          </p:nvPr>
        </p:nvSpPr>
        <p:spPr>
          <a:xfrm>
            <a:off x="349758" y="458921"/>
            <a:ext cx="2560776" cy="3801257"/>
          </a:xfrm>
        </p:spPr>
        <p:txBody>
          <a:bodyPr vert="horz" lIns="91440" tIns="45720" rIns="91440" bIns="45720" rtlCol="0" anchor="ctr">
            <a:normAutofit/>
          </a:bodyPr>
          <a:lstStyle/>
          <a:p>
            <a:pPr algn="l">
              <a:lnSpc>
                <a:spcPct val="90000"/>
              </a:lnSpc>
            </a:pPr>
            <a:r>
              <a:rPr lang="en-US" dirty="0">
                <a:solidFill>
                  <a:srgbClr val="FFFFFF"/>
                </a:solidFill>
              </a:rPr>
              <a:t>Jean Monnet Seminar</a:t>
            </a:r>
            <a:br>
              <a:rPr lang="en-US" dirty="0">
                <a:solidFill>
                  <a:srgbClr val="FFFFFF"/>
                </a:solidFill>
              </a:rPr>
            </a:br>
            <a:br>
              <a:rPr lang="en-US" sz="3300" dirty="0">
                <a:solidFill>
                  <a:srgbClr val="FFFFFF"/>
                </a:solidFill>
              </a:rPr>
            </a:br>
            <a:r>
              <a:rPr lang="en-US" sz="3300" i="1" dirty="0">
                <a:solidFill>
                  <a:srgbClr val="FFFFFF"/>
                </a:solidFill>
              </a:rPr>
              <a:t>Europe Day </a:t>
            </a:r>
            <a:br>
              <a:rPr lang="en-US" sz="3300" i="1" dirty="0">
                <a:solidFill>
                  <a:srgbClr val="FFFFFF"/>
                </a:solidFill>
              </a:rPr>
            </a:br>
            <a:r>
              <a:rPr lang="en-US" sz="3300" i="1" dirty="0">
                <a:solidFill>
                  <a:srgbClr val="FFFFFF"/>
                </a:solidFill>
              </a:rPr>
              <a:t>2022</a:t>
            </a:r>
          </a:p>
        </p:txBody>
      </p:sp>
      <p:pic>
        <p:nvPicPr>
          <p:cNvPr id="5" name="Content Placeholder 4">
            <a:extLst>
              <a:ext uri="{FF2B5EF4-FFF2-40B4-BE49-F238E27FC236}">
                <a16:creationId xmlns:a16="http://schemas.microsoft.com/office/drawing/2014/main" id="{3337433B-58F0-F547-8ACF-33F054BE0892}"/>
              </a:ext>
            </a:extLst>
          </p:cNvPr>
          <p:cNvPicPr>
            <a:picLocks noGrp="1" noChangeAspect="1"/>
          </p:cNvPicPr>
          <p:nvPr>
            <p:ph type="pic" idx="1"/>
          </p:nvPr>
        </p:nvPicPr>
        <p:blipFill rotWithShape="1">
          <a:blip r:embed="rId2"/>
          <a:srcRect l="8258" r="8258"/>
          <a:stretch/>
        </p:blipFill>
        <p:spPr>
          <a:xfrm>
            <a:off x="3033452" y="448056"/>
            <a:ext cx="5760337" cy="3802932"/>
          </a:xfrm>
          <a:prstGeom prst="rect">
            <a:avLst/>
          </a:prstGeom>
        </p:spPr>
      </p:pic>
      <p:sp>
        <p:nvSpPr>
          <p:cNvPr id="17" name="Rectangle 1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757" y="4419227"/>
            <a:ext cx="2560777"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5"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3452" y="4416552"/>
            <a:ext cx="5766356" cy="198424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7154B417-3FAA-9348-9990-B33B13949728}"/>
              </a:ext>
            </a:extLst>
          </p:cNvPr>
          <p:cNvSpPr>
            <a:spLocks noGrp="1"/>
          </p:cNvSpPr>
          <p:nvPr>
            <p:ph type="body" sz="half" idx="2"/>
          </p:nvPr>
        </p:nvSpPr>
        <p:spPr>
          <a:xfrm>
            <a:off x="2910534" y="4495801"/>
            <a:ext cx="5883255" cy="1903278"/>
          </a:xfrm>
        </p:spPr>
        <p:txBody>
          <a:bodyPr vert="horz" lIns="91440" tIns="45720" rIns="91440" bIns="45720" rtlCol="0" anchor="ctr">
            <a:normAutofit/>
          </a:bodyPr>
          <a:lstStyle/>
          <a:p>
            <a:pPr>
              <a:lnSpc>
                <a:spcPct val="90000"/>
              </a:lnSpc>
            </a:pPr>
            <a:r>
              <a:rPr lang="en-US" sz="2000" b="1" dirty="0"/>
              <a:t>Jean Monnet Chair</a:t>
            </a:r>
          </a:p>
          <a:p>
            <a:pPr>
              <a:lnSpc>
                <a:spcPct val="90000"/>
              </a:lnSpc>
            </a:pPr>
            <a:endParaRPr lang="en-US" b="1" dirty="0">
              <a:solidFill>
                <a:schemeClr val="accent4">
                  <a:lumMod val="10000"/>
                </a:schemeClr>
              </a:solidFill>
            </a:endParaRPr>
          </a:p>
          <a:p>
            <a:pPr>
              <a:lnSpc>
                <a:spcPct val="90000"/>
              </a:lnSpc>
            </a:pPr>
            <a:r>
              <a:rPr lang="en-US" b="1" i="1" dirty="0">
                <a:solidFill>
                  <a:schemeClr val="accent4">
                    <a:lumMod val="10000"/>
                  </a:schemeClr>
                </a:solidFill>
              </a:rPr>
              <a:t>European Union Law in the Global Context</a:t>
            </a:r>
          </a:p>
          <a:p>
            <a:pPr indent="-228600">
              <a:lnSpc>
                <a:spcPct val="90000"/>
              </a:lnSpc>
              <a:buFont typeface="Arial" panose="020B0604020202020204" pitchFamily="34" charset="0"/>
              <a:buChar char="•"/>
            </a:pPr>
            <a:endParaRPr lang="en-US" sz="2000" b="1" dirty="0"/>
          </a:p>
          <a:p>
            <a:pPr algn="r">
              <a:lnSpc>
                <a:spcPct val="90000"/>
              </a:lnSpc>
            </a:pPr>
            <a:r>
              <a:rPr lang="en-US" sz="2000" b="1" dirty="0"/>
              <a:t>Paulo </a:t>
            </a:r>
            <a:r>
              <a:rPr lang="en-US" sz="2000" b="1" dirty="0" err="1"/>
              <a:t>Canelas</a:t>
            </a:r>
            <a:r>
              <a:rPr lang="en-US" sz="2000" b="1" dirty="0"/>
              <a:t> de Castro</a:t>
            </a:r>
          </a:p>
          <a:p>
            <a:pPr indent="-228600" algn="r">
              <a:lnSpc>
                <a:spcPct val="90000"/>
              </a:lnSpc>
              <a:buFont typeface="Arial" panose="020B0604020202020204" pitchFamily="34" charset="0"/>
              <a:buChar char="•"/>
            </a:pPr>
            <a:r>
              <a:rPr lang="en-US" i="1" dirty="0" err="1"/>
              <a:t>pcanelas@umac.mo</a:t>
            </a:r>
            <a:endParaRPr lang="en-US" i="1" dirty="0"/>
          </a:p>
        </p:txBody>
      </p:sp>
    </p:spTree>
    <p:extLst>
      <p:ext uri="{BB962C8B-B14F-4D97-AF65-F5344CB8AC3E}">
        <p14:creationId xmlns:p14="http://schemas.microsoft.com/office/powerpoint/2010/main" val="1010311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b="1"/>
              <a:t>EUROPE DAY</a:t>
            </a:r>
          </a:p>
        </p:txBody>
      </p:sp>
      <p:sp>
        <p:nvSpPr>
          <p:cNvPr id="32771" name="Rectangle 3"/>
          <p:cNvSpPr>
            <a:spLocks noGrp="1" noChangeArrowheads="1"/>
          </p:cNvSpPr>
          <p:nvPr>
            <p:ph type="body" idx="1"/>
          </p:nvPr>
        </p:nvSpPr>
        <p:spPr/>
        <p:txBody>
          <a:bodyPr/>
          <a:lstStyle/>
          <a:p>
            <a:r>
              <a:rPr lang="en-US" altLang="en-US" b="1" dirty="0"/>
              <a:t>EUROPE DAY, May 9, </a:t>
            </a:r>
          </a:p>
          <a:p>
            <a:pPr marL="0" indent="0">
              <a:buNone/>
            </a:pPr>
            <a:r>
              <a:rPr lang="en-US" altLang="en-US" b="1" dirty="0"/>
              <a:t>marks the anniversary of the day</a:t>
            </a:r>
          </a:p>
          <a:p>
            <a:pPr marL="0" indent="0">
              <a:buNone/>
            </a:pPr>
            <a:r>
              <a:rPr lang="en-US" altLang="en-US" b="1" dirty="0"/>
              <a:t>in 1950 </a:t>
            </a:r>
          </a:p>
          <a:p>
            <a:pPr marL="0" indent="0">
              <a:buNone/>
            </a:pPr>
            <a:r>
              <a:rPr lang="en-US" altLang="en-US" b="1" dirty="0"/>
              <a:t>when the current European Union </a:t>
            </a:r>
          </a:p>
          <a:p>
            <a:pPr marL="0" indent="0">
              <a:buNone/>
            </a:pPr>
            <a:r>
              <a:rPr lang="en-US" altLang="en-US" b="1" dirty="0"/>
              <a:t>was “born”. </a:t>
            </a: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a:t>Schuman’s speech</a:t>
            </a:r>
          </a:p>
        </p:txBody>
      </p:sp>
      <p:sp>
        <p:nvSpPr>
          <p:cNvPr id="34819" name="Rectangle 3"/>
          <p:cNvSpPr>
            <a:spLocks noGrp="1" noChangeArrowheads="1"/>
          </p:cNvSpPr>
          <p:nvPr>
            <p:ph type="body" idx="1"/>
          </p:nvPr>
        </p:nvSpPr>
        <p:spPr/>
        <p:txBody>
          <a:bodyPr/>
          <a:lstStyle/>
          <a:p>
            <a:r>
              <a:rPr lang="en-US" altLang="en-US" b="1" dirty="0"/>
              <a:t>French Foreign Minister </a:t>
            </a:r>
          </a:p>
          <a:p>
            <a:pPr marL="0" indent="0">
              <a:buNone/>
            </a:pPr>
            <a:r>
              <a:rPr lang="en-US" altLang="en-US" b="1" dirty="0"/>
              <a:t>Robert Schuman</a:t>
            </a:r>
          </a:p>
          <a:p>
            <a:pPr marL="0" indent="0">
              <a:buNone/>
            </a:pPr>
            <a:r>
              <a:rPr lang="en-US" altLang="en-US" b="1" dirty="0"/>
              <a:t>gave a speech </a:t>
            </a:r>
          </a:p>
          <a:p>
            <a:pPr marL="0" indent="0">
              <a:buNone/>
            </a:pPr>
            <a:r>
              <a:rPr lang="en-US" altLang="en-US" b="1" dirty="0"/>
              <a:t>calling for European countries to combine their coal and steel production under a single European institution, </a:t>
            </a:r>
          </a:p>
          <a:p>
            <a:pPr marL="0" indent="0">
              <a:buNone/>
            </a:pPr>
            <a:r>
              <a:rPr lang="en-US" altLang="en-US" b="1" dirty="0"/>
              <a:t>paving the way to our current European Union.</a:t>
            </a:r>
            <a:r>
              <a:rPr lang="en-US" altLang="en-US" dirty="0"/>
              <a:t> </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endParaRPr lang="en-US" altLang="en-US"/>
          </a:p>
        </p:txBody>
      </p:sp>
      <p:pic>
        <p:nvPicPr>
          <p:cNvPr id="10244" name="Picture 4" descr="Picture - Schuman Declaration of 9 May 1950"/>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304800"/>
            <a:ext cx="8991600" cy="632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a:t>Schuman Declaration</a:t>
            </a:r>
          </a:p>
        </p:txBody>
      </p:sp>
      <p:sp>
        <p:nvSpPr>
          <p:cNvPr id="3075" name="Rectangle 3"/>
          <p:cNvSpPr>
            <a:spLocks noGrp="1" noChangeArrowheads="1"/>
          </p:cNvSpPr>
          <p:nvPr>
            <p:ph type="body" idx="1"/>
          </p:nvPr>
        </p:nvSpPr>
        <p:spPr/>
        <p:txBody>
          <a:bodyPr/>
          <a:lstStyle/>
          <a:p>
            <a:r>
              <a:rPr lang="en-US" altLang="en-US" dirty="0"/>
              <a:t>The proposal </a:t>
            </a:r>
          </a:p>
          <a:p>
            <a:pPr marL="0" indent="0">
              <a:buNone/>
            </a:pPr>
            <a:r>
              <a:rPr lang="en-US" altLang="en-US" dirty="0"/>
              <a:t>on the creation of an </a:t>
            </a:r>
            <a:r>
              <a:rPr lang="en-US" altLang="en-US" dirty="0" err="1"/>
              <a:t>organised</a:t>
            </a:r>
            <a:r>
              <a:rPr lang="en-US" altLang="en-US" dirty="0"/>
              <a:t> Europe, indispensable to the maintenance of peaceful relations</a:t>
            </a:r>
          </a:p>
          <a:p>
            <a:pPr marL="0" indent="0">
              <a:buNone/>
            </a:pPr>
            <a:r>
              <a:rPr lang="en-US" altLang="en-US" dirty="0"/>
              <a:t>=</a:t>
            </a:r>
          </a:p>
          <a:p>
            <a:pPr marL="0" indent="0">
              <a:buNone/>
            </a:pPr>
            <a:r>
              <a:rPr lang="en-US" altLang="en-US" dirty="0"/>
              <a:t>Schuman Declaration.</a:t>
            </a:r>
            <a:br>
              <a:rPr lang="en-US" altLang="en-US" dirty="0"/>
            </a:br>
            <a:br>
              <a:rPr lang="en-US" altLang="en-US" dirty="0"/>
            </a:b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a:t>Schuman declaration</a:t>
            </a:r>
          </a:p>
        </p:txBody>
      </p:sp>
      <p:sp>
        <p:nvSpPr>
          <p:cNvPr id="4099" name="Rectangle 3"/>
          <p:cNvSpPr>
            <a:spLocks noGrp="1" noChangeArrowheads="1"/>
          </p:cNvSpPr>
          <p:nvPr>
            <p:ph type="body" idx="1"/>
          </p:nvPr>
        </p:nvSpPr>
        <p:spPr/>
        <p:txBody>
          <a:bodyPr/>
          <a:lstStyle/>
          <a:p>
            <a:r>
              <a:rPr lang="en-US" altLang="en-US" dirty="0"/>
              <a:t>The "Schuman declaration", </a:t>
            </a:r>
          </a:p>
          <a:p>
            <a:pPr marL="0" indent="0">
              <a:buNone/>
            </a:pPr>
            <a:r>
              <a:rPr lang="en-US" altLang="en-US" dirty="0"/>
              <a:t>is considered to be </a:t>
            </a:r>
          </a:p>
          <a:p>
            <a:pPr marL="0" indent="0">
              <a:buNone/>
            </a:pPr>
            <a:r>
              <a:rPr lang="en-US" altLang="en-US" dirty="0"/>
              <a:t>the beginning of the creation of </a:t>
            </a:r>
          </a:p>
          <a:p>
            <a:pPr marL="0" indent="0">
              <a:buNone/>
            </a:pPr>
            <a:r>
              <a:rPr lang="en-US" altLang="en-US" dirty="0"/>
              <a:t>what is now the European Union.</a:t>
            </a:r>
            <a:br>
              <a:rPr lang="en-US" altLang="en-US" dirty="0"/>
            </a:br>
            <a:br>
              <a:rPr lang="en-US" altLang="en-US" dirty="0"/>
            </a:b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Europe Day</a:t>
            </a:r>
          </a:p>
        </p:txBody>
      </p:sp>
      <p:sp>
        <p:nvSpPr>
          <p:cNvPr id="5123" name="Rectangle 3"/>
          <p:cNvSpPr>
            <a:spLocks noGrp="1" noChangeArrowheads="1"/>
          </p:cNvSpPr>
          <p:nvPr>
            <p:ph type="body" idx="1"/>
          </p:nvPr>
        </p:nvSpPr>
        <p:spPr>
          <a:xfrm>
            <a:off x="457200" y="1066800"/>
            <a:ext cx="8229600" cy="5513387"/>
          </a:xfrm>
        </p:spPr>
        <p:txBody>
          <a:bodyPr/>
          <a:lstStyle/>
          <a:p>
            <a:pPr>
              <a:buFont typeface="Wingdings" panose="05000000000000000000" pitchFamily="2" charset="2"/>
              <a:buNone/>
            </a:pPr>
            <a:br>
              <a:rPr lang="en-US" altLang="en-US" dirty="0"/>
            </a:br>
            <a:r>
              <a:rPr lang="en-US" altLang="en-US" dirty="0"/>
              <a:t>The 9th of May has become a </a:t>
            </a:r>
            <a:r>
              <a:rPr lang="en-US" altLang="en-US" sz="4000" b="1" dirty="0"/>
              <a:t>European symbol</a:t>
            </a:r>
            <a:r>
              <a:rPr lang="en-US" altLang="en-US" dirty="0"/>
              <a:t> (Europe Day) </a:t>
            </a:r>
          </a:p>
          <a:p>
            <a:pPr>
              <a:buFont typeface="Wingdings" panose="05000000000000000000" pitchFamily="2" charset="2"/>
              <a:buNone/>
            </a:pPr>
            <a:r>
              <a:rPr lang="en-US" altLang="en-US" dirty="0"/>
              <a:t>	which, </a:t>
            </a:r>
          </a:p>
          <a:p>
            <a:pPr>
              <a:buFont typeface="Wingdings" panose="05000000000000000000" pitchFamily="2" charset="2"/>
              <a:buNone/>
            </a:pPr>
            <a:r>
              <a:rPr lang="en-US" altLang="en-US" dirty="0"/>
              <a:t>along with the flag, </a:t>
            </a:r>
          </a:p>
          <a:p>
            <a:pPr>
              <a:buFont typeface="Wingdings" panose="05000000000000000000" pitchFamily="2" charset="2"/>
              <a:buNone/>
            </a:pPr>
            <a:r>
              <a:rPr lang="en-US" altLang="en-US" dirty="0"/>
              <a:t>the anthem, </a:t>
            </a:r>
          </a:p>
          <a:p>
            <a:pPr>
              <a:buFont typeface="Wingdings" panose="05000000000000000000" pitchFamily="2" charset="2"/>
              <a:buNone/>
            </a:pPr>
            <a:r>
              <a:rPr lang="en-US" altLang="en-US" dirty="0"/>
              <a:t>the motto and </a:t>
            </a:r>
          </a:p>
          <a:p>
            <a:pPr>
              <a:buFont typeface="Wingdings" panose="05000000000000000000" pitchFamily="2" charset="2"/>
              <a:buNone/>
            </a:pPr>
            <a:r>
              <a:rPr lang="en-US" altLang="en-US" dirty="0"/>
              <a:t>the single currency (the EURO), </a:t>
            </a:r>
          </a:p>
          <a:p>
            <a:pPr>
              <a:buFont typeface="Wingdings" panose="05000000000000000000" pitchFamily="2" charset="2"/>
              <a:buNone/>
            </a:pPr>
            <a:r>
              <a:rPr lang="en-US" altLang="en-US" dirty="0"/>
              <a:t>	identifies the European Union.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a:t>Europe Day</a:t>
            </a:r>
          </a:p>
        </p:txBody>
      </p:sp>
      <p:sp>
        <p:nvSpPr>
          <p:cNvPr id="29699" name="Rectangle 3"/>
          <p:cNvSpPr>
            <a:spLocks noGrp="1" noChangeArrowheads="1"/>
          </p:cNvSpPr>
          <p:nvPr>
            <p:ph type="body" idx="1"/>
          </p:nvPr>
        </p:nvSpPr>
        <p:spPr/>
        <p:txBody>
          <a:bodyPr/>
          <a:lstStyle/>
          <a:p>
            <a:pPr>
              <a:buFont typeface="Wingdings" panose="05000000000000000000" pitchFamily="2" charset="2"/>
              <a:buNone/>
            </a:pPr>
            <a:r>
              <a:rPr lang="en-US" altLang="en-US" dirty="0"/>
              <a:t>Europe Day </a:t>
            </a:r>
          </a:p>
          <a:p>
            <a:pPr>
              <a:buFont typeface="Wingdings" panose="05000000000000000000" pitchFamily="2" charset="2"/>
              <a:buNone/>
            </a:pPr>
            <a:r>
              <a:rPr lang="en-US" altLang="en-US" dirty="0"/>
              <a:t>is the occasion for </a:t>
            </a:r>
          </a:p>
          <a:p>
            <a:pPr>
              <a:buFont typeface="Wingdings" panose="05000000000000000000" pitchFamily="2" charset="2"/>
              <a:buNone/>
            </a:pPr>
            <a:r>
              <a:rPr lang="en-US" altLang="en-US" dirty="0"/>
              <a:t>activities and festivities </a:t>
            </a:r>
          </a:p>
          <a:p>
            <a:pPr>
              <a:buFont typeface="Wingdings" panose="05000000000000000000" pitchFamily="2" charset="2"/>
              <a:buNone/>
            </a:pPr>
            <a:r>
              <a:rPr lang="en-US" altLang="en-US" dirty="0"/>
              <a:t>that are aimed at bringing Europe </a:t>
            </a:r>
          </a:p>
          <a:p>
            <a:pPr>
              <a:buFont typeface="Wingdings" panose="05000000000000000000" pitchFamily="2" charset="2"/>
              <a:buNone/>
            </a:pPr>
            <a:r>
              <a:rPr lang="en-US" altLang="en-US" dirty="0"/>
              <a:t>closer to its citizens and peoples of the Union </a:t>
            </a:r>
          </a:p>
          <a:p>
            <a:pPr>
              <a:buFont typeface="Wingdings" panose="05000000000000000000" pitchFamily="2" charset="2"/>
              <a:buNone/>
            </a:pPr>
            <a:r>
              <a:rPr lang="en-US" altLang="en-US" dirty="0"/>
              <a:t>closer to one another.</a:t>
            </a:r>
          </a:p>
          <a:p>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a:t>Other EU Symbols</a:t>
            </a:r>
          </a:p>
        </p:txBody>
      </p:sp>
      <p:sp>
        <p:nvSpPr>
          <p:cNvPr id="12291" name="Rectangle 3"/>
          <p:cNvSpPr>
            <a:spLocks noGrp="1" noChangeArrowheads="1"/>
          </p:cNvSpPr>
          <p:nvPr>
            <p:ph type="body" idx="1"/>
          </p:nvPr>
        </p:nvSpPr>
        <p:spPr/>
        <p:txBody>
          <a:bodyPr/>
          <a:lstStyle/>
          <a:p>
            <a:r>
              <a:rPr lang="en-US" altLang="en-US"/>
              <a:t>European flag</a:t>
            </a:r>
          </a:p>
          <a:p>
            <a:r>
              <a:rPr lang="en-US" altLang="en-US"/>
              <a:t>Anthem</a:t>
            </a:r>
          </a:p>
          <a:p>
            <a:r>
              <a:rPr lang="en-US" altLang="en-US"/>
              <a:t>Motto</a:t>
            </a:r>
          </a:p>
          <a:p>
            <a:r>
              <a:rPr lang="en-US" altLang="en-US"/>
              <a:t>Euro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a:t>EU Flag</a:t>
            </a:r>
          </a:p>
        </p:txBody>
      </p:sp>
      <p:sp>
        <p:nvSpPr>
          <p:cNvPr id="15363" name="Rectangle 3"/>
          <p:cNvSpPr>
            <a:spLocks noGrp="1" noChangeArrowheads="1"/>
          </p:cNvSpPr>
          <p:nvPr>
            <p:ph type="body" idx="1"/>
          </p:nvPr>
        </p:nvSpPr>
        <p:spPr/>
        <p:txBody>
          <a:bodyPr/>
          <a:lstStyle/>
          <a:p>
            <a:endParaRPr lang="en-US" altLang="en-US"/>
          </a:p>
        </p:txBody>
      </p:sp>
      <p:pic>
        <p:nvPicPr>
          <p:cNvPr id="15364" name="Picture 4" descr="eu-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7800"/>
            <a:ext cx="10058400" cy="541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a:t>EU Flag</a:t>
            </a:r>
          </a:p>
        </p:txBody>
      </p:sp>
      <p:sp>
        <p:nvSpPr>
          <p:cNvPr id="13315" name="Rectangle 3"/>
          <p:cNvSpPr>
            <a:spLocks noGrp="1" noChangeArrowheads="1"/>
          </p:cNvSpPr>
          <p:nvPr>
            <p:ph type="body" idx="1"/>
          </p:nvPr>
        </p:nvSpPr>
        <p:spPr/>
        <p:txBody>
          <a:bodyPr/>
          <a:lstStyle/>
          <a:p>
            <a:r>
              <a:rPr lang="en-US" altLang="en-US" dirty="0"/>
              <a:t>It is the symbol </a:t>
            </a:r>
          </a:p>
          <a:p>
            <a:pPr marL="0" indent="0">
              <a:buNone/>
            </a:pPr>
            <a:r>
              <a:rPr lang="en-US" altLang="en-US" dirty="0"/>
              <a:t>not only of the European Union </a:t>
            </a:r>
          </a:p>
          <a:p>
            <a:pPr marL="0" indent="0">
              <a:buNone/>
            </a:pPr>
            <a:r>
              <a:rPr lang="en-US" altLang="en-US" dirty="0"/>
              <a:t>but also of Europe's unity and identity </a:t>
            </a:r>
          </a:p>
          <a:p>
            <a:pPr marL="0" indent="0">
              <a:buNone/>
            </a:pPr>
            <a:r>
              <a:rPr lang="en-US" altLang="en-US" dirty="0"/>
              <a:t>in a wider sense. </a:t>
            </a:r>
          </a:p>
          <a:p>
            <a:endParaRPr lang="en-US" altLang="en-US" dirty="0"/>
          </a:p>
          <a:p>
            <a:r>
              <a:rPr lang="en-US" altLang="en-US" dirty="0"/>
              <a:t>The circle of gold stars represents solidarity and harmony between the peoples of Europe.</a:t>
            </a:r>
          </a:p>
          <a:p>
            <a:endParaRPr lang="en-US" altLang="en-US" dirty="0"/>
          </a:p>
          <a:p>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a:t>EU Flag</a:t>
            </a:r>
          </a:p>
        </p:txBody>
      </p:sp>
      <p:sp>
        <p:nvSpPr>
          <p:cNvPr id="14339" name="Rectangle 3"/>
          <p:cNvSpPr>
            <a:spLocks noGrp="1" noChangeArrowheads="1"/>
          </p:cNvSpPr>
          <p:nvPr>
            <p:ph type="body" idx="1"/>
          </p:nvPr>
        </p:nvSpPr>
        <p:spPr>
          <a:xfrm>
            <a:off x="457200" y="1295400"/>
            <a:ext cx="8229600" cy="5105400"/>
          </a:xfrm>
        </p:spPr>
        <p:txBody>
          <a:bodyPr/>
          <a:lstStyle/>
          <a:p>
            <a:r>
              <a:rPr lang="en-US" altLang="en-US" dirty="0"/>
              <a:t>The number of stars has nothing to do with the number of Member States. </a:t>
            </a:r>
          </a:p>
          <a:p>
            <a:endParaRPr lang="en-US" altLang="en-US" dirty="0"/>
          </a:p>
          <a:p>
            <a:r>
              <a:rPr lang="en-US" altLang="en-US" dirty="0"/>
              <a:t>There are twelve stars because the number twelve is traditionally the symbol of perfection, completeness and unity. </a:t>
            </a:r>
          </a:p>
          <a:p>
            <a:endParaRPr lang="en-US" altLang="en-US" dirty="0"/>
          </a:p>
          <a:p>
            <a:r>
              <a:rPr lang="en-US" altLang="en-US" dirty="0"/>
              <a:t>The flag therefore remained unchanged regardless of EU enlargements.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EU Anthem</a:t>
            </a:r>
          </a:p>
        </p:txBody>
      </p:sp>
      <p:sp>
        <p:nvSpPr>
          <p:cNvPr id="16387" name="Rectangle 3"/>
          <p:cNvSpPr>
            <a:spLocks noGrp="1" noChangeArrowheads="1"/>
          </p:cNvSpPr>
          <p:nvPr>
            <p:ph type="body" idx="1"/>
          </p:nvPr>
        </p:nvSpPr>
        <p:spPr>
          <a:xfrm>
            <a:off x="457200" y="1600200"/>
            <a:ext cx="8610600" cy="4530725"/>
          </a:xfrm>
        </p:spPr>
        <p:txBody>
          <a:bodyPr/>
          <a:lstStyle/>
          <a:p>
            <a:r>
              <a:rPr lang="en-US" altLang="en-US" dirty="0"/>
              <a:t>The EU anthem </a:t>
            </a:r>
          </a:p>
          <a:p>
            <a:r>
              <a:rPr lang="en-US" altLang="en-US" dirty="0"/>
              <a:t>is the anthem of not only the European Union </a:t>
            </a:r>
          </a:p>
          <a:p>
            <a:r>
              <a:rPr lang="en-US" altLang="en-US" dirty="0"/>
              <a:t>but also of Europe in a wider sense. </a:t>
            </a:r>
          </a:p>
          <a:p>
            <a:endParaRPr lang="en-US" altLang="en-US" dirty="0"/>
          </a:p>
          <a:p>
            <a:r>
              <a:rPr lang="en-US" altLang="en-US" dirty="0"/>
              <a:t>The melody comes from </a:t>
            </a:r>
          </a:p>
          <a:p>
            <a:r>
              <a:rPr lang="en-US" altLang="en-US" dirty="0"/>
              <a:t>the Ninth Symphony </a:t>
            </a:r>
          </a:p>
          <a:p>
            <a:r>
              <a:rPr lang="en-US" altLang="en-US" dirty="0"/>
              <a:t>composed in 1823 by Ludwig Van Beethoven.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The EU Anthem</a:t>
            </a:r>
          </a:p>
        </p:txBody>
      </p:sp>
      <p:sp>
        <p:nvSpPr>
          <p:cNvPr id="17411" name="Rectangle 3"/>
          <p:cNvSpPr>
            <a:spLocks noGrp="1" noChangeArrowheads="1"/>
          </p:cNvSpPr>
          <p:nvPr>
            <p:ph type="body" idx="1"/>
          </p:nvPr>
        </p:nvSpPr>
        <p:spPr>
          <a:xfrm>
            <a:off x="457200" y="1143000"/>
            <a:ext cx="8229600" cy="5437187"/>
          </a:xfrm>
        </p:spPr>
        <p:txBody>
          <a:bodyPr/>
          <a:lstStyle/>
          <a:p>
            <a:r>
              <a:rPr lang="en-US" altLang="en-US" dirty="0"/>
              <a:t>For the final movement of this symphony, Beethoven set to music </a:t>
            </a:r>
          </a:p>
          <a:p>
            <a:pPr marL="0" indent="0">
              <a:buNone/>
            </a:pPr>
            <a:r>
              <a:rPr lang="en-US" altLang="en-US" dirty="0"/>
              <a:t>the "Ode to Joy" </a:t>
            </a:r>
          </a:p>
          <a:p>
            <a:pPr marL="0" indent="0">
              <a:buNone/>
            </a:pPr>
            <a:r>
              <a:rPr lang="en-US" altLang="en-US" dirty="0"/>
              <a:t>written in 1785 by Friedrich von Schiller.</a:t>
            </a:r>
          </a:p>
          <a:p>
            <a:r>
              <a:rPr lang="en-US" altLang="en-US" dirty="0"/>
              <a:t> </a:t>
            </a:r>
          </a:p>
          <a:p>
            <a:r>
              <a:rPr lang="en-US" altLang="en-US" dirty="0"/>
              <a:t>This poem expresses </a:t>
            </a:r>
          </a:p>
          <a:p>
            <a:r>
              <a:rPr lang="en-US" altLang="en-US" dirty="0"/>
              <a:t>Schiller's idealistic vision of </a:t>
            </a:r>
          </a:p>
          <a:p>
            <a:r>
              <a:rPr lang="en-US" altLang="en-US" dirty="0"/>
              <a:t>the human race becoming brothers </a:t>
            </a:r>
          </a:p>
          <a:p>
            <a:r>
              <a:rPr lang="en-US" altLang="en-US" dirty="0"/>
              <a:t>- a vision Beethoven shared.</a:t>
            </a:r>
          </a:p>
          <a:p>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a:t>EU Anthem</a:t>
            </a:r>
          </a:p>
        </p:txBody>
      </p:sp>
      <p:sp>
        <p:nvSpPr>
          <p:cNvPr id="33795" name="Rectangle 3"/>
          <p:cNvSpPr>
            <a:spLocks noGrp="1" noChangeArrowheads="1"/>
          </p:cNvSpPr>
          <p:nvPr>
            <p:ph type="body" idx="1"/>
          </p:nvPr>
        </p:nvSpPr>
        <p:spPr/>
        <p:txBody>
          <a:bodyPr/>
          <a:lstStyle/>
          <a:p>
            <a:r>
              <a:rPr lang="en-US" altLang="en-US" dirty="0"/>
              <a:t>Listen to it at:</a:t>
            </a:r>
          </a:p>
          <a:p>
            <a:endParaRPr lang="en-US" altLang="en-US" dirty="0"/>
          </a:p>
          <a:p>
            <a:r>
              <a:rPr lang="en-US" altLang="en-US" dirty="0"/>
              <a:t>http://europa.eu/abc/symbols/anthem/index_en.htm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t>EU Motto</a:t>
            </a:r>
          </a:p>
        </p:txBody>
      </p:sp>
      <p:sp>
        <p:nvSpPr>
          <p:cNvPr id="19459" name="Rectangle 3"/>
          <p:cNvSpPr>
            <a:spLocks noGrp="1" noChangeArrowheads="1"/>
          </p:cNvSpPr>
          <p:nvPr>
            <p:ph type="body" idx="1"/>
          </p:nvPr>
        </p:nvSpPr>
        <p:spPr/>
        <p:txBody>
          <a:bodyPr/>
          <a:lstStyle/>
          <a:p>
            <a:r>
              <a:rPr lang="en-US" altLang="en-US" dirty="0"/>
              <a:t>“United in diversity” </a:t>
            </a:r>
          </a:p>
          <a:p>
            <a:r>
              <a:rPr lang="en-US" altLang="en-US" dirty="0"/>
              <a:t>is the motto of the European Union.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a:t>The EU Motto</a:t>
            </a:r>
          </a:p>
        </p:txBody>
      </p:sp>
      <p:sp>
        <p:nvSpPr>
          <p:cNvPr id="18435" name="Rectangle 3"/>
          <p:cNvSpPr>
            <a:spLocks noGrp="1" noChangeArrowheads="1"/>
          </p:cNvSpPr>
          <p:nvPr>
            <p:ph type="body" idx="1"/>
          </p:nvPr>
        </p:nvSpPr>
        <p:spPr/>
        <p:txBody>
          <a:bodyPr/>
          <a:lstStyle/>
          <a:p>
            <a:endParaRPr lang="en-US" altLang="en-US"/>
          </a:p>
        </p:txBody>
      </p:sp>
      <p:pic>
        <p:nvPicPr>
          <p:cNvPr id="18437" name="Picture 5" descr="The motto in the 23 languages of European Uni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6800"/>
            <a:ext cx="8839200" cy="579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EU Motto</a:t>
            </a:r>
          </a:p>
        </p:txBody>
      </p:sp>
      <p:sp>
        <p:nvSpPr>
          <p:cNvPr id="20483" name="Rectangle 3"/>
          <p:cNvSpPr>
            <a:spLocks noGrp="1" noChangeArrowheads="1"/>
          </p:cNvSpPr>
          <p:nvPr>
            <p:ph type="body" idx="1"/>
          </p:nvPr>
        </p:nvSpPr>
        <p:spPr/>
        <p:txBody>
          <a:bodyPr/>
          <a:lstStyle/>
          <a:p>
            <a:r>
              <a:rPr lang="en-US" altLang="en-US"/>
              <a:t>The motto means that, </a:t>
            </a:r>
          </a:p>
          <a:p>
            <a:r>
              <a:rPr lang="en-US" altLang="en-US"/>
              <a:t>via the EU, </a:t>
            </a:r>
          </a:p>
          <a:p>
            <a:r>
              <a:rPr lang="en-US" altLang="en-US"/>
              <a:t>Europeans are united in working together for peace and prosperity, </a:t>
            </a:r>
          </a:p>
          <a:p>
            <a:r>
              <a:rPr lang="en-US" altLang="en-US"/>
              <a:t>and that the many different cultures, traditions and languages in Europe are deemed to be a positive asset for the continent. </a:t>
            </a:r>
          </a:p>
          <a:p>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The EURO</a:t>
            </a:r>
          </a:p>
        </p:txBody>
      </p:sp>
      <p:sp>
        <p:nvSpPr>
          <p:cNvPr id="21507" name="Rectangle 3"/>
          <p:cNvSpPr>
            <a:spLocks noGrp="1" noChangeArrowheads="1"/>
          </p:cNvSpPr>
          <p:nvPr>
            <p:ph type="body" idx="1"/>
          </p:nvPr>
        </p:nvSpPr>
        <p:spPr/>
        <p:txBody>
          <a:bodyPr/>
          <a:lstStyle/>
          <a:p>
            <a:endParaRPr lang="en-US" altLang="en-US"/>
          </a:p>
        </p:txBody>
      </p:sp>
      <p:pic>
        <p:nvPicPr>
          <p:cNvPr id="21509" name="Picture 5" descr="Euro coins © StockXch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16063"/>
            <a:ext cx="8229600" cy="467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a:t>The EURO</a:t>
            </a:r>
          </a:p>
        </p:txBody>
      </p:sp>
      <p:sp>
        <p:nvSpPr>
          <p:cNvPr id="22531" name="Rectangle 3"/>
          <p:cNvSpPr>
            <a:spLocks noGrp="1" noChangeArrowheads="1"/>
          </p:cNvSpPr>
          <p:nvPr>
            <p:ph type="body" idx="1"/>
          </p:nvPr>
        </p:nvSpPr>
        <p:spPr/>
        <p:txBody>
          <a:bodyPr/>
          <a:lstStyle/>
          <a:p>
            <a:r>
              <a:rPr lang="en-US" dirty="0"/>
              <a:t>The </a:t>
            </a:r>
            <a:r>
              <a:rPr lang="en-US" i="1" dirty="0"/>
              <a:t>euro</a:t>
            </a:r>
            <a:r>
              <a:rPr lang="en-US" dirty="0"/>
              <a:t> is the most tangible proof of European integration </a:t>
            </a:r>
          </a:p>
          <a:p>
            <a:r>
              <a:rPr lang="en-US" dirty="0"/>
              <a:t>It is the common currency in 19 out of 27 </a:t>
            </a:r>
            <a:r>
              <a:rPr lang="en-US" i="1" dirty="0"/>
              <a:t>EU Member States</a:t>
            </a:r>
          </a:p>
          <a:p>
            <a:r>
              <a:rPr lang="en-US" dirty="0"/>
              <a:t> and used as legal tender by more than 338 million people every day</a:t>
            </a:r>
          </a:p>
          <a:p>
            <a:r>
              <a:rPr lang="en-US" altLang="en-US" dirty="0"/>
              <a:t>The symbol for the euro is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t>The Euro</a:t>
            </a:r>
          </a:p>
        </p:txBody>
      </p:sp>
      <p:sp>
        <p:nvSpPr>
          <p:cNvPr id="23555" name="Rectangle 3"/>
          <p:cNvSpPr>
            <a:spLocks noGrp="1" noChangeArrowheads="1"/>
          </p:cNvSpPr>
          <p:nvPr>
            <p:ph type="body" idx="1"/>
          </p:nvPr>
        </p:nvSpPr>
        <p:spPr/>
        <p:txBody>
          <a:bodyPr/>
          <a:lstStyle/>
          <a:p>
            <a:r>
              <a:rPr lang="en-US" altLang="en-US" dirty="0"/>
              <a:t>The euro </a:t>
            </a:r>
            <a:r>
              <a:rPr lang="en-US" altLang="en-US" i="1" dirty="0"/>
              <a:t>bills</a:t>
            </a:r>
            <a:r>
              <a:rPr lang="en-US" altLang="en-US" dirty="0"/>
              <a:t> are identical in all countries </a:t>
            </a:r>
          </a:p>
          <a:p>
            <a:r>
              <a:rPr lang="en-US" altLang="en-US" dirty="0"/>
              <a:t>but each country issues its own </a:t>
            </a:r>
            <a:r>
              <a:rPr lang="en-US" altLang="en-US" i="1" dirty="0"/>
              <a:t>coins</a:t>
            </a:r>
            <a:r>
              <a:rPr lang="en-US" altLang="en-US" dirty="0"/>
              <a:t> </a:t>
            </a:r>
          </a:p>
          <a:p>
            <a:r>
              <a:rPr lang="en-US" altLang="en-US" dirty="0"/>
              <a:t>with one common side and one side displaying a distinctive national emblem.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EURO</a:t>
            </a:r>
          </a:p>
        </p:txBody>
      </p:sp>
      <p:sp>
        <p:nvSpPr>
          <p:cNvPr id="24579" name="Rectangle 3"/>
          <p:cNvSpPr>
            <a:spLocks noGrp="1" noChangeArrowheads="1"/>
          </p:cNvSpPr>
          <p:nvPr>
            <p:ph type="body" idx="1"/>
          </p:nvPr>
        </p:nvSpPr>
        <p:spPr/>
        <p:txBody>
          <a:bodyPr/>
          <a:lstStyle/>
          <a:p>
            <a:r>
              <a:rPr lang="en-US" altLang="en-US" dirty="0"/>
              <a:t>All the notes and coins can be used in all EU countries that have adopted the Euro, including many of their overseas entities, such as the Ceuta and Melilla, French Guiana, Guadeloupe, Martinique, Mayotte, </a:t>
            </a:r>
            <a:r>
              <a:rPr lang="en-US" altLang="en-US" dirty="0" err="1"/>
              <a:t>Réunion</a:t>
            </a:r>
            <a:r>
              <a:rPr lang="en-US" altLang="en-US" dirty="0"/>
              <a:t>, and Saint Pierre and Miquelon.</a:t>
            </a:r>
          </a:p>
          <a:p>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a:t>The EURO</a:t>
            </a:r>
          </a:p>
        </p:txBody>
      </p:sp>
      <p:sp>
        <p:nvSpPr>
          <p:cNvPr id="25603" name="Rectangle 3"/>
          <p:cNvSpPr>
            <a:spLocks noGrp="1" noChangeArrowheads="1"/>
          </p:cNvSpPr>
          <p:nvPr>
            <p:ph type="body" idx="1"/>
          </p:nvPr>
        </p:nvSpPr>
        <p:spPr/>
        <p:txBody>
          <a:bodyPr/>
          <a:lstStyle/>
          <a:p>
            <a:r>
              <a:rPr lang="en-US" altLang="en-US" dirty="0"/>
              <a:t>Andorra, Monaco, San Marino and Vatican City have adopted the Euro as their national currency which also gives them the right to issue a certain number of euro coins with their own national sides. </a:t>
            </a:r>
          </a:p>
          <a:p>
            <a:r>
              <a:rPr lang="en-US" altLang="en-US" dirty="0"/>
              <a:t>A number of countries and territories use the euro as their </a:t>
            </a:r>
            <a:r>
              <a:rPr lang="en-US" altLang="en-US" i="1" dirty="0"/>
              <a:t>de facto </a:t>
            </a:r>
            <a:r>
              <a:rPr lang="en-US" altLang="en-US" dirty="0"/>
              <a:t>currency such as Kosovo and Montenegro.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t>The Euro</a:t>
            </a:r>
          </a:p>
        </p:txBody>
      </p:sp>
      <p:sp>
        <p:nvSpPr>
          <p:cNvPr id="26627" name="Rectangle 3"/>
          <p:cNvSpPr>
            <a:spLocks noGrp="1" noChangeArrowheads="1"/>
          </p:cNvSpPr>
          <p:nvPr>
            <p:ph type="body" idx="1"/>
          </p:nvPr>
        </p:nvSpPr>
        <p:spPr/>
        <p:txBody>
          <a:bodyPr/>
          <a:lstStyle/>
          <a:p>
            <a:r>
              <a:rPr lang="en-US" altLang="en-US" dirty="0"/>
              <a:t>Denmark, Sweden do not currently use the euro. </a:t>
            </a:r>
          </a:p>
          <a:p>
            <a:endParaRPr lang="en-US" altLang="en-US" dirty="0"/>
          </a:p>
          <a:p>
            <a:r>
              <a:rPr lang="en-US" altLang="en-US" dirty="0"/>
              <a:t>Other States are outside the Eurozone </a:t>
            </a:r>
          </a:p>
          <a:p>
            <a:pPr marL="0" indent="0">
              <a:buNone/>
            </a:pPr>
            <a:r>
              <a:rPr lang="en-US" altLang="en-US" dirty="0"/>
              <a:t>but that there is a pledge to enter it once ready (convergence criteria).</a:t>
            </a:r>
          </a:p>
          <a:p>
            <a:pPr marL="0" indent="0">
              <a:buNone/>
            </a:pPr>
            <a:r>
              <a:rPr lang="en-US" altLang="en-US"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a:t>Legal Status</a:t>
            </a:r>
          </a:p>
        </p:txBody>
      </p:sp>
      <p:sp>
        <p:nvSpPr>
          <p:cNvPr id="30723" name="Rectangle 3"/>
          <p:cNvSpPr>
            <a:spLocks noGrp="1" noChangeArrowheads="1"/>
          </p:cNvSpPr>
          <p:nvPr>
            <p:ph type="body" idx="1"/>
          </p:nvPr>
        </p:nvSpPr>
        <p:spPr/>
        <p:txBody>
          <a:bodyPr/>
          <a:lstStyle/>
          <a:p>
            <a:r>
              <a:rPr lang="en-US" altLang="en-US" dirty="0"/>
              <a:t>The European Constitution </a:t>
            </a:r>
          </a:p>
          <a:p>
            <a:pPr marL="0" indent="0">
              <a:buNone/>
            </a:pPr>
            <a:r>
              <a:rPr lang="en-US" altLang="en-US" dirty="0"/>
              <a:t>would have legally enshrined all the European symbols </a:t>
            </a:r>
          </a:p>
          <a:p>
            <a:pPr marL="0" indent="0">
              <a:buNone/>
            </a:pPr>
            <a:r>
              <a:rPr lang="en-US" altLang="en-US" dirty="0"/>
              <a:t>in the EU treaties. </a:t>
            </a:r>
          </a:p>
          <a:p>
            <a:endParaRPr lang="en-US" altLang="en-US" dirty="0"/>
          </a:p>
          <a:p>
            <a:r>
              <a:rPr lang="en-US" altLang="en-US" dirty="0"/>
              <a:t>However,</a:t>
            </a:r>
          </a:p>
          <a:p>
            <a:pPr marL="0" indent="0">
              <a:buNone/>
            </a:pPr>
            <a:r>
              <a:rPr lang="en-US" altLang="en-US" dirty="0"/>
              <a:t>the Constitutional Treaty</a:t>
            </a:r>
          </a:p>
          <a:p>
            <a:pPr marL="0" indent="0">
              <a:buNone/>
            </a:pPr>
            <a:r>
              <a:rPr lang="en-US" altLang="en-US" dirty="0"/>
              <a:t>was not adopted.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dirty="0"/>
              <a:t>Legal Status</a:t>
            </a:r>
          </a:p>
        </p:txBody>
      </p:sp>
      <p:sp>
        <p:nvSpPr>
          <p:cNvPr id="31747" name="Rectangle 3"/>
          <p:cNvSpPr>
            <a:spLocks noGrp="1" noChangeArrowheads="1"/>
          </p:cNvSpPr>
          <p:nvPr>
            <p:ph type="body" idx="1"/>
          </p:nvPr>
        </p:nvSpPr>
        <p:spPr>
          <a:xfrm>
            <a:off x="381000" y="1600200"/>
            <a:ext cx="8534400" cy="4530725"/>
          </a:xfrm>
        </p:spPr>
        <p:txBody>
          <a:bodyPr/>
          <a:lstStyle/>
          <a:p>
            <a:r>
              <a:rPr lang="en-US" altLang="en-US" dirty="0"/>
              <a:t>The Constitution's replacement,</a:t>
            </a:r>
          </a:p>
          <a:p>
            <a:r>
              <a:rPr lang="en-US" altLang="en-US" dirty="0"/>
              <a:t> </a:t>
            </a:r>
          </a:p>
          <a:p>
            <a:r>
              <a:rPr lang="en-US" altLang="en-US" dirty="0"/>
              <a:t>the Treaty of Lisbon, </a:t>
            </a:r>
          </a:p>
          <a:p>
            <a:r>
              <a:rPr lang="en-US" altLang="en-US" dirty="0"/>
              <a:t>contains a declaration by sixteen members supporting the symbols.</a:t>
            </a:r>
          </a:p>
          <a:p>
            <a:r>
              <a:rPr lang="en-US" altLang="en-US" dirty="0"/>
              <a:t>The European Parliament formally </a:t>
            </a:r>
            <a:r>
              <a:rPr lang="en-US" altLang="en-US" dirty="0" err="1"/>
              <a:t>recognised</a:t>
            </a:r>
            <a:r>
              <a:rPr lang="en-US" altLang="en-US" dirty="0"/>
              <a:t> the May 9 holiday in October 2008.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FD949-67A5-8A43-BD76-18CEB7BDC85E}"/>
              </a:ext>
            </a:extLst>
          </p:cNvPr>
          <p:cNvSpPr>
            <a:spLocks noGrp="1"/>
          </p:cNvSpPr>
          <p:nvPr>
            <p:ph idx="1"/>
          </p:nvPr>
        </p:nvSpPr>
        <p:spPr/>
        <p:txBody>
          <a:bodyPr/>
          <a:lstStyle/>
          <a:p>
            <a:endParaRPr lang="pt-PT" dirty="0"/>
          </a:p>
        </p:txBody>
      </p:sp>
      <p:pic>
        <p:nvPicPr>
          <p:cNvPr id="4" name="Picture 3">
            <a:extLst>
              <a:ext uri="{FF2B5EF4-FFF2-40B4-BE49-F238E27FC236}">
                <a16:creationId xmlns:a16="http://schemas.microsoft.com/office/drawing/2014/main" id="{C3125DDA-056D-684B-98B2-551A7A5ED8EE}"/>
              </a:ext>
            </a:extLst>
          </p:cNvPr>
          <p:cNvPicPr>
            <a:picLocks noChangeAspect="1"/>
          </p:cNvPicPr>
          <p:nvPr/>
        </p:nvPicPr>
        <p:blipFill>
          <a:blip r:embed="rId2"/>
          <a:stretch>
            <a:fillRect/>
          </a:stretch>
        </p:blipFill>
        <p:spPr>
          <a:xfrm>
            <a:off x="470065" y="1083946"/>
            <a:ext cx="8229600" cy="5046979"/>
          </a:xfrm>
          <a:prstGeom prst="rect">
            <a:avLst/>
          </a:prstGeom>
        </p:spPr>
      </p:pic>
    </p:spTree>
    <p:extLst>
      <p:ext uri="{BB962C8B-B14F-4D97-AF65-F5344CB8AC3E}">
        <p14:creationId xmlns:p14="http://schemas.microsoft.com/office/powerpoint/2010/main" val="867094401"/>
      </p:ext>
    </p:extLst>
  </p:cSld>
  <p:clrMapOvr>
    <a:masterClrMapping/>
  </p:clrMapOvr>
</p:sld>
</file>

<file path=ppt/theme/theme1.xml><?xml version="1.0" encoding="utf-8"?>
<a:theme xmlns:a="http://schemas.openxmlformats.org/drawingml/2006/main" name="Balance">
  <a:themeElements>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Balance</Template>
  <TotalTime>569</TotalTime>
  <Words>766</Words>
  <Application>Microsoft Macintosh PowerPoint</Application>
  <PresentationFormat>On-screen Show (4:3)</PresentationFormat>
  <Paragraphs>128</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Tahoma</vt:lpstr>
      <vt:lpstr>Wingdings</vt:lpstr>
      <vt:lpstr>Balance</vt:lpstr>
      <vt:lpstr>Jean Monnet Seminar  Europe Day  2022</vt:lpstr>
      <vt:lpstr>EUROPE DAY</vt:lpstr>
      <vt:lpstr>Schuman’s speech</vt:lpstr>
      <vt:lpstr>PowerPoint Presentation</vt:lpstr>
      <vt:lpstr>Schuman Declaration</vt:lpstr>
      <vt:lpstr>Schuman declaration</vt:lpstr>
      <vt:lpstr>Europe Day</vt:lpstr>
      <vt:lpstr>Europe Day</vt:lpstr>
      <vt:lpstr>Other EU Symbols</vt:lpstr>
      <vt:lpstr>EU Flag</vt:lpstr>
      <vt:lpstr>EU Flag</vt:lpstr>
      <vt:lpstr>EU Flag</vt:lpstr>
      <vt:lpstr>EU Anthem</vt:lpstr>
      <vt:lpstr>The EU Anthem</vt:lpstr>
      <vt:lpstr>EU Anthem</vt:lpstr>
      <vt:lpstr>EU Motto</vt:lpstr>
      <vt:lpstr>The EU Motto</vt:lpstr>
      <vt:lpstr>EU Motto</vt:lpstr>
      <vt:lpstr>The EURO</vt:lpstr>
      <vt:lpstr>The EURO</vt:lpstr>
      <vt:lpstr>The Euro</vt:lpstr>
      <vt:lpstr>EURO</vt:lpstr>
      <vt:lpstr>The EURO</vt:lpstr>
      <vt:lpstr>The Euro</vt:lpstr>
      <vt:lpstr>Legal Status</vt:lpstr>
      <vt:lpstr>Legal Status</vt:lpstr>
      <vt:lpstr>PowerPoint Presentation</vt:lpstr>
    </vt:vector>
  </TitlesOfParts>
  <Company>UMac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CSB</dc:creator>
  <cp:lastModifiedBy>pcanelas</cp:lastModifiedBy>
  <cp:revision>13</cp:revision>
  <dcterms:created xsi:type="dcterms:W3CDTF">2009-05-09T01:06:56Z</dcterms:created>
  <dcterms:modified xsi:type="dcterms:W3CDTF">2022-05-10T06:00:39Z</dcterms:modified>
</cp:coreProperties>
</file>