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58" r:id="rId4"/>
    <p:sldId id="264" r:id="rId5"/>
    <p:sldId id="261" r:id="rId6"/>
    <p:sldId id="262" r:id="rId7"/>
    <p:sldId id="272" r:id="rId8"/>
    <p:sldId id="273" r:id="rId9"/>
    <p:sldId id="276" r:id="rId10"/>
    <p:sldId id="274" r:id="rId11"/>
    <p:sldId id="296" r:id="rId12"/>
    <p:sldId id="277" r:id="rId13"/>
    <p:sldId id="281" r:id="rId14"/>
    <p:sldId id="283" r:id="rId15"/>
    <p:sldId id="284" r:id="rId16"/>
    <p:sldId id="285" r:id="rId17"/>
    <p:sldId id="286" r:id="rId18"/>
    <p:sldId id="275" r:id="rId19"/>
    <p:sldId id="299" r:id="rId20"/>
    <p:sldId id="279" r:id="rId21"/>
    <p:sldId id="266" r:id="rId22"/>
    <p:sldId id="267" r:id="rId23"/>
    <p:sldId id="268" r:id="rId24"/>
    <p:sldId id="269" r:id="rId25"/>
    <p:sldId id="263" r:id="rId26"/>
    <p:sldId id="265" r:id="rId27"/>
    <p:sldId id="288" r:id="rId28"/>
    <p:sldId id="289" r:id="rId29"/>
    <p:sldId id="290" r:id="rId30"/>
    <p:sldId id="297" r:id="rId31"/>
    <p:sldId id="303" r:id="rId32"/>
    <p:sldId id="298" r:id="rId33"/>
    <p:sldId id="292" r:id="rId34"/>
    <p:sldId id="291" r:id="rId35"/>
    <p:sldId id="295" r:id="rId36"/>
    <p:sldId id="302" r:id="rId37"/>
    <p:sldId id="304" r:id="rId38"/>
    <p:sldId id="294" r:id="rId39"/>
    <p:sldId id="301" r:id="rId40"/>
    <p:sldId id="259" r:id="rId41"/>
    <p:sldId id="270" r:id="rId42"/>
    <p:sldId id="300" r:id="rId4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2540" autoAdjust="0"/>
  </p:normalViewPr>
  <p:slideViewPr>
    <p:cSldViewPr>
      <p:cViewPr varScale="1">
        <p:scale>
          <a:sx n="61" d="100"/>
          <a:sy n="61" d="100"/>
        </p:scale>
        <p:origin x="828"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2022/8/5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t>2022/8/5</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in Multilingual Macao</a:t>
            </a:r>
            <a:r>
              <a:rPr lang="en-US" sz="3600" dirty="0" smtClean="0"/>
              <a:t/>
            </a:r>
            <a:br>
              <a:rPr lang="en-US" sz="3600" dirty="0" smtClean="0"/>
            </a:br>
            <a:endParaRPr lang="en-US" sz="3600" dirty="0"/>
          </a:p>
        </p:txBody>
      </p:sp>
      <p:sp>
        <p:nvSpPr>
          <p:cNvPr id="3" name="Subtitle 2"/>
          <p:cNvSpPr>
            <a:spLocks noGrp="1"/>
          </p:cNvSpPr>
          <p:nvPr>
            <p:ph type="subTitle" idx="1"/>
          </p:nvPr>
        </p:nvSpPr>
        <p:spPr/>
        <p:txBody>
          <a:bodyPr>
            <a:normAutofit fontScale="92500" lnSpcReduction="10000"/>
          </a:bodyPr>
          <a:lstStyle/>
          <a:p>
            <a:r>
              <a:rPr lang="en-US" dirty="0" smtClean="0"/>
              <a:t>Paper presented at the Roundtable of English in Multilingual, Globalized Asia, “The Sociolinguistics of Globalization” Conference, HKU, June5, 2015.</a:t>
            </a:r>
          </a:p>
          <a:p>
            <a:endParaRPr lang="en-US" dirty="0"/>
          </a:p>
        </p:txBody>
      </p:sp>
    </p:spTree>
    <p:extLst>
      <p:ext uri="{BB962C8B-B14F-4D97-AF65-F5344CB8AC3E}">
        <p14:creationId xmlns:p14="http://schemas.microsoft.com/office/powerpoint/2010/main" val="1776118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Hok-Shing</a:t>
            </a:r>
            <a:r>
              <a:rPr lang="en-US" dirty="0"/>
              <a:t> Chan</a:t>
            </a:r>
          </a:p>
        </p:txBody>
      </p:sp>
      <p:sp>
        <p:nvSpPr>
          <p:cNvPr id="3" name="Content Placeholder 2"/>
          <p:cNvSpPr>
            <a:spLocks noGrp="1"/>
          </p:cNvSpPr>
          <p:nvPr>
            <p:ph idx="1"/>
          </p:nvPr>
        </p:nvSpPr>
        <p:spPr>
          <a:xfrm>
            <a:off x="457200" y="1268760"/>
            <a:ext cx="8229600" cy="4857403"/>
          </a:xfrm>
        </p:spPr>
        <p:txBody>
          <a:bodyPr/>
          <a:lstStyle/>
          <a:p>
            <a:r>
              <a:rPr lang="en-US" dirty="0" smtClean="0"/>
              <a:t>Department of English, Faculty of Arts and Humanities, University of Macau</a:t>
            </a:r>
          </a:p>
          <a:p>
            <a:endParaRPr lang="en-US" dirty="0"/>
          </a:p>
        </p:txBody>
      </p:sp>
      <p:pic>
        <p:nvPicPr>
          <p:cNvPr id="1026" name="Picture 2" descr="C:\Users\bhschan\Desktop\research\English in Multilingual Maca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36912"/>
            <a:ext cx="60960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760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Macao?</a:t>
            </a:r>
            <a:endParaRPr lang="en-US" dirty="0"/>
          </a:p>
        </p:txBody>
      </p:sp>
      <p:pic>
        <p:nvPicPr>
          <p:cNvPr id="1026" name="Picture 2" descr="C:\Users\bhschan\Desktop\research\English in Multilingual Macau\macau-hongkong-map.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480720"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516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936104"/>
          </a:xfrm>
        </p:spPr>
        <p:txBody>
          <a:bodyPr/>
          <a:lstStyle/>
          <a:p>
            <a:r>
              <a:rPr lang="en-US" dirty="0" smtClean="0"/>
              <a:t>Macao is a small place</a:t>
            </a:r>
            <a:endParaRPr lang="en-US" dirty="0"/>
          </a:p>
        </p:txBody>
      </p:sp>
      <p:sp>
        <p:nvSpPr>
          <p:cNvPr id="3" name="Content Placeholder 2"/>
          <p:cNvSpPr>
            <a:spLocks noGrp="1"/>
          </p:cNvSpPr>
          <p:nvPr>
            <p:ph idx="1"/>
          </p:nvPr>
        </p:nvSpPr>
        <p:spPr>
          <a:xfrm>
            <a:off x="457200" y="1412776"/>
            <a:ext cx="8229600" cy="4713387"/>
          </a:xfrm>
        </p:spPr>
        <p:txBody>
          <a:bodyPr>
            <a:normAutofit fontScale="92500" lnSpcReduction="10000"/>
          </a:bodyPr>
          <a:lstStyle/>
          <a:p>
            <a:r>
              <a:rPr lang="en-US" sz="2400" dirty="0" smtClean="0"/>
              <a:t>A total area of 31.3 km</a:t>
            </a:r>
            <a:r>
              <a:rPr lang="en-US" sz="2400" baseline="30000" dirty="0" smtClean="0"/>
              <a:t>2 </a:t>
            </a:r>
            <a:r>
              <a:rPr lang="en-US" sz="2400" dirty="0" smtClean="0"/>
              <a:t>(DSEJ, 2014), already increased from continuing reclamation in recent years.</a:t>
            </a:r>
          </a:p>
          <a:p>
            <a:r>
              <a:rPr lang="en-US" sz="2400" dirty="0" smtClean="0"/>
              <a:t>The </a:t>
            </a:r>
            <a:r>
              <a:rPr lang="en-US" sz="2400" b="1" dirty="0" smtClean="0"/>
              <a:t>small size </a:t>
            </a:r>
            <a:r>
              <a:rPr lang="en-US" sz="2400" dirty="0" smtClean="0"/>
              <a:t>of Macau implies limited resources and that forces Macao to look outside for norms in many spheres, including policy-making, media, and educational models and probably language practices too (Moody, 2008).</a:t>
            </a:r>
          </a:p>
          <a:p>
            <a:r>
              <a:rPr lang="en-US" sz="2400" dirty="0" smtClean="0"/>
              <a:t>It has contributed to its reliance on </a:t>
            </a:r>
            <a:r>
              <a:rPr lang="en-US" sz="2400" b="1" dirty="0" smtClean="0"/>
              <a:t>service industries</a:t>
            </a:r>
            <a:r>
              <a:rPr lang="en-US" sz="2400" dirty="0" smtClean="0"/>
              <a:t>, in particular </a:t>
            </a:r>
            <a:r>
              <a:rPr lang="en-US" sz="2400" b="1" dirty="0" smtClean="0"/>
              <a:t>tourism and gaming </a:t>
            </a:r>
            <a:r>
              <a:rPr lang="en-US" sz="2400" dirty="0" smtClean="0"/>
              <a:t>in the recent decades.</a:t>
            </a:r>
          </a:p>
          <a:p>
            <a:r>
              <a:rPr lang="en-US" sz="2400" dirty="0" smtClean="0"/>
              <a:t>Another related consequence is that the Macao population have been very </a:t>
            </a:r>
            <a:r>
              <a:rPr lang="en-US" sz="2400" b="1" dirty="0" smtClean="0"/>
              <a:t>mobile</a:t>
            </a:r>
            <a:r>
              <a:rPr lang="en-US" sz="2400" dirty="0" smtClean="0"/>
              <a:t>, especially in times of economic and political turmoil, but it could be a “safe haven” as well.</a:t>
            </a:r>
          </a:p>
          <a:p>
            <a:r>
              <a:rPr lang="en-US" sz="2600" dirty="0" smtClean="0"/>
              <a:t>A </a:t>
            </a:r>
            <a:r>
              <a:rPr lang="en-US" sz="2600" b="1" dirty="0" smtClean="0"/>
              <a:t>transient </a:t>
            </a:r>
            <a:r>
              <a:rPr lang="en-US" sz="2600" dirty="0" smtClean="0"/>
              <a:t>place (and </a:t>
            </a:r>
            <a:r>
              <a:rPr lang="en-US" sz="2600" b="1" dirty="0" smtClean="0"/>
              <a:t>narratives </a:t>
            </a:r>
            <a:r>
              <a:rPr lang="en-US" sz="2600" dirty="0" smtClean="0"/>
              <a:t>of the transience of Macau are still running strong).</a:t>
            </a:r>
          </a:p>
          <a:p>
            <a:pPr marL="0" indent="0">
              <a:buNone/>
            </a:pPr>
            <a:endParaRPr lang="en-US" baseline="30000" dirty="0"/>
          </a:p>
        </p:txBody>
      </p:sp>
    </p:spTree>
    <p:extLst>
      <p:ext uri="{BB962C8B-B14F-4D97-AF65-F5344CB8AC3E}">
        <p14:creationId xmlns:p14="http://schemas.microsoft.com/office/powerpoint/2010/main" val="4036368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small place, but a complicated history: Macao in a nutshell</a:t>
            </a:r>
            <a:endParaRPr lang="en-US" dirty="0"/>
          </a:p>
        </p:txBody>
      </p:sp>
      <p:sp>
        <p:nvSpPr>
          <p:cNvPr id="3" name="Content Placeholder 2"/>
          <p:cNvSpPr>
            <a:spLocks noGrp="1"/>
          </p:cNvSpPr>
          <p:nvPr>
            <p:ph idx="1"/>
          </p:nvPr>
        </p:nvSpPr>
        <p:spPr/>
        <p:txBody>
          <a:bodyPr>
            <a:normAutofit fontScale="92500"/>
          </a:bodyPr>
          <a:lstStyle/>
          <a:p>
            <a:r>
              <a:rPr lang="en-US" sz="2800" dirty="0" smtClean="0"/>
              <a:t>A small fishing village on the southern coast in China.</a:t>
            </a:r>
          </a:p>
          <a:p>
            <a:r>
              <a:rPr lang="en-US" sz="2800" dirty="0" smtClean="0"/>
              <a:t>Portuguese traders came and built a settlement in 1557, paying an annual rent to the Chinese government.</a:t>
            </a:r>
          </a:p>
          <a:p>
            <a:r>
              <a:rPr lang="en-US" sz="2800" dirty="0" smtClean="0"/>
              <a:t>The Portuguese pursued more colonial expansion starting in 1849, and eventually Macau was ceded to Portugal by the Treaty of Peking in 1887.</a:t>
            </a:r>
          </a:p>
          <a:p>
            <a:r>
              <a:rPr lang="en-US" sz="2800" dirty="0" smtClean="0"/>
              <a:t>Portugal turned into a democratic government after the Carnation Revolution in 1974, relinquishing its colonies, but somehow China didn’t take Macau back in the midst of the Cultural Revolution.</a:t>
            </a:r>
          </a:p>
          <a:p>
            <a:endParaRPr lang="en-US" sz="2800" dirty="0" smtClean="0"/>
          </a:p>
          <a:p>
            <a:endParaRPr lang="en-US" sz="2800" dirty="0" smtClean="0"/>
          </a:p>
          <a:p>
            <a:endParaRPr lang="en-US" dirty="0"/>
          </a:p>
        </p:txBody>
      </p:sp>
    </p:spTree>
    <p:extLst>
      <p:ext uri="{BB962C8B-B14F-4D97-AF65-F5344CB8AC3E}">
        <p14:creationId xmlns:p14="http://schemas.microsoft.com/office/powerpoint/2010/main" val="2936895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small place, but a complicated history: Macao </a:t>
            </a:r>
            <a:r>
              <a:rPr lang="en-US" dirty="0" smtClean="0"/>
              <a:t>in </a:t>
            </a:r>
            <a:r>
              <a:rPr lang="en-US" dirty="0"/>
              <a:t>a nutshell</a:t>
            </a:r>
          </a:p>
        </p:txBody>
      </p:sp>
      <p:sp>
        <p:nvSpPr>
          <p:cNvPr id="3" name="Content Placeholder 2"/>
          <p:cNvSpPr>
            <a:spLocks noGrp="1"/>
          </p:cNvSpPr>
          <p:nvPr>
            <p:ph idx="1"/>
          </p:nvPr>
        </p:nvSpPr>
        <p:spPr/>
        <p:txBody>
          <a:bodyPr>
            <a:normAutofit fontScale="92500" lnSpcReduction="20000"/>
          </a:bodyPr>
          <a:lstStyle/>
          <a:p>
            <a:r>
              <a:rPr lang="en-US" sz="2800" dirty="0" smtClean="0"/>
              <a:t>Portugal established diplomatic relations with the People’s Republic of China in 1979.</a:t>
            </a:r>
          </a:p>
          <a:p>
            <a:r>
              <a:rPr lang="en-US" sz="2800" dirty="0" smtClean="0"/>
              <a:t>The Sino-Portuguese Joint Declaration over the Question of Macau was issued in 1979.</a:t>
            </a:r>
          </a:p>
          <a:p>
            <a:r>
              <a:rPr lang="en-US" sz="2800" dirty="0" smtClean="0"/>
              <a:t>Macau became a Special Administrative Region of China in 1999.</a:t>
            </a:r>
          </a:p>
          <a:p>
            <a:r>
              <a:rPr lang="en-US" sz="2800" dirty="0" smtClean="0"/>
              <a:t>The gambling franchise was liberalized in 2002, opening Macau to American–invested hotels-cum-casinos, leading to economic boom until last year.</a:t>
            </a:r>
          </a:p>
          <a:p>
            <a:r>
              <a:rPr lang="en-US" sz="2800" dirty="0" smtClean="0"/>
              <a:t>The Individual Visitors’ Scheme was implemented in 2003, leading to an influx of tourists from mainland China.</a:t>
            </a:r>
          </a:p>
          <a:p>
            <a:endParaRPr lang="en-US" sz="2800" dirty="0" smtClean="0"/>
          </a:p>
          <a:p>
            <a:endParaRPr lang="en-US" sz="2800" dirty="0" smtClean="0"/>
          </a:p>
          <a:p>
            <a:endParaRPr lang="en-US" sz="2800" dirty="0" smtClean="0"/>
          </a:p>
          <a:p>
            <a:endParaRPr lang="en-US" dirty="0"/>
          </a:p>
        </p:txBody>
      </p:sp>
    </p:spTree>
    <p:extLst>
      <p:ext uri="{BB962C8B-B14F-4D97-AF65-F5344CB8AC3E}">
        <p14:creationId xmlns:p14="http://schemas.microsoft.com/office/powerpoint/2010/main" val="896861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And a complex population as well…</a:t>
            </a:r>
            <a:endParaRPr lang="en-US" sz="3200" dirty="0"/>
          </a:p>
        </p:txBody>
      </p:sp>
      <p:sp>
        <p:nvSpPr>
          <p:cNvPr id="3" name="Content Placeholder 2"/>
          <p:cNvSpPr>
            <a:spLocks noGrp="1"/>
          </p:cNvSpPr>
          <p:nvPr>
            <p:ph idx="1"/>
          </p:nvPr>
        </p:nvSpPr>
        <p:spPr>
          <a:xfrm>
            <a:off x="457200" y="1340768"/>
            <a:ext cx="8229600" cy="4785395"/>
          </a:xfrm>
        </p:spPr>
        <p:txBody>
          <a:bodyPr>
            <a:normAutofit/>
          </a:bodyPr>
          <a:lstStyle/>
          <a:p>
            <a:r>
              <a:rPr lang="en-US" sz="2400" dirty="0" smtClean="0"/>
              <a:t>The 2011 Census reports that an overwhelming majority in the population claim to be of “Chinese” nationality (92.4%). </a:t>
            </a:r>
            <a:r>
              <a:rPr lang="en-US" sz="2400" dirty="0"/>
              <a:t>A</a:t>
            </a:r>
            <a:r>
              <a:rPr lang="en-US" sz="2400" dirty="0" smtClean="0"/>
              <a:t>ctually only about half of them were born in Macau and another half were born in mainland China who may/may not speak Cantonese and/or other Chinese dialects.</a:t>
            </a:r>
          </a:p>
          <a:p>
            <a:r>
              <a:rPr lang="en-US" sz="2400" dirty="0" smtClean="0"/>
              <a:t>9.4 % (about 1/10) of population</a:t>
            </a:r>
            <a:r>
              <a:rPr lang="en-US" sz="2400" b="1" dirty="0" smtClean="0"/>
              <a:t>, quite a large minority,</a:t>
            </a:r>
            <a:r>
              <a:rPr lang="en-US" sz="2400" dirty="0" smtClean="0"/>
              <a:t> were born in Portugal,  the Philippines, Vietnam,  Indonesia, and other countries. It’d be fair to assume that the majority in this group are not Chinese in ethnic origin and speak their own languages, and they have varied abilities in English.</a:t>
            </a:r>
            <a:endParaRPr lang="en-US" sz="2400" dirty="0"/>
          </a:p>
        </p:txBody>
      </p:sp>
    </p:spTree>
    <p:extLst>
      <p:ext uri="{BB962C8B-B14F-4D97-AF65-F5344CB8AC3E}">
        <p14:creationId xmlns:p14="http://schemas.microsoft.com/office/powerpoint/2010/main" val="3885982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Adding to the resident population…</a:t>
            </a:r>
            <a:endParaRPr lang="en-US" dirty="0"/>
          </a:p>
        </p:txBody>
      </p:sp>
      <p:sp>
        <p:nvSpPr>
          <p:cNvPr id="3" name="Content Placeholder 2"/>
          <p:cNvSpPr>
            <a:spLocks noGrp="1"/>
          </p:cNvSpPr>
          <p:nvPr>
            <p:ph idx="1"/>
          </p:nvPr>
        </p:nvSpPr>
        <p:spPr/>
        <p:txBody>
          <a:bodyPr>
            <a:normAutofit lnSpcReduction="10000"/>
          </a:bodyPr>
          <a:lstStyle/>
          <a:p>
            <a:pPr lvl="0"/>
            <a:r>
              <a:rPr lang="en-US" sz="2400" dirty="0">
                <a:solidFill>
                  <a:prstClr val="black"/>
                </a:solidFill>
              </a:rPr>
              <a:t>Total population: </a:t>
            </a:r>
            <a:r>
              <a:rPr lang="en-US" sz="2400" dirty="0" smtClean="0">
                <a:solidFill>
                  <a:prstClr val="black"/>
                </a:solidFill>
              </a:rPr>
              <a:t>640,700 as in 1</a:t>
            </a:r>
            <a:r>
              <a:rPr lang="en-US" sz="2400" baseline="30000" dirty="0" smtClean="0">
                <a:solidFill>
                  <a:prstClr val="black"/>
                </a:solidFill>
              </a:rPr>
              <a:t>st</a:t>
            </a:r>
            <a:r>
              <a:rPr lang="en-US" sz="2400" dirty="0" smtClean="0">
                <a:solidFill>
                  <a:prstClr val="black"/>
                </a:solidFill>
              </a:rPr>
              <a:t> quarter of 2015 (DSEJ, 2015)</a:t>
            </a:r>
            <a:endParaRPr lang="en-US" sz="2400" dirty="0">
              <a:solidFill>
                <a:prstClr val="black"/>
              </a:solidFill>
            </a:endParaRPr>
          </a:p>
          <a:p>
            <a:pPr lvl="0"/>
            <a:r>
              <a:rPr lang="en-US" sz="2400" b="1" dirty="0">
                <a:solidFill>
                  <a:prstClr val="black"/>
                </a:solidFill>
              </a:rPr>
              <a:t>Non-resident workers </a:t>
            </a:r>
            <a:r>
              <a:rPr lang="en-US" sz="2400" dirty="0">
                <a:solidFill>
                  <a:prstClr val="black"/>
                </a:solidFill>
              </a:rPr>
              <a:t>(People who have not obtained a Macao ID Card): 174,924 </a:t>
            </a:r>
          </a:p>
          <a:p>
            <a:pPr lvl="0"/>
            <a:r>
              <a:rPr lang="en-US" sz="2400" b="1" dirty="0">
                <a:solidFill>
                  <a:prstClr val="black"/>
                </a:solidFill>
              </a:rPr>
              <a:t>NS workers amount to 27% of the total population, which is a huge percentage</a:t>
            </a:r>
            <a:r>
              <a:rPr lang="en-US" sz="2400" dirty="0">
                <a:solidFill>
                  <a:prstClr val="black"/>
                </a:solidFill>
              </a:rPr>
              <a:t>. </a:t>
            </a:r>
          </a:p>
          <a:p>
            <a:pPr lvl="0"/>
            <a:r>
              <a:rPr lang="en-US" sz="2400" dirty="0">
                <a:solidFill>
                  <a:prstClr val="black"/>
                </a:solidFill>
              </a:rPr>
              <a:t>Among NS workers, 64.9% originate form Mainland China, whereas 12.8% come from the </a:t>
            </a:r>
            <a:r>
              <a:rPr lang="en-US" sz="2400" dirty="0" smtClean="0">
                <a:solidFill>
                  <a:prstClr val="black"/>
                </a:solidFill>
              </a:rPr>
              <a:t>Philippines</a:t>
            </a:r>
            <a:r>
              <a:rPr lang="en-US" sz="2400" dirty="0">
                <a:solidFill>
                  <a:prstClr val="black"/>
                </a:solidFill>
              </a:rPr>
              <a:t>. (Data from </a:t>
            </a:r>
            <a:r>
              <a:rPr lang="en-US" sz="2400" dirty="0" smtClean="0">
                <a:solidFill>
                  <a:prstClr val="black"/>
                </a:solidFill>
              </a:rPr>
              <a:t>DSEJ, </a:t>
            </a:r>
            <a:r>
              <a:rPr lang="en-US" sz="2400" dirty="0">
                <a:solidFill>
                  <a:prstClr val="black"/>
                </a:solidFill>
              </a:rPr>
              <a:t>2015a)</a:t>
            </a:r>
          </a:p>
          <a:p>
            <a:pPr lvl="0"/>
            <a:r>
              <a:rPr lang="en-US" sz="2400" dirty="0">
                <a:solidFill>
                  <a:prstClr val="black"/>
                </a:solidFill>
              </a:rPr>
              <a:t>Most Filipino </a:t>
            </a:r>
            <a:r>
              <a:rPr lang="en-US" sz="2400" dirty="0" smtClean="0">
                <a:solidFill>
                  <a:prstClr val="black"/>
                </a:solidFill>
              </a:rPr>
              <a:t>workers </a:t>
            </a:r>
            <a:r>
              <a:rPr lang="en-US" sz="2400" dirty="0">
                <a:solidFill>
                  <a:prstClr val="black"/>
                </a:solidFill>
              </a:rPr>
              <a:t>appear to work in the service sectors (in hotels, casinos and restaurants) and they usually speak </a:t>
            </a:r>
            <a:r>
              <a:rPr lang="en-US" sz="2400" dirty="0" smtClean="0">
                <a:solidFill>
                  <a:prstClr val="black"/>
                </a:solidFill>
              </a:rPr>
              <a:t>English at work.  </a:t>
            </a:r>
            <a:endParaRPr lang="en-US" sz="2400" dirty="0">
              <a:solidFill>
                <a:prstClr val="black"/>
              </a:solidFill>
            </a:endParaRPr>
          </a:p>
          <a:p>
            <a:endParaRPr lang="en-US" dirty="0"/>
          </a:p>
        </p:txBody>
      </p:sp>
    </p:spTree>
    <p:extLst>
      <p:ext uri="{BB962C8B-B14F-4D97-AF65-F5344CB8AC3E}">
        <p14:creationId xmlns:p14="http://schemas.microsoft.com/office/powerpoint/2010/main" val="3839760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normAutofit/>
          </a:bodyPr>
          <a:lstStyle/>
          <a:p>
            <a:r>
              <a:rPr lang="en-US" sz="3200" dirty="0" smtClean="0"/>
              <a:t>In addition to the residents and the workers</a:t>
            </a:r>
            <a:endParaRPr lang="en-US" sz="3200" dirty="0"/>
          </a:p>
        </p:txBody>
      </p:sp>
      <p:sp>
        <p:nvSpPr>
          <p:cNvPr id="3" name="Content Placeholder 2"/>
          <p:cNvSpPr>
            <a:spLocks noGrp="1"/>
          </p:cNvSpPr>
          <p:nvPr>
            <p:ph idx="1"/>
          </p:nvPr>
        </p:nvSpPr>
        <p:spPr>
          <a:xfrm>
            <a:off x="457200" y="1340768"/>
            <a:ext cx="8229600" cy="4785395"/>
          </a:xfrm>
        </p:spPr>
        <p:txBody>
          <a:bodyPr>
            <a:normAutofit fontScale="92500" lnSpcReduction="10000"/>
          </a:bodyPr>
          <a:lstStyle/>
          <a:p>
            <a:r>
              <a:rPr lang="en-US" sz="2400" dirty="0" smtClean="0"/>
              <a:t>There were 7,412,221 </a:t>
            </a:r>
            <a:r>
              <a:rPr lang="en-US" sz="2400" b="1" dirty="0" smtClean="0"/>
              <a:t>visitors’</a:t>
            </a:r>
            <a:r>
              <a:rPr lang="en-US" sz="2400" dirty="0" smtClean="0"/>
              <a:t> arrivals in 1</a:t>
            </a:r>
            <a:r>
              <a:rPr lang="en-US" sz="2400" baseline="30000" dirty="0" smtClean="0"/>
              <a:t>st</a:t>
            </a:r>
            <a:r>
              <a:rPr lang="en-US" sz="2400" dirty="0" smtClean="0"/>
              <a:t> quarter, 2015.</a:t>
            </a:r>
          </a:p>
          <a:p>
            <a:r>
              <a:rPr lang="en-US" sz="2400" dirty="0" smtClean="0"/>
              <a:t>The majority of visitors come from neighboring regions, most notably Mainland China (5,025,943), followed by HK (1,505,695), Taiwan (224,808), Japan (64,144), and other Asian countries.</a:t>
            </a:r>
          </a:p>
          <a:p>
            <a:r>
              <a:rPr lang="en-US" sz="2400" dirty="0" smtClean="0"/>
              <a:t>Visitors from USA, Canada and other European countries were at the bottom of the list.</a:t>
            </a:r>
          </a:p>
          <a:p>
            <a:r>
              <a:rPr lang="en-US" sz="2400" dirty="0" smtClean="0"/>
              <a:t>Most Asian visitors may not actively speak English in their life.</a:t>
            </a:r>
          </a:p>
          <a:p>
            <a:r>
              <a:rPr lang="en-US" sz="2400" dirty="0" smtClean="0"/>
              <a:t>Anecdote: A Cantonese-speaking Chinese cashier was talking to a group of people who look like Korean tourists in simple English. These people were approaching the counter. They stopped without responding and left eventually. </a:t>
            </a:r>
            <a:r>
              <a:rPr lang="en-US" sz="2400" b="1" dirty="0" smtClean="0"/>
              <a:t>You expect people to speak English but they may not! The reverse may also happen too. </a:t>
            </a:r>
          </a:p>
          <a:p>
            <a:r>
              <a:rPr lang="en-US" sz="2400" b="1" dirty="0" smtClean="0"/>
              <a:t>“Misfires” in speaking English </a:t>
            </a:r>
          </a:p>
          <a:p>
            <a:pPr marL="0" indent="0">
              <a:buNone/>
            </a:pPr>
            <a:r>
              <a:rPr lang="en-US" sz="2800" dirty="0" smtClean="0"/>
              <a:t> </a:t>
            </a:r>
            <a:endParaRPr lang="en-US" sz="2800" dirty="0"/>
          </a:p>
        </p:txBody>
      </p:sp>
    </p:spTree>
    <p:extLst>
      <p:ext uri="{BB962C8B-B14F-4D97-AF65-F5344CB8AC3E}">
        <p14:creationId xmlns:p14="http://schemas.microsoft.com/office/powerpoint/2010/main" val="2883144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mixed population</a:t>
            </a:r>
            <a:endParaRPr lang="en-US" dirty="0"/>
          </a:p>
        </p:txBody>
      </p:sp>
      <p:sp>
        <p:nvSpPr>
          <p:cNvPr id="3" name="Content Placeholder 2"/>
          <p:cNvSpPr>
            <a:spLocks noGrp="1"/>
          </p:cNvSpPr>
          <p:nvPr>
            <p:ph idx="1"/>
          </p:nvPr>
        </p:nvSpPr>
        <p:spPr>
          <a:xfrm>
            <a:off x="457200" y="1340768"/>
            <a:ext cx="8229600" cy="4785395"/>
          </a:xfrm>
        </p:spPr>
        <p:txBody>
          <a:bodyPr>
            <a:normAutofit fontScale="92500"/>
          </a:bodyPr>
          <a:lstStyle/>
          <a:p>
            <a:r>
              <a:rPr lang="en-US" sz="2400" dirty="0" smtClean="0"/>
              <a:t>Macao has had a cosmopolitan population since its early days (Man-Cheong, 2014), chiefly because of its being a trading port not only between Europe to China but also on the Portuguese navigation route which started in Lisbon and crossed Goa, Malacca  and extended to Nagasaki (it’s also the missionary route). </a:t>
            </a:r>
          </a:p>
          <a:p>
            <a:r>
              <a:rPr lang="en-US" sz="2400" dirty="0" smtClean="0"/>
              <a:t>The group of </a:t>
            </a:r>
            <a:r>
              <a:rPr lang="en-US" sz="2400" b="1" dirty="0" smtClean="0"/>
              <a:t>Macanese </a:t>
            </a:r>
            <a:r>
              <a:rPr lang="en-US" sz="2400" dirty="0" smtClean="0"/>
              <a:t>were people of mixed Chinese, Portuguese and most probably other descents, their ancestors being sailors from Portugal who came to Macao all the way from Lisbon.</a:t>
            </a:r>
          </a:p>
          <a:p>
            <a:r>
              <a:rPr lang="en-US" sz="2400" dirty="0" smtClean="0"/>
              <a:t>The Macanese who didn’t move to other countries before the 1999 Handover and stayed in Macau may still speak Portuguese, but the younger generations have apparently shifted to </a:t>
            </a:r>
            <a:r>
              <a:rPr lang="en-US" sz="2400" b="1" dirty="0" smtClean="0"/>
              <a:t>English</a:t>
            </a:r>
            <a:r>
              <a:rPr lang="en-US" sz="2400" dirty="0" smtClean="0"/>
              <a:t> and </a:t>
            </a:r>
            <a:r>
              <a:rPr lang="en-US" sz="2400" b="1" dirty="0" smtClean="0"/>
              <a:t>Cantonese</a:t>
            </a:r>
            <a:r>
              <a:rPr lang="en-US" sz="2400" dirty="0" smtClean="0"/>
              <a:t>  (Noronha and Chaplin 2012).</a:t>
            </a:r>
          </a:p>
          <a:p>
            <a:endParaRPr lang="en-US" sz="2400" dirty="0"/>
          </a:p>
        </p:txBody>
      </p:sp>
    </p:spTree>
    <p:extLst>
      <p:ext uri="{BB962C8B-B14F-4D97-AF65-F5344CB8AC3E}">
        <p14:creationId xmlns:p14="http://schemas.microsoft.com/office/powerpoint/2010/main" val="32103929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
            </a:r>
            <a:br>
              <a:rPr lang="en-US" sz="3200" dirty="0" smtClean="0"/>
            </a:br>
            <a:r>
              <a:rPr lang="en-US" sz="2400" dirty="0" smtClean="0"/>
              <a:t>TV interview </a:t>
            </a:r>
            <a:r>
              <a:rPr lang="en-US" sz="2400" dirty="0"/>
              <a:t>with Miguel de Senna </a:t>
            </a:r>
            <a:r>
              <a:rPr lang="en-US" sz="2400" dirty="0" err="1"/>
              <a:t>Fernandos</a:t>
            </a:r>
            <a:r>
              <a:rPr lang="en-US" sz="2400" dirty="0"/>
              <a:t>, </a:t>
            </a:r>
            <a:r>
              <a:rPr lang="en-US" sz="2400" dirty="0" smtClean="0"/>
              <a:t>Chairman of the Macanese Association, in English, but he, a lawyer, also speaks Cantonese, Portuguese and </a:t>
            </a:r>
            <a:r>
              <a:rPr lang="en-US" sz="2400" dirty="0" err="1" smtClean="0"/>
              <a:t>Patua</a:t>
            </a:r>
            <a:r>
              <a:rPr lang="en-US" sz="2400" dirty="0" smtClean="0"/>
              <a:t>:</a:t>
            </a:r>
            <a:r>
              <a:rPr lang="en-US" sz="2400" dirty="0"/>
              <a:t/>
            </a:r>
            <a:br>
              <a:rPr lang="en-US" sz="2400" dirty="0"/>
            </a:br>
            <a:endParaRPr lang="en-US" sz="2400" dirty="0"/>
          </a:p>
        </p:txBody>
      </p:sp>
      <p:sp>
        <p:nvSpPr>
          <p:cNvPr id="3" name="Content Placeholder 2"/>
          <p:cNvSpPr>
            <a:spLocks noGrp="1"/>
          </p:cNvSpPr>
          <p:nvPr>
            <p:ph idx="1"/>
          </p:nvPr>
        </p:nvSpPr>
        <p:spPr>
          <a:xfrm>
            <a:off x="457200" y="1556792"/>
            <a:ext cx="8229600" cy="4569371"/>
          </a:xfrm>
        </p:spPr>
        <p:txBody>
          <a:bodyPr/>
          <a:lstStyle/>
          <a:p>
            <a:r>
              <a:rPr lang="en-US" sz="2400" dirty="0" smtClean="0"/>
              <a:t>https</a:t>
            </a:r>
            <a:r>
              <a:rPr lang="en-US" sz="2400" dirty="0"/>
              <a:t>://www.youtube.com/results?search_query=macanese</a:t>
            </a:r>
          </a:p>
          <a:p>
            <a:endParaRPr lang="en-US" dirty="0"/>
          </a:p>
        </p:txBody>
      </p:sp>
      <p:pic>
        <p:nvPicPr>
          <p:cNvPr id="9218" name="Picture 2" descr="C:\Users\bhschan\Desktop\research\English in Multilingual Macau\migu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204864"/>
            <a:ext cx="7056784" cy="3675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532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more…</a:t>
            </a:r>
            <a:endParaRPr lang="en-US" dirty="0"/>
          </a:p>
        </p:txBody>
      </p:sp>
      <p:sp>
        <p:nvSpPr>
          <p:cNvPr id="3" name="Content Placeholder 2"/>
          <p:cNvSpPr>
            <a:spLocks noGrp="1"/>
          </p:cNvSpPr>
          <p:nvPr>
            <p:ph idx="1"/>
          </p:nvPr>
        </p:nvSpPr>
        <p:spPr>
          <a:xfrm>
            <a:off x="457200" y="1340768"/>
            <a:ext cx="8229600" cy="4785395"/>
          </a:xfrm>
        </p:spPr>
        <p:txBody>
          <a:bodyPr>
            <a:normAutofit fontScale="92500" lnSpcReduction="10000"/>
          </a:bodyPr>
          <a:lstStyle/>
          <a:p>
            <a:r>
              <a:rPr lang="en-US" sz="2400" dirty="0"/>
              <a:t>Many </a:t>
            </a:r>
            <a:r>
              <a:rPr lang="en-US" sz="2400" b="1" dirty="0"/>
              <a:t>mainland students</a:t>
            </a:r>
            <a:r>
              <a:rPr lang="en-US" sz="2400" dirty="0"/>
              <a:t> came </a:t>
            </a:r>
            <a:r>
              <a:rPr lang="en-US" sz="2400" dirty="0" smtClean="0"/>
              <a:t>to Macao universities </a:t>
            </a:r>
            <a:r>
              <a:rPr lang="en-US" sz="2400" dirty="0"/>
              <a:t>expecting that English is used as an MOI, but the use of English in Macau universities is uneven and varied across faculties and departments (Botha, 2013; Zhang, </a:t>
            </a:r>
            <a:r>
              <a:rPr lang="en-US" sz="2400" dirty="0" smtClean="0"/>
              <a:t>2010, 2013</a:t>
            </a:r>
            <a:r>
              <a:rPr lang="en-US" sz="2400" dirty="0"/>
              <a:t>), and in some cases code-switching is </a:t>
            </a:r>
            <a:r>
              <a:rPr lang="en-US" sz="2400" dirty="0" smtClean="0"/>
              <a:t>not uncommon.</a:t>
            </a:r>
          </a:p>
          <a:p>
            <a:r>
              <a:rPr lang="en-US" sz="2400" dirty="0" smtClean="0"/>
              <a:t>Gong (2012) reports a case in which a university lecturer code-switches between Cantonese and Putonghua(Mandarin) to his class which consists of about half of local students and another half from the Mainland. The lecturer only speaks English when referring to the class notes and the textbooks which are in English.</a:t>
            </a:r>
          </a:p>
          <a:p>
            <a:r>
              <a:rPr lang="en-US" sz="2400" dirty="0" smtClean="0"/>
              <a:t>Interestingly, there is little indication that the universities (e.g. UMAC, MUST) are English-medium on their website. Having served in UMAC for more than 10 years too, I’ve never come across a clearly written and formulated MOI policy. </a:t>
            </a:r>
            <a:endParaRPr lang="en-US" sz="2400" dirty="0"/>
          </a:p>
          <a:p>
            <a:endParaRPr lang="en-US" sz="2400" dirty="0"/>
          </a:p>
        </p:txBody>
      </p:sp>
    </p:spTree>
    <p:extLst>
      <p:ext uri="{BB962C8B-B14F-4D97-AF65-F5344CB8AC3E}">
        <p14:creationId xmlns:p14="http://schemas.microsoft.com/office/powerpoint/2010/main" val="679317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And don’t forget those who left…</a:t>
            </a:r>
            <a:endParaRPr lang="en-US" dirty="0"/>
          </a:p>
        </p:txBody>
      </p:sp>
      <p:sp>
        <p:nvSpPr>
          <p:cNvPr id="3" name="Content Placeholder 2"/>
          <p:cNvSpPr>
            <a:spLocks noGrp="1"/>
          </p:cNvSpPr>
          <p:nvPr>
            <p:ph idx="1"/>
          </p:nvPr>
        </p:nvSpPr>
        <p:spPr/>
        <p:txBody>
          <a:bodyPr>
            <a:normAutofit/>
          </a:bodyPr>
          <a:lstStyle/>
          <a:p>
            <a:r>
              <a:rPr lang="en-US" sz="2800" dirty="0" smtClean="0"/>
              <a:t>The small size, monolithic economy and political turmoil have constantly driven people away from Macao for study and job opportunities.</a:t>
            </a:r>
          </a:p>
          <a:p>
            <a:r>
              <a:rPr lang="en-US" sz="2800" dirty="0" smtClean="0"/>
              <a:t>Many Macao-born citizens came to HK, among other places, including: </a:t>
            </a:r>
          </a:p>
          <a:p>
            <a:endParaRPr lang="en-US" sz="2800" dirty="0"/>
          </a:p>
        </p:txBody>
      </p:sp>
    </p:spTree>
    <p:extLst>
      <p:ext uri="{BB962C8B-B14F-4D97-AF65-F5344CB8AC3E}">
        <p14:creationId xmlns:p14="http://schemas.microsoft.com/office/powerpoint/2010/main" val="10297799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HK celebrities who originated from Macau</a:t>
            </a:r>
            <a:endParaRPr lang="en-US" sz="3600" dirty="0"/>
          </a:p>
        </p:txBody>
      </p:sp>
      <p:sp>
        <p:nvSpPr>
          <p:cNvPr id="3" name="Content Placeholder 2"/>
          <p:cNvSpPr>
            <a:spLocks noGrp="1"/>
          </p:cNvSpPr>
          <p:nvPr>
            <p:ph idx="1"/>
          </p:nvPr>
        </p:nvSpPr>
        <p:spPr>
          <a:xfrm>
            <a:off x="457200" y="1268760"/>
            <a:ext cx="8229600" cy="4857403"/>
          </a:xfrm>
        </p:spPr>
        <p:txBody>
          <a:bodyPr/>
          <a:lstStyle/>
          <a:p>
            <a:r>
              <a:rPr lang="en-US" dirty="0" smtClean="0"/>
              <a:t>Do you know that they were born in Macau?</a:t>
            </a:r>
            <a:endParaRPr lang="en-US" dirty="0"/>
          </a:p>
        </p:txBody>
      </p:sp>
      <p:pic>
        <p:nvPicPr>
          <p:cNvPr id="2051" name="Picture 3" descr="C:\Users\bhschan\Desktop\research\English in Multilingual Macau\Hacken Lee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590800"/>
            <a:ext cx="2088232" cy="27824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bhschan\Desktop\research\English in Multilingual Macau\maria cadeir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276872"/>
            <a:ext cx="3312368" cy="388843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bhschan\Desktop\research\English in Multilingual Macau\Donald Tsa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7613" y="1916832"/>
            <a:ext cx="3000375" cy="464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8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Among them…Sir </a:t>
            </a:r>
            <a:r>
              <a:rPr lang="en-US" dirty="0" err="1" smtClean="0"/>
              <a:t>Rogerio</a:t>
            </a:r>
            <a:r>
              <a:rPr lang="en-US" dirty="0" smtClean="0"/>
              <a:t>/Roger Lobo</a:t>
            </a:r>
            <a:endParaRPr lang="en-US" dirty="0"/>
          </a:p>
        </p:txBody>
      </p:sp>
      <p:sp>
        <p:nvSpPr>
          <p:cNvPr id="3" name="Content Placeholder 2"/>
          <p:cNvSpPr>
            <a:spLocks noGrp="1"/>
          </p:cNvSpPr>
          <p:nvPr>
            <p:ph idx="1"/>
          </p:nvPr>
        </p:nvSpPr>
        <p:spPr>
          <a:xfrm>
            <a:off x="457200" y="1340768"/>
            <a:ext cx="8229600" cy="4785395"/>
          </a:xfrm>
        </p:spPr>
        <p:txBody>
          <a:bodyPr/>
          <a:lstStyle/>
          <a:p>
            <a:r>
              <a:rPr lang="en-US" sz="2400" dirty="0" smtClean="0"/>
              <a:t>Macanese, born in Macao in 1923, moved to HK in 1941, became a politician and champion of democratic </a:t>
            </a:r>
            <a:r>
              <a:rPr lang="en-US" sz="2400" dirty="0" err="1" smtClean="0"/>
              <a:t>govt</a:t>
            </a:r>
            <a:r>
              <a:rPr lang="en-US" sz="2400" dirty="0" smtClean="0"/>
              <a:t> in HK.</a:t>
            </a:r>
          </a:p>
          <a:p>
            <a:endParaRPr lang="en-US" dirty="0"/>
          </a:p>
        </p:txBody>
      </p:sp>
      <p:pic>
        <p:nvPicPr>
          <p:cNvPr id="3074" name="Picture 2" descr="C:\Users\bhschan\Desktop\research\English in Multilingual Macau\Rogiero Lobo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552" y="2708920"/>
            <a:ext cx="7344816" cy="324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728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Sir </a:t>
            </a:r>
            <a:r>
              <a:rPr lang="en-US" dirty="0" err="1" smtClean="0"/>
              <a:t>Rogerio</a:t>
            </a:r>
            <a:r>
              <a:rPr lang="en-US" dirty="0" smtClean="0"/>
              <a:t>/Roger Lobo</a:t>
            </a:r>
            <a:endParaRPr lang="en-US" dirty="0"/>
          </a:p>
        </p:txBody>
      </p:sp>
      <p:sp>
        <p:nvSpPr>
          <p:cNvPr id="3" name="Content Placeholder 2"/>
          <p:cNvSpPr>
            <a:spLocks noGrp="1"/>
          </p:cNvSpPr>
          <p:nvPr>
            <p:ph idx="1"/>
          </p:nvPr>
        </p:nvSpPr>
        <p:spPr/>
        <p:txBody>
          <a:bodyPr>
            <a:normAutofit/>
          </a:bodyPr>
          <a:lstStyle/>
          <a:p>
            <a:r>
              <a:rPr lang="en-US" sz="2400" dirty="0" smtClean="0"/>
              <a:t>“I studied under the Jesuits in the seminary. When I left school, I wanted to go to the United States but when I told my father about this, he said: ‘How can you go to the States? </a:t>
            </a:r>
            <a:r>
              <a:rPr lang="en-US" sz="2400" b="1" dirty="0" smtClean="0"/>
              <a:t>You don’t speak English</a:t>
            </a:r>
            <a:r>
              <a:rPr lang="en-US" sz="2400" dirty="0" smtClean="0"/>
              <a:t>.’ He was right. </a:t>
            </a:r>
            <a:r>
              <a:rPr lang="en-US" sz="2400" b="1" dirty="0" smtClean="0"/>
              <a:t>We learnt Portuguese, French and Latin at school but never English</a:t>
            </a:r>
            <a:r>
              <a:rPr lang="en-US" sz="2400" dirty="0" smtClean="0"/>
              <a:t>” (</a:t>
            </a:r>
            <a:r>
              <a:rPr lang="en-US" sz="2400" dirty="0" err="1" smtClean="0"/>
              <a:t>McGivering</a:t>
            </a:r>
            <a:r>
              <a:rPr lang="en-US" sz="2400" dirty="0" smtClean="0"/>
              <a:t>, 1999: 72).</a:t>
            </a:r>
          </a:p>
          <a:p>
            <a:r>
              <a:rPr lang="en-US" sz="2400" dirty="0" smtClean="0"/>
              <a:t>“In 1941, when the war came to Asia, I was eighteen. I’d been over Hong Kong trying </a:t>
            </a:r>
            <a:r>
              <a:rPr lang="en-US" sz="2400" b="1" dirty="0" smtClean="0"/>
              <a:t>to brush up on my English so that I could go to </a:t>
            </a:r>
            <a:r>
              <a:rPr lang="en-US" sz="2400" b="1" dirty="0"/>
              <a:t>America</a:t>
            </a:r>
            <a:r>
              <a:rPr lang="en-US" sz="2400" dirty="0"/>
              <a:t>” (</a:t>
            </a:r>
            <a:r>
              <a:rPr lang="en-US" sz="2400" dirty="0" err="1"/>
              <a:t>McGivering</a:t>
            </a:r>
            <a:r>
              <a:rPr lang="en-US" sz="2400" dirty="0"/>
              <a:t>, 1999: </a:t>
            </a:r>
            <a:r>
              <a:rPr lang="en-US" sz="2400" dirty="0" smtClean="0"/>
              <a:t>74).</a:t>
            </a:r>
          </a:p>
          <a:p>
            <a:pPr marL="0" indent="0">
              <a:buNone/>
            </a:pPr>
            <a:endParaRPr lang="en-US" sz="2400" dirty="0"/>
          </a:p>
        </p:txBody>
      </p:sp>
    </p:spTree>
    <p:extLst>
      <p:ext uri="{BB962C8B-B14F-4D97-AF65-F5344CB8AC3E}">
        <p14:creationId xmlns:p14="http://schemas.microsoft.com/office/powerpoint/2010/main" val="10543121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English is important for leaving Macau, but…</a:t>
            </a:r>
            <a:endParaRPr lang="en-US" sz="3200" dirty="0"/>
          </a:p>
        </p:txBody>
      </p:sp>
      <p:sp>
        <p:nvSpPr>
          <p:cNvPr id="3" name="Content Placeholder 2"/>
          <p:cNvSpPr>
            <a:spLocks noGrp="1"/>
          </p:cNvSpPr>
          <p:nvPr>
            <p:ph idx="1"/>
          </p:nvPr>
        </p:nvSpPr>
        <p:spPr>
          <a:xfrm>
            <a:off x="457200" y="1340768"/>
            <a:ext cx="8229600" cy="4785395"/>
          </a:xfrm>
        </p:spPr>
        <p:txBody>
          <a:bodyPr>
            <a:normAutofit/>
          </a:bodyPr>
          <a:lstStyle/>
          <a:p>
            <a:r>
              <a:rPr lang="en-US" dirty="0" smtClean="0"/>
              <a:t>In recent decades, quite a lot of youngsters also went to Taiwan and Mainland China where English is not necessarily used pervasively.</a:t>
            </a:r>
          </a:p>
          <a:p>
            <a:r>
              <a:rPr lang="en-US" dirty="0" smtClean="0"/>
              <a:t>Recently, the head of our Global Affairs Office has always spammed us with email messages about his visits to Macao-born citizens who became accomplished scientists in China and the States.</a:t>
            </a:r>
            <a:endParaRPr lang="en-US" dirty="0"/>
          </a:p>
        </p:txBody>
      </p:sp>
    </p:spTree>
    <p:extLst>
      <p:ext uri="{BB962C8B-B14F-4D97-AF65-F5344CB8AC3E}">
        <p14:creationId xmlns:p14="http://schemas.microsoft.com/office/powerpoint/2010/main" val="340620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English in Macao</a:t>
            </a:r>
            <a:endParaRPr lang="en-US" dirty="0"/>
          </a:p>
        </p:txBody>
      </p:sp>
      <p:sp>
        <p:nvSpPr>
          <p:cNvPr id="3" name="Content Placeholder 2"/>
          <p:cNvSpPr>
            <a:spLocks noGrp="1"/>
          </p:cNvSpPr>
          <p:nvPr>
            <p:ph idx="1"/>
          </p:nvPr>
        </p:nvSpPr>
        <p:spPr>
          <a:xfrm>
            <a:off x="457200" y="1412776"/>
            <a:ext cx="8229600" cy="4713387"/>
          </a:xfrm>
        </p:spPr>
        <p:txBody>
          <a:bodyPr>
            <a:normAutofit fontScale="85000" lnSpcReduction="20000"/>
          </a:bodyPr>
          <a:lstStyle/>
          <a:p>
            <a:r>
              <a:rPr lang="en-US" dirty="0" smtClean="0"/>
              <a:t>Lobo’s quotation suggests that English or English education wasn’t really popular before WWII. </a:t>
            </a:r>
          </a:p>
          <a:p>
            <a:r>
              <a:rPr lang="en-US" dirty="0" smtClean="0"/>
              <a:t>Long before the English-speaking expatriates came in recent years, some British traders came to Macau on route to Guangzhou (e.g. Robert Morrison the missionary who died in Canton but buried in Macao).</a:t>
            </a:r>
          </a:p>
          <a:p>
            <a:r>
              <a:rPr lang="en-US" dirty="0" smtClean="0"/>
              <a:t>There was a small American-British population in Macau in late 1700’s until the 1800’s (Kingsley-Bolton, 2003).</a:t>
            </a:r>
          </a:p>
          <a:p>
            <a:r>
              <a:rPr lang="en-US" dirty="0" smtClean="0"/>
              <a:t>These are English speakers.</a:t>
            </a:r>
          </a:p>
          <a:p>
            <a:r>
              <a:rPr lang="en-US" dirty="0" smtClean="0"/>
              <a:t>Some kind of Chinese pidgin English was spoken in Macau between the British and the Chinese (Kingsley-Bolton, 2003).</a:t>
            </a:r>
          </a:p>
          <a:p>
            <a:pPr marL="0" indent="0">
              <a:buNone/>
            </a:pPr>
            <a:endParaRPr lang="en-US" dirty="0" smtClean="0"/>
          </a:p>
          <a:p>
            <a:endParaRPr lang="en-US" dirty="0"/>
          </a:p>
        </p:txBody>
      </p:sp>
    </p:spTree>
    <p:extLst>
      <p:ext uri="{BB962C8B-B14F-4D97-AF65-F5344CB8AC3E}">
        <p14:creationId xmlns:p14="http://schemas.microsoft.com/office/powerpoint/2010/main" val="10029988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936104"/>
          </a:xfrm>
        </p:spPr>
        <p:txBody>
          <a:bodyPr/>
          <a:lstStyle/>
          <a:p>
            <a:r>
              <a:rPr lang="en-US" dirty="0" smtClean="0"/>
              <a:t>Old Protestant Cemetery in Macao</a:t>
            </a:r>
            <a:endParaRPr lang="en-US" dirty="0"/>
          </a:p>
        </p:txBody>
      </p:sp>
      <p:sp>
        <p:nvSpPr>
          <p:cNvPr id="3" name="Content Placeholder 2"/>
          <p:cNvSpPr>
            <a:spLocks noGrp="1"/>
          </p:cNvSpPr>
          <p:nvPr>
            <p:ph idx="1"/>
          </p:nvPr>
        </p:nvSpPr>
        <p:spPr>
          <a:xfrm>
            <a:off x="457200" y="1268760"/>
            <a:ext cx="8229600" cy="4857403"/>
          </a:xfrm>
        </p:spPr>
        <p:txBody>
          <a:bodyPr/>
          <a:lstStyle/>
          <a:p>
            <a:endParaRPr lang="en-US" dirty="0"/>
          </a:p>
        </p:txBody>
      </p:sp>
      <p:pic>
        <p:nvPicPr>
          <p:cNvPr id="12290" name="Picture 2" descr="C:\Users\bhschan\Desktop\research\English in Multilingual Macau\robert morrison tombst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3593" y="1484784"/>
            <a:ext cx="3462535" cy="4176464"/>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Users\bhschan\Desktop\research\English in Multilingual Macau\morrison-chape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484784"/>
            <a:ext cx="4198888" cy="4776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5095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English in Macao</a:t>
            </a:r>
            <a:endParaRPr lang="en-US" dirty="0"/>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r>
              <a:rPr lang="en-US" dirty="0" smtClean="0"/>
              <a:t>English is also the language of the expatriates including managers in casinos/hotels and university lecturers.</a:t>
            </a:r>
          </a:p>
          <a:p>
            <a:r>
              <a:rPr lang="en-US" dirty="0" smtClean="0"/>
              <a:t>Most secondary schools in Macao are privately-run. Although the more prestigious ones, mostly run by Catholic missionaries, are English-medium, many of them also have a Chinese section. </a:t>
            </a:r>
          </a:p>
          <a:p>
            <a:r>
              <a:rPr lang="en-US" dirty="0" smtClean="0"/>
              <a:t>Very few English teachers, however, are from the Inner Circle. Many are locals and quite a lot of them are the more educated Filipinos. </a:t>
            </a:r>
          </a:p>
          <a:p>
            <a:r>
              <a:rPr lang="en-US" dirty="0" smtClean="0"/>
              <a:t>Teachers do not necessarily speak English only (i.e. CS---</a:t>
            </a:r>
            <a:r>
              <a:rPr lang="en-US" dirty="0" err="1" smtClean="0"/>
              <a:t>Pui</a:t>
            </a:r>
            <a:r>
              <a:rPr lang="en-US" dirty="0" smtClean="0"/>
              <a:t>, 2009), but so far there hasn’t been government policy or much public discourse advocating “English only” practice. </a:t>
            </a:r>
            <a:endParaRPr lang="en-US" dirty="0"/>
          </a:p>
        </p:txBody>
      </p:sp>
    </p:spTree>
    <p:extLst>
      <p:ext uri="{BB962C8B-B14F-4D97-AF65-F5344CB8AC3E}">
        <p14:creationId xmlns:p14="http://schemas.microsoft.com/office/powerpoint/2010/main" val="1855621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en-US" sz="2800" dirty="0" smtClean="0"/>
              <a:t>Language ability of the Macau population (DSEC, 2012)</a:t>
            </a:r>
            <a:endParaRPr lang="en-US" sz="2800" dirty="0"/>
          </a:p>
        </p:txBody>
      </p:sp>
      <p:pic>
        <p:nvPicPr>
          <p:cNvPr id="2052"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96752"/>
            <a:ext cx="7848872" cy="511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593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Language ability of </a:t>
            </a:r>
            <a:r>
              <a:rPr lang="en-US" sz="2800" dirty="0"/>
              <a:t>the Macau population (DSEC, 2012)</a:t>
            </a:r>
          </a:p>
        </p:txBody>
      </p:sp>
      <p:sp>
        <p:nvSpPr>
          <p:cNvPr id="3" name="Content Placeholder 2"/>
          <p:cNvSpPr>
            <a:spLocks noGrp="1"/>
          </p:cNvSpPr>
          <p:nvPr>
            <p:ph idx="1"/>
          </p:nvPr>
        </p:nvSpPr>
        <p:spPr>
          <a:xfrm>
            <a:off x="457200" y="1412776"/>
            <a:ext cx="8229600" cy="4713387"/>
          </a:xfrm>
        </p:spPr>
        <p:txBody>
          <a:bodyPr/>
          <a:lstStyle/>
          <a:p>
            <a:r>
              <a:rPr lang="en-US" sz="2400" dirty="0" smtClean="0"/>
              <a:t>Most people speak </a:t>
            </a:r>
            <a:r>
              <a:rPr lang="en-US" sz="2400" b="1" dirty="0" smtClean="0"/>
              <a:t>Cantonese</a:t>
            </a:r>
            <a:r>
              <a:rPr lang="en-US" sz="2400" dirty="0" smtClean="0"/>
              <a:t> as their usual language in 2011 (i.e. 83.3%), but very few people speak </a:t>
            </a:r>
            <a:r>
              <a:rPr lang="en-US" sz="2400" b="1" dirty="0" smtClean="0"/>
              <a:t>English</a:t>
            </a:r>
            <a:r>
              <a:rPr lang="en-US" sz="2400" dirty="0" smtClean="0"/>
              <a:t> as their usual language (i.e. 2.3%) (= “the </a:t>
            </a:r>
            <a:r>
              <a:rPr lang="en-US" sz="2400" dirty="0"/>
              <a:t>language an individual mostly </a:t>
            </a:r>
            <a:r>
              <a:rPr lang="en-US" sz="2400" dirty="0" smtClean="0"/>
              <a:t>uses </a:t>
            </a:r>
            <a:r>
              <a:rPr lang="en-US" sz="2400" dirty="0"/>
              <a:t>at </a:t>
            </a:r>
            <a:r>
              <a:rPr lang="en-US" sz="2400" dirty="0" smtClean="0"/>
              <a:t>home”, p.50 </a:t>
            </a:r>
            <a:r>
              <a:rPr lang="en-US" sz="2400" dirty="0"/>
              <a:t>of “Results of 2011 Population </a:t>
            </a:r>
            <a:r>
              <a:rPr lang="en-US" sz="2400" dirty="0" smtClean="0"/>
              <a:t>Census”).</a:t>
            </a:r>
          </a:p>
          <a:p>
            <a:r>
              <a:rPr lang="en-US" sz="2400" dirty="0" smtClean="0"/>
              <a:t>However, a lot more people claim to know or speak English although they don’t speak it as usual language, presumably as their second language used in workplace or school (i.e. 21.1 – 2.3 % = </a:t>
            </a:r>
            <a:r>
              <a:rPr lang="en-US" sz="2400" b="1" dirty="0" smtClean="0"/>
              <a:t>18.8%</a:t>
            </a:r>
            <a:r>
              <a:rPr lang="en-US" sz="2400" dirty="0" smtClean="0"/>
              <a:t>).</a:t>
            </a:r>
          </a:p>
          <a:p>
            <a:r>
              <a:rPr lang="en-US" sz="2400" dirty="0" smtClean="0"/>
              <a:t>Notwithstanding, even more people claim to speak </a:t>
            </a:r>
            <a:r>
              <a:rPr lang="en-US" sz="2400" b="1" dirty="0" smtClean="0"/>
              <a:t>Mandarin </a:t>
            </a:r>
            <a:r>
              <a:rPr lang="en-US" sz="2400" dirty="0" smtClean="0"/>
              <a:t>(Putonghua) as their second language (i.e. 41.4% - 5% = 36.4%).</a:t>
            </a:r>
          </a:p>
          <a:p>
            <a:endParaRPr lang="en-US" sz="2400" dirty="0"/>
          </a:p>
          <a:p>
            <a:endParaRPr lang="en-US" sz="2400" dirty="0" smtClean="0"/>
          </a:p>
          <a:p>
            <a:endParaRPr lang="en-US" dirty="0"/>
          </a:p>
        </p:txBody>
      </p:sp>
    </p:spTree>
    <p:extLst>
      <p:ext uri="{BB962C8B-B14F-4D97-AF65-F5344CB8AC3E}">
        <p14:creationId xmlns:p14="http://schemas.microsoft.com/office/powerpoint/2010/main" val="7544833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 the numbers…</a:t>
            </a:r>
            <a:endParaRPr lang="en-US"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628800"/>
            <a:ext cx="7704856"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27158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the numbers…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196,051 claim to speak Mandarin as non-usual-language speakers, and the corresponding figures are </a:t>
            </a:r>
            <a:r>
              <a:rPr lang="en-US" b="1" dirty="0" smtClean="0"/>
              <a:t>101,648 for English</a:t>
            </a:r>
            <a:r>
              <a:rPr lang="en-US" dirty="0" smtClean="0"/>
              <a:t>, 9,126 for Portuguese and 35,787 for Cantonese.</a:t>
            </a:r>
          </a:p>
          <a:p>
            <a:r>
              <a:rPr lang="en-US" dirty="0" smtClean="0"/>
              <a:t>The number for English non-usual-language speakers has risen as back in the 2006 by-census only </a:t>
            </a:r>
            <a:r>
              <a:rPr lang="en-US" b="1" dirty="0" smtClean="0"/>
              <a:t>65,874</a:t>
            </a:r>
            <a:r>
              <a:rPr lang="en-US" dirty="0" smtClean="0"/>
              <a:t> respondents claim to speak English as a second language.</a:t>
            </a:r>
          </a:p>
          <a:p>
            <a:r>
              <a:rPr lang="en-US" dirty="0" smtClean="0"/>
              <a:t>The percentage over total population (492,291 in 2006 by-census) has also increased mildly, that is, </a:t>
            </a:r>
            <a:r>
              <a:rPr lang="en-US" b="1" dirty="0" smtClean="0"/>
              <a:t>13.38%</a:t>
            </a:r>
            <a:r>
              <a:rPr lang="en-US" dirty="0" smtClean="0"/>
              <a:t>  compared to </a:t>
            </a:r>
            <a:r>
              <a:rPr lang="en-US" b="1" dirty="0" smtClean="0"/>
              <a:t>18.8% </a:t>
            </a:r>
            <a:r>
              <a:rPr lang="en-US" dirty="0" smtClean="0"/>
              <a:t>in the 2010 Census. </a:t>
            </a:r>
            <a:endParaRPr lang="en-US" dirty="0"/>
          </a:p>
        </p:txBody>
      </p:sp>
    </p:spTree>
    <p:extLst>
      <p:ext uri="{BB962C8B-B14F-4D97-AF65-F5344CB8AC3E}">
        <p14:creationId xmlns:p14="http://schemas.microsoft.com/office/powerpoint/2010/main" val="13623691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936104"/>
          </a:xfrm>
        </p:spPr>
        <p:txBody>
          <a:bodyPr/>
          <a:lstStyle/>
          <a:p>
            <a:r>
              <a:rPr lang="en-US" dirty="0" smtClean="0"/>
              <a:t>Official Languages</a:t>
            </a:r>
            <a:endParaRPr lang="en-US" dirty="0"/>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r>
              <a:rPr lang="en-US" dirty="0" smtClean="0"/>
              <a:t>Portuguese had been the sole official language before the 1999 Handover.</a:t>
            </a:r>
          </a:p>
          <a:p>
            <a:r>
              <a:rPr lang="en-US" dirty="0" smtClean="0"/>
              <a:t>Chinese was decided to be the official language of the future Macau SAR in the Joint Declaration (1987) alongside Portuguese.</a:t>
            </a:r>
          </a:p>
          <a:p>
            <a:r>
              <a:rPr lang="en-US" dirty="0" smtClean="0"/>
              <a:t>This is stated in the Basic Law governing the Macau Special Administrative Region, promulgated in 1993:</a:t>
            </a:r>
          </a:p>
          <a:p>
            <a:r>
              <a:rPr lang="en-US" dirty="0" smtClean="0"/>
              <a:t>“In </a:t>
            </a:r>
            <a:r>
              <a:rPr lang="en-US" dirty="0"/>
              <a:t>addition to the Chinese language, Portuguese may also be used as an official language by the executive authorities legislature and judiciary of the Macao Special Administrative </a:t>
            </a:r>
            <a:r>
              <a:rPr lang="en-US" dirty="0" smtClean="0"/>
              <a:t>Region”</a:t>
            </a:r>
          </a:p>
          <a:p>
            <a:pPr marL="0" indent="0">
              <a:buNone/>
            </a:pPr>
            <a:r>
              <a:rPr lang="fr-FR" dirty="0" smtClean="0"/>
              <a:t>    (Article </a:t>
            </a:r>
            <a:r>
              <a:rPr lang="fr-FR" dirty="0"/>
              <a:t>9 in </a:t>
            </a:r>
            <a:r>
              <a:rPr lang="fr-FR" dirty="0" err="1"/>
              <a:t>Chapter</a:t>
            </a:r>
            <a:r>
              <a:rPr lang="fr-FR" dirty="0"/>
              <a:t> </a:t>
            </a:r>
            <a:r>
              <a:rPr lang="fr-FR" dirty="0" smtClean="0"/>
              <a:t>1) </a:t>
            </a:r>
            <a:endParaRPr lang="en-US" dirty="0"/>
          </a:p>
        </p:txBody>
      </p:sp>
    </p:spTree>
    <p:extLst>
      <p:ext uri="{BB962C8B-B14F-4D97-AF65-F5344CB8AC3E}">
        <p14:creationId xmlns:p14="http://schemas.microsoft.com/office/powerpoint/2010/main" val="2186054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Official Languages</a:t>
            </a:r>
          </a:p>
        </p:txBody>
      </p:sp>
      <p:sp>
        <p:nvSpPr>
          <p:cNvPr id="3" name="Content Placeholder 2"/>
          <p:cNvSpPr>
            <a:spLocks noGrp="1"/>
          </p:cNvSpPr>
          <p:nvPr>
            <p:ph idx="1"/>
          </p:nvPr>
        </p:nvSpPr>
        <p:spPr>
          <a:xfrm>
            <a:off x="457200" y="1340768"/>
            <a:ext cx="8229600" cy="4785395"/>
          </a:xfrm>
        </p:spPr>
        <p:txBody>
          <a:bodyPr>
            <a:normAutofit lnSpcReduction="10000"/>
          </a:bodyPr>
          <a:lstStyle/>
          <a:p>
            <a:r>
              <a:rPr lang="en-US" sz="2400" dirty="0" smtClean="0"/>
              <a:t>In fact, the local Macau government issued a decree in December, 1991 declaring that Chinese became an official language. </a:t>
            </a:r>
          </a:p>
          <a:p>
            <a:r>
              <a:rPr lang="en-US" sz="2400" dirty="0" smtClean="0"/>
              <a:t>With many high-ranking government officials being non-Chinese-speaking Portuguese before the handover, Chinese became more prominent in </a:t>
            </a:r>
            <a:r>
              <a:rPr lang="en-US" sz="2400" dirty="0" err="1" smtClean="0"/>
              <a:t>govt</a:t>
            </a:r>
            <a:r>
              <a:rPr lang="en-US" sz="2400" dirty="0" smtClean="0"/>
              <a:t> documents and signage only after 1999 (Moody, 2008).</a:t>
            </a:r>
          </a:p>
          <a:p>
            <a:r>
              <a:rPr lang="en-US" sz="2400" dirty="0" smtClean="0"/>
              <a:t>Portuguese is still used in government documents and appears in a lot of official signage, mostly alongside written Chinese.</a:t>
            </a:r>
          </a:p>
          <a:p>
            <a:r>
              <a:rPr lang="en-US" sz="2400" dirty="0" smtClean="0"/>
              <a:t>Portuguese remains important in the domain of law: a new law still has to be drafted in Portuguese first before it is translated into Chinese.</a:t>
            </a:r>
          </a:p>
          <a:p>
            <a:endParaRPr lang="en-US" sz="2800" dirty="0" smtClean="0"/>
          </a:p>
          <a:p>
            <a:pPr marL="0" indent="0">
              <a:buNone/>
            </a:pPr>
            <a:endParaRPr lang="en-US" sz="2800" dirty="0"/>
          </a:p>
        </p:txBody>
      </p:sp>
    </p:spTree>
    <p:extLst>
      <p:ext uri="{BB962C8B-B14F-4D97-AF65-F5344CB8AC3E}">
        <p14:creationId xmlns:p14="http://schemas.microsoft.com/office/powerpoint/2010/main" val="36239303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can we expect about the status functions and proficiency of English in Macao?</a:t>
            </a:r>
            <a:endParaRPr lang="en-US" sz="3200" dirty="0"/>
          </a:p>
        </p:txBody>
      </p:sp>
      <p:sp>
        <p:nvSpPr>
          <p:cNvPr id="3" name="Content Placeholder 2"/>
          <p:cNvSpPr>
            <a:spLocks noGrp="1"/>
          </p:cNvSpPr>
          <p:nvPr>
            <p:ph idx="1"/>
          </p:nvPr>
        </p:nvSpPr>
        <p:spPr/>
        <p:txBody>
          <a:bodyPr/>
          <a:lstStyle/>
          <a:p>
            <a:r>
              <a:rPr lang="en-US" sz="2400" b="1" dirty="0" smtClean="0"/>
              <a:t>Diversity</a:t>
            </a:r>
            <a:r>
              <a:rPr lang="en-US" sz="2400" dirty="0" smtClean="0"/>
              <a:t>: The diversity and complexity of the population make it impossible to pin down the status and functions of English in more traditional terms such as a “High Variety” (Ferguson, 1959; Fishman, 1967) or a “language of communication” (House, 1993) based on simple, clear-cut dichotomies (i.e. vs the “Low Variety” or the “language of identification). That is, it can be “High” or “Low”, “the language of communication” or “the language of identification” depending on the context and the speakers. </a:t>
            </a:r>
          </a:p>
          <a:p>
            <a:r>
              <a:rPr lang="en-US" sz="2400" dirty="0" smtClean="0"/>
              <a:t>Moving towards </a:t>
            </a:r>
            <a:r>
              <a:rPr lang="en-US" sz="2400" b="1" dirty="0" err="1" smtClean="0"/>
              <a:t>Superdiversity</a:t>
            </a:r>
            <a:r>
              <a:rPr lang="en-US" sz="2400" dirty="0" smtClean="0"/>
              <a:t>? (</a:t>
            </a:r>
            <a:r>
              <a:rPr lang="en-US" sz="2400" dirty="0" err="1" smtClean="0"/>
              <a:t>Blommaert</a:t>
            </a:r>
            <a:r>
              <a:rPr lang="en-US" sz="2400" dirty="0" smtClean="0"/>
              <a:t> and </a:t>
            </a:r>
            <a:r>
              <a:rPr lang="en-US" sz="2400" dirty="0" err="1" smtClean="0"/>
              <a:t>Rampton</a:t>
            </a:r>
            <a:r>
              <a:rPr lang="en-US" sz="2400" dirty="0" smtClean="0"/>
              <a:t>, 2011)</a:t>
            </a:r>
          </a:p>
          <a:p>
            <a:endParaRPr lang="en-US" sz="2000" dirty="0"/>
          </a:p>
        </p:txBody>
      </p:sp>
    </p:spTree>
    <p:extLst>
      <p:ext uri="{BB962C8B-B14F-4D97-AF65-F5344CB8AC3E}">
        <p14:creationId xmlns:p14="http://schemas.microsoft.com/office/powerpoint/2010/main" val="84456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black"/>
                </a:solidFill>
              </a:rPr>
              <a:t>What can we expect about the status functions and proficiency of English in Macao?</a:t>
            </a:r>
            <a:endParaRPr lang="en-US" dirty="0"/>
          </a:p>
        </p:txBody>
      </p:sp>
      <p:sp>
        <p:nvSpPr>
          <p:cNvPr id="3" name="Content Placeholder 2"/>
          <p:cNvSpPr>
            <a:spLocks noGrp="1"/>
          </p:cNvSpPr>
          <p:nvPr>
            <p:ph idx="1"/>
          </p:nvPr>
        </p:nvSpPr>
        <p:spPr/>
        <p:txBody>
          <a:bodyPr/>
          <a:lstStyle/>
          <a:p>
            <a:r>
              <a:rPr lang="en-US" sz="2400" b="1" dirty="0"/>
              <a:t>Variation:</a:t>
            </a:r>
            <a:r>
              <a:rPr lang="en-US" sz="2400" dirty="0"/>
              <a:t> There may be huge </a:t>
            </a:r>
            <a:r>
              <a:rPr lang="en-US" sz="2400" dirty="0" smtClean="0"/>
              <a:t>inter-group and intra-group variations </a:t>
            </a:r>
            <a:r>
              <a:rPr lang="en-US" sz="2400" dirty="0"/>
              <a:t>among Macao people in their use, exposure and proficiency in English. </a:t>
            </a:r>
            <a:endParaRPr lang="en-US" sz="2400" dirty="0" smtClean="0"/>
          </a:p>
          <a:p>
            <a:r>
              <a:rPr lang="en-US" sz="2400" dirty="0" smtClean="0"/>
              <a:t>“</a:t>
            </a:r>
            <a:r>
              <a:rPr lang="en-US" sz="2400" b="1" dirty="0" smtClean="0"/>
              <a:t>Truncated Proficiency</a:t>
            </a:r>
            <a:r>
              <a:rPr lang="en-US" sz="2400" dirty="0" smtClean="0"/>
              <a:t>” (</a:t>
            </a:r>
            <a:r>
              <a:rPr lang="en-US" sz="2400" dirty="0" err="1" smtClean="0"/>
              <a:t>Blommaert</a:t>
            </a:r>
            <a:r>
              <a:rPr lang="en-US" sz="2400" dirty="0" smtClean="0"/>
              <a:t> and Backus, 2011): People in the service counters may have mastered several English phrases but not enough to sustain a longer conversation.</a:t>
            </a:r>
          </a:p>
          <a:p>
            <a:r>
              <a:rPr lang="en-US" sz="2400" b="1" dirty="0" smtClean="0"/>
              <a:t>Exposure to different accents and varieties of English</a:t>
            </a:r>
          </a:p>
          <a:p>
            <a:r>
              <a:rPr lang="en-US" sz="2400" b="1" dirty="0" smtClean="0"/>
              <a:t>“Misfires” in speaking English</a:t>
            </a:r>
          </a:p>
          <a:p>
            <a:endParaRPr lang="en-US" sz="2400" b="1" dirty="0" smtClean="0"/>
          </a:p>
          <a:p>
            <a:endParaRPr lang="en-US" dirty="0"/>
          </a:p>
          <a:p>
            <a:endParaRPr lang="en-US" dirty="0"/>
          </a:p>
        </p:txBody>
      </p:sp>
    </p:spTree>
    <p:extLst>
      <p:ext uri="{BB962C8B-B14F-4D97-AF65-F5344CB8AC3E}">
        <p14:creationId xmlns:p14="http://schemas.microsoft.com/office/powerpoint/2010/main" val="11948639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black"/>
                </a:solidFill>
              </a:rPr>
              <a:t>What can we expect about the status functions and proficiency of English in Macao?</a:t>
            </a:r>
            <a:endParaRPr lang="en-US" dirty="0"/>
          </a:p>
        </p:txBody>
      </p:sp>
      <p:sp>
        <p:nvSpPr>
          <p:cNvPr id="3" name="Content Placeholder 2"/>
          <p:cNvSpPr>
            <a:spLocks noGrp="1"/>
          </p:cNvSpPr>
          <p:nvPr>
            <p:ph idx="1"/>
          </p:nvPr>
        </p:nvSpPr>
        <p:spPr/>
        <p:txBody>
          <a:bodyPr>
            <a:normAutofit fontScale="92500" lnSpcReduction="20000"/>
          </a:bodyPr>
          <a:lstStyle/>
          <a:p>
            <a:r>
              <a:rPr lang="en-US" sz="2800" b="1" dirty="0" err="1" smtClean="0"/>
              <a:t>Polycentricity</a:t>
            </a:r>
            <a:r>
              <a:rPr lang="en-US" sz="2800" b="1" dirty="0" smtClean="0"/>
              <a:t> </a:t>
            </a:r>
            <a:r>
              <a:rPr lang="en-US" sz="2800" dirty="0" smtClean="0"/>
              <a:t>(</a:t>
            </a:r>
            <a:r>
              <a:rPr lang="en-US" sz="2800" dirty="0" err="1" smtClean="0"/>
              <a:t>Blommaert</a:t>
            </a:r>
            <a:r>
              <a:rPr lang="en-US" sz="2800" dirty="0" smtClean="0"/>
              <a:t>, 2010)</a:t>
            </a:r>
            <a:r>
              <a:rPr lang="en-US" sz="2800" b="1" dirty="0" smtClean="0"/>
              <a:t>: </a:t>
            </a:r>
            <a:r>
              <a:rPr lang="en-US" sz="2800" dirty="0" smtClean="0"/>
              <a:t>Cantonese, English and Portuguese are </a:t>
            </a:r>
            <a:r>
              <a:rPr lang="en-US" sz="2800" b="1" dirty="0" smtClean="0"/>
              <a:t>all</a:t>
            </a:r>
            <a:r>
              <a:rPr lang="en-US" sz="2800" dirty="0" smtClean="0"/>
              <a:t> dominant in different domains and among various groups (but not exclusively used or absolutely dominant).</a:t>
            </a:r>
          </a:p>
          <a:p>
            <a:r>
              <a:rPr lang="en-US" sz="2800" dirty="0" smtClean="0"/>
              <a:t>More specifically for </a:t>
            </a:r>
            <a:r>
              <a:rPr lang="en-US" sz="2800" b="1" dirty="0" smtClean="0"/>
              <a:t>English, </a:t>
            </a:r>
            <a:r>
              <a:rPr lang="en-US" sz="2800" dirty="0" smtClean="0"/>
              <a:t>its value and market seem to have hinged upon </a:t>
            </a:r>
            <a:r>
              <a:rPr lang="en-US" sz="2800" b="1" dirty="0" smtClean="0"/>
              <a:t>dealing with “outsiders” </a:t>
            </a:r>
            <a:r>
              <a:rPr lang="en-US" sz="2800" dirty="0" smtClean="0"/>
              <a:t>(tourists, expatriates/managers/bosses), and offering individuals more “capital” to </a:t>
            </a:r>
            <a:r>
              <a:rPr lang="en-US" sz="2800" b="1" dirty="0" smtClean="0"/>
              <a:t>move abroad</a:t>
            </a:r>
            <a:r>
              <a:rPr lang="en-US" sz="2800" dirty="0" smtClean="0"/>
              <a:t>. </a:t>
            </a:r>
          </a:p>
          <a:p>
            <a:r>
              <a:rPr lang="en-US" sz="2800" b="1" dirty="0" smtClean="0"/>
              <a:t>English as an out-group/international language </a:t>
            </a:r>
            <a:r>
              <a:rPr lang="en-US" sz="2800" dirty="0" smtClean="0"/>
              <a:t>(vs in-group/local) seems to permeate in quite a lot of public discourse, in which English is either </a:t>
            </a:r>
            <a:r>
              <a:rPr lang="en-US" sz="2800" b="1" dirty="0" smtClean="0"/>
              <a:t>absent or sidelined (“code-preference</a:t>
            </a:r>
            <a:r>
              <a:rPr lang="en-US" sz="2800" dirty="0" smtClean="0"/>
              <a:t>”---</a:t>
            </a:r>
            <a:r>
              <a:rPr lang="en-US" sz="2800" dirty="0" err="1" smtClean="0"/>
              <a:t>Scollon</a:t>
            </a:r>
            <a:r>
              <a:rPr lang="en-US" sz="2800" dirty="0" smtClean="0"/>
              <a:t> and </a:t>
            </a:r>
            <a:r>
              <a:rPr lang="en-US" sz="2800" dirty="0" err="1" smtClean="0"/>
              <a:t>Scollon</a:t>
            </a:r>
            <a:r>
              <a:rPr lang="en-US" sz="2800" dirty="0" smtClean="0"/>
              <a:t> 2003). </a:t>
            </a:r>
            <a:endParaRPr lang="en-US" sz="2800" b="1" dirty="0" smtClean="0"/>
          </a:p>
          <a:p>
            <a:endParaRPr lang="en-US" b="1" dirty="0"/>
          </a:p>
        </p:txBody>
      </p:sp>
    </p:spTree>
    <p:extLst>
      <p:ext uri="{BB962C8B-B14F-4D97-AF65-F5344CB8AC3E}">
        <p14:creationId xmlns:p14="http://schemas.microsoft.com/office/powerpoint/2010/main" val="10155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 websites</a:t>
            </a:r>
            <a:endParaRPr lang="en-US" dirty="0"/>
          </a:p>
        </p:txBody>
      </p:sp>
      <p:sp>
        <p:nvSpPr>
          <p:cNvPr id="3" name="Content Placeholder 2"/>
          <p:cNvSpPr>
            <a:spLocks noGrp="1"/>
          </p:cNvSpPr>
          <p:nvPr>
            <p:ph idx="1"/>
          </p:nvPr>
        </p:nvSpPr>
        <p:spPr>
          <a:xfrm>
            <a:off x="457200" y="1268760"/>
            <a:ext cx="8229600" cy="4857403"/>
          </a:xfrm>
        </p:spPr>
        <p:txBody>
          <a:bodyPr>
            <a:normAutofit/>
          </a:bodyPr>
          <a:lstStyle/>
          <a:p>
            <a:r>
              <a:rPr lang="en-US" sz="2000" dirty="0" smtClean="0"/>
              <a:t>As Moody (2008) observes, English is widely used in websites of government departments and hence a “de facto official language”. Nevertheless , it seems to be placed in a more peripheral position </a:t>
            </a:r>
          </a:p>
          <a:p>
            <a:r>
              <a:rPr lang="en-US" sz="2000" dirty="0" smtClean="0"/>
              <a:t>(TC &gt; SC &gt; Portuguese&gt; </a:t>
            </a:r>
            <a:r>
              <a:rPr lang="en-US" sz="2000" b="1" dirty="0" smtClean="0"/>
              <a:t>English</a:t>
            </a:r>
            <a:r>
              <a:rPr lang="en-US" sz="2000" dirty="0" smtClean="0"/>
              <a:t>)</a:t>
            </a:r>
          </a:p>
          <a:p>
            <a:endParaRPr lang="en-US" sz="2000" dirty="0"/>
          </a:p>
        </p:txBody>
      </p:sp>
      <p:pic>
        <p:nvPicPr>
          <p:cNvPr id="10243" name="Picture 3" descr="C:\Users\bhschan\Desktop\research\English in Multilingual Macau\Macau govt websi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564904"/>
            <a:ext cx="7632848" cy="4007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6041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Logos of Government </a:t>
            </a:r>
            <a:r>
              <a:rPr lang="en-US" sz="3600" dirty="0" err="1" smtClean="0"/>
              <a:t>Depts</a:t>
            </a:r>
            <a:r>
              <a:rPr lang="en-US" sz="3600" dirty="0" smtClean="0"/>
              <a:t>: No English</a:t>
            </a:r>
            <a:endParaRPr lang="en-US" sz="3600" dirty="0"/>
          </a:p>
        </p:txBody>
      </p:sp>
      <p:sp>
        <p:nvSpPr>
          <p:cNvPr id="3" name="Content Placeholder 2"/>
          <p:cNvSpPr>
            <a:spLocks noGrp="1"/>
          </p:cNvSpPr>
          <p:nvPr>
            <p:ph idx="1"/>
          </p:nvPr>
        </p:nvSpPr>
        <p:spPr>
          <a:xfrm>
            <a:off x="457200" y="1340768"/>
            <a:ext cx="8229600" cy="4785395"/>
          </a:xfrm>
        </p:spPr>
        <p:txBody>
          <a:bodyPr>
            <a:normAutofit/>
          </a:bodyPr>
          <a:lstStyle/>
          <a:p>
            <a:r>
              <a:rPr lang="en-US" sz="2800" dirty="0" smtClean="0"/>
              <a:t>From the </a:t>
            </a:r>
            <a:r>
              <a:rPr lang="en-US" sz="2800" dirty="0" err="1"/>
              <a:t>g</a:t>
            </a:r>
            <a:r>
              <a:rPr lang="en-US" sz="2800" dirty="0" err="1" smtClean="0"/>
              <a:t>ovt’s</a:t>
            </a:r>
            <a:r>
              <a:rPr lang="en-US" sz="2800" dirty="0" smtClean="0"/>
              <a:t> point of view, a combination of TC and Portuguese represent Macao local identity: “official bilingualism”</a:t>
            </a:r>
            <a:endParaRPr lang="en-US" sz="2800" dirty="0"/>
          </a:p>
        </p:txBody>
      </p:sp>
      <p:pic>
        <p:nvPicPr>
          <p:cNvPr id="1026" name="Picture 2" descr="C:\Users\bhschan\Desktop\research\English in Multilingual Macau\IAC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564904"/>
            <a:ext cx="3744416" cy="363430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hschan\Desktop\research\English in Multilingual Macau\Instituto_Cultural_Maca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858058"/>
            <a:ext cx="3816424"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774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936104"/>
          </a:xfrm>
        </p:spPr>
        <p:txBody>
          <a:bodyPr>
            <a:normAutofit/>
          </a:bodyPr>
          <a:lstStyle/>
          <a:p>
            <a:r>
              <a:rPr lang="en-US" sz="3600" dirty="0" smtClean="0"/>
              <a:t>And the announcements on the buses</a:t>
            </a:r>
            <a:endParaRPr lang="en-US" sz="3600" dirty="0"/>
          </a:p>
        </p:txBody>
      </p:sp>
      <p:sp>
        <p:nvSpPr>
          <p:cNvPr id="3" name="Content Placeholder 2"/>
          <p:cNvSpPr>
            <a:spLocks noGrp="1"/>
          </p:cNvSpPr>
          <p:nvPr>
            <p:ph idx="1"/>
          </p:nvPr>
        </p:nvSpPr>
        <p:spPr>
          <a:xfrm>
            <a:off x="457200" y="1052736"/>
            <a:ext cx="8229600" cy="5073427"/>
          </a:xfrm>
        </p:spPr>
        <p:txBody>
          <a:bodyPr/>
          <a:lstStyle/>
          <a:p>
            <a:r>
              <a:rPr lang="en-US" sz="2800" dirty="0" smtClean="0"/>
              <a:t>Cantonese &gt; Portuguese &gt; Putonghua &gt; </a:t>
            </a:r>
            <a:r>
              <a:rPr lang="en-US" sz="2800" b="1" dirty="0" smtClean="0"/>
              <a:t>English</a:t>
            </a:r>
          </a:p>
          <a:p>
            <a:pPr marL="0" indent="0">
              <a:buNone/>
            </a:pPr>
            <a:endParaRPr lang="en-US" b="1" dirty="0"/>
          </a:p>
        </p:txBody>
      </p:sp>
      <p:pic>
        <p:nvPicPr>
          <p:cNvPr id="11266" name="Picture 2" descr="C:\Users\bhschan\Desktop\research\English in Multilingual Macau\macau b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 y="1772816"/>
            <a:ext cx="9239250" cy="5089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5632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Signs</a:t>
            </a:r>
            <a:endParaRPr lang="en-US" dirty="0"/>
          </a:p>
        </p:txBody>
      </p:sp>
      <p:sp>
        <p:nvSpPr>
          <p:cNvPr id="3" name="Content Placeholder 2"/>
          <p:cNvSpPr>
            <a:spLocks noGrp="1"/>
          </p:cNvSpPr>
          <p:nvPr>
            <p:ph idx="1"/>
          </p:nvPr>
        </p:nvSpPr>
        <p:spPr>
          <a:xfrm>
            <a:off x="457200" y="1340768"/>
            <a:ext cx="8229600" cy="4785395"/>
          </a:xfrm>
        </p:spPr>
        <p:txBody>
          <a:bodyPr>
            <a:normAutofit/>
          </a:bodyPr>
          <a:lstStyle/>
          <a:p>
            <a:r>
              <a:rPr lang="en-US" sz="2400" dirty="0" smtClean="0"/>
              <a:t>There is no English in the usual road signs, English appears on road signs in tourist areas only but even so it comes after Chinese and Portuguese (TC &gt; Portuguese &gt; </a:t>
            </a:r>
            <a:r>
              <a:rPr lang="en-US" sz="2400" b="1" dirty="0" smtClean="0"/>
              <a:t>(English)</a:t>
            </a:r>
            <a:r>
              <a:rPr lang="en-US" sz="2400" dirty="0" smtClean="0"/>
              <a:t>).</a:t>
            </a:r>
            <a:endParaRPr lang="en-US" sz="2400" dirty="0"/>
          </a:p>
        </p:txBody>
      </p:sp>
      <p:pic>
        <p:nvPicPr>
          <p:cNvPr id="7171" name="Picture 3" descr="V:\ENG331 Bilingualism and Discourse\Linguistic Landscape\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636912"/>
            <a:ext cx="2857500" cy="3600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bhschan\Desktop\research\English in Multilingual Macau\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2636912"/>
            <a:ext cx="4608512" cy="3558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8875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1224136"/>
          </a:xfrm>
        </p:spPr>
        <p:txBody>
          <a:bodyPr>
            <a:normAutofit fontScale="90000"/>
          </a:bodyPr>
          <a:lstStyle/>
          <a:p>
            <a:r>
              <a:rPr lang="en-US" sz="4000" dirty="0" smtClean="0"/>
              <a:t>“No smoking” signs</a:t>
            </a:r>
            <a:br>
              <a:rPr lang="en-US" sz="4000" dirty="0" smtClean="0"/>
            </a:br>
            <a:r>
              <a:rPr lang="en-US" sz="4000" dirty="0" smtClean="0"/>
              <a:t>general vs specific; government vs casino</a:t>
            </a:r>
            <a:br>
              <a:rPr lang="en-US" sz="4000" dirty="0" smtClean="0"/>
            </a:br>
            <a:endParaRPr lang="en-US" sz="4000" dirty="0"/>
          </a:p>
        </p:txBody>
      </p:sp>
      <p:sp>
        <p:nvSpPr>
          <p:cNvPr id="3" name="Vertical Text Placeholder 2"/>
          <p:cNvSpPr>
            <a:spLocks noGrp="1"/>
          </p:cNvSpPr>
          <p:nvPr>
            <p:ph type="body" orient="vert" idx="1"/>
          </p:nvPr>
        </p:nvSpPr>
        <p:spPr>
          <a:xfrm>
            <a:off x="457200" y="1412776"/>
            <a:ext cx="8229600" cy="471338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smtClean="0"/>
          </a:p>
          <a:p>
            <a:endParaRPr lang="en-US" dirty="0"/>
          </a:p>
          <a:p>
            <a:endParaRPr lang="en-US" dirty="0" smtClean="0"/>
          </a:p>
          <a:p>
            <a:endParaRPr lang="en-US" dirty="0"/>
          </a:p>
        </p:txBody>
      </p:sp>
      <p:pic>
        <p:nvPicPr>
          <p:cNvPr id="6146" name="Picture 2" descr="C:\Users\bhschan\Desktop\research\English in Multilingual Macau\No smoking.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3384376" cy="493459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V:\ENG331 Bilingualism and Discourse\Linguistic Landscape\macao no smoking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1760" y="2031008"/>
            <a:ext cx="5062240" cy="436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9480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signs</a:t>
            </a:r>
            <a:endParaRPr lang="en-US" dirty="0"/>
          </a:p>
        </p:txBody>
      </p:sp>
      <p:sp>
        <p:nvSpPr>
          <p:cNvPr id="3" name="Content Placeholder 2"/>
          <p:cNvSpPr>
            <a:spLocks noGrp="1"/>
          </p:cNvSpPr>
          <p:nvPr>
            <p:ph idx="1"/>
          </p:nvPr>
        </p:nvSpPr>
        <p:spPr>
          <a:xfrm>
            <a:off x="457200" y="1412776"/>
            <a:ext cx="8229600" cy="4713387"/>
          </a:xfrm>
        </p:spPr>
        <p:txBody>
          <a:bodyPr>
            <a:normAutofit/>
          </a:bodyPr>
          <a:lstStyle/>
          <a:p>
            <a:r>
              <a:rPr lang="en-US" sz="2400" dirty="0" smtClean="0"/>
              <a:t>English is much more prominent in signs in </a:t>
            </a:r>
            <a:r>
              <a:rPr lang="en-US" sz="2400" b="1" dirty="0" smtClean="0"/>
              <a:t>places</a:t>
            </a:r>
            <a:r>
              <a:rPr lang="en-US" sz="2400" dirty="0" smtClean="0"/>
              <a:t> which are </a:t>
            </a:r>
            <a:r>
              <a:rPr lang="en-US" sz="2400" b="1" dirty="0" smtClean="0"/>
              <a:t>supposedly</a:t>
            </a:r>
            <a:r>
              <a:rPr lang="en-US" sz="2400" dirty="0" smtClean="0"/>
              <a:t> more </a:t>
            </a:r>
            <a:r>
              <a:rPr lang="en-US" sz="2400" b="1" dirty="0" smtClean="0"/>
              <a:t>international </a:t>
            </a:r>
            <a:r>
              <a:rPr lang="en-US" sz="2400" dirty="0" smtClean="0"/>
              <a:t>(hotels/casinos and university) (</a:t>
            </a:r>
            <a:r>
              <a:rPr lang="en-US" sz="2400" b="1" dirty="0" smtClean="0"/>
              <a:t>English</a:t>
            </a:r>
            <a:r>
              <a:rPr lang="en-US" sz="2400" dirty="0" smtClean="0"/>
              <a:t>&gt; Chinese (TC/SC) &gt; (Portuguese)).</a:t>
            </a:r>
          </a:p>
          <a:p>
            <a:r>
              <a:rPr lang="en-US" sz="2400" dirty="0" smtClean="0"/>
              <a:t>                                                     English as an </a:t>
            </a:r>
            <a:r>
              <a:rPr lang="en-US" sz="2400" b="1" dirty="0" smtClean="0"/>
              <a:t>upscaling</a:t>
            </a:r>
            <a:r>
              <a:rPr lang="en-US" sz="2400" dirty="0" smtClean="0"/>
              <a:t> device                              </a:t>
            </a:r>
            <a:r>
              <a:rPr lang="en-US" sz="2400" dirty="0" err="1" smtClean="0"/>
              <a:t>Blommaert</a:t>
            </a:r>
            <a:r>
              <a:rPr lang="en-US" sz="2400" dirty="0" smtClean="0"/>
              <a:t>                                (</a:t>
            </a:r>
            <a:r>
              <a:rPr lang="en-US" sz="2400" dirty="0" err="1" smtClean="0"/>
              <a:t>Blommaert</a:t>
            </a:r>
            <a:r>
              <a:rPr lang="en-US" sz="2400" dirty="0" smtClean="0"/>
              <a:t>, 2010; Pan, 2010)</a:t>
            </a:r>
          </a:p>
          <a:p>
            <a:endParaRPr lang="en-US" sz="2400" dirty="0" smtClean="0"/>
          </a:p>
          <a:p>
            <a:endParaRPr lang="en-US" sz="2400" dirty="0"/>
          </a:p>
        </p:txBody>
      </p:sp>
      <p:pic>
        <p:nvPicPr>
          <p:cNvPr id="8194" name="Picture 2" descr="V:\ENG331 Bilingualism and Discourse\Linguistic Landscape\Venetian Maca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573016"/>
            <a:ext cx="3672408" cy="244827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636912"/>
            <a:ext cx="3456533" cy="608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74920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985788"/>
          </a:xfrm>
        </p:spPr>
        <p:txBody>
          <a:bodyPr>
            <a:normAutofit/>
          </a:bodyPr>
          <a:lstStyle/>
          <a:p>
            <a:r>
              <a:rPr lang="en-US" sz="2000" dirty="0" smtClean="0"/>
              <a:t>English can be more prominent than Portuguese in other public discourse</a:t>
            </a:r>
            <a:endParaRPr lang="en-US" sz="2000" dirty="0"/>
          </a:p>
        </p:txBody>
      </p:sp>
      <p:sp>
        <p:nvSpPr>
          <p:cNvPr id="3" name="Vertical Text Placeholder 2"/>
          <p:cNvSpPr>
            <a:spLocks noGrp="1"/>
          </p:cNvSpPr>
          <p:nvPr>
            <p:ph type="body" orient="vert" idx="1"/>
          </p:nvPr>
        </p:nvSpPr>
        <p:spPr/>
        <p:txBody>
          <a:bodyPr/>
          <a:lstStyle/>
          <a:p>
            <a:endParaRPr lang="en-US" dirty="0"/>
          </a:p>
        </p:txBody>
      </p:sp>
      <p:pic>
        <p:nvPicPr>
          <p:cNvPr id="1026" name="Picture 2" descr="C:\Users\bhschan\Desktop\research\English in Multilingual Macau\asian-film-macau20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340768"/>
            <a:ext cx="4248472" cy="52565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hschan\Desktop\research\English in Multilingual Macau\My dre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4763"/>
            <a:ext cx="4211960" cy="5466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3780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994122"/>
          </a:xfrm>
        </p:spPr>
        <p:txBody>
          <a:bodyPr>
            <a:normAutofit/>
          </a:bodyPr>
          <a:lstStyle/>
          <a:p>
            <a:r>
              <a:rPr lang="en-US" sz="2400" dirty="0"/>
              <a:t>English can be more prominent than Portuguese in public signs</a:t>
            </a:r>
          </a:p>
        </p:txBody>
      </p:sp>
      <p:sp>
        <p:nvSpPr>
          <p:cNvPr id="7" name="Content Placeholder 6"/>
          <p:cNvSpPr>
            <a:spLocks noGrp="1"/>
          </p:cNvSpPr>
          <p:nvPr>
            <p:ph idx="1"/>
          </p:nvPr>
        </p:nvSpPr>
        <p:spPr>
          <a:xfrm>
            <a:off x="457200" y="1268760"/>
            <a:ext cx="8229600" cy="4857403"/>
          </a:xfrm>
        </p:spPr>
        <p:txBody>
          <a:bodyPr>
            <a:normAutofit lnSpcReduction="10000"/>
          </a:bodyPr>
          <a:lstStyle/>
          <a:p>
            <a:r>
              <a:rPr lang="en-US" sz="2800" dirty="0" smtClean="0"/>
              <a:t>The use of English here does not imply a radical change of status from an “out-group/international” language to an “in-group/local” language in Macao as English is often used around the world as an attention-getter in media discourse (Bhatia and Ritchie, 2013).</a:t>
            </a:r>
          </a:p>
          <a:p>
            <a:r>
              <a:rPr lang="en-US" sz="2800" dirty="0" smtClean="0"/>
              <a:t>But such usage certainly may be seen as a step towards the localization English in Macao; notice that the shows advertised are not really shows of “Western” culture, with which the English language is often associated, and the target audience are not explicitly tourists from abroad.</a:t>
            </a:r>
          </a:p>
          <a:p>
            <a:endParaRPr lang="en-US" dirty="0"/>
          </a:p>
        </p:txBody>
      </p:sp>
    </p:spTree>
    <p:extLst>
      <p:ext uri="{BB962C8B-B14F-4D97-AF65-F5344CB8AC3E}">
        <p14:creationId xmlns:p14="http://schemas.microsoft.com/office/powerpoint/2010/main" val="27543366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US" dirty="0" smtClean="0"/>
              <a:t>Reflections</a:t>
            </a:r>
            <a:endParaRPr lang="en-US" dirty="0"/>
          </a:p>
        </p:txBody>
      </p:sp>
      <p:sp>
        <p:nvSpPr>
          <p:cNvPr id="3" name="Content Placeholder 2"/>
          <p:cNvSpPr>
            <a:spLocks noGrp="1"/>
          </p:cNvSpPr>
          <p:nvPr>
            <p:ph idx="1"/>
          </p:nvPr>
        </p:nvSpPr>
        <p:spPr>
          <a:xfrm>
            <a:off x="457200" y="980728"/>
            <a:ext cx="8229600" cy="5328592"/>
          </a:xfrm>
        </p:spPr>
        <p:txBody>
          <a:bodyPr>
            <a:normAutofit lnSpcReduction="10000"/>
          </a:bodyPr>
          <a:lstStyle/>
          <a:p>
            <a:r>
              <a:rPr lang="en-US" sz="2400" b="1" dirty="0" smtClean="0"/>
              <a:t>English</a:t>
            </a:r>
            <a:r>
              <a:rPr lang="en-US" sz="2400" dirty="0" smtClean="0"/>
              <a:t> cannot be </a:t>
            </a:r>
            <a:r>
              <a:rPr lang="en-US" sz="2400" b="1" dirty="0" smtClean="0"/>
              <a:t>only</a:t>
            </a:r>
            <a:r>
              <a:rPr lang="en-US" sz="2400" dirty="0" smtClean="0"/>
              <a:t> an </a:t>
            </a:r>
            <a:r>
              <a:rPr lang="en-US" sz="2400" b="1" dirty="0" smtClean="0"/>
              <a:t>out-group</a:t>
            </a:r>
            <a:r>
              <a:rPr lang="en-US" sz="2400" dirty="0" smtClean="0"/>
              <a:t> language </a:t>
            </a:r>
            <a:r>
              <a:rPr lang="en-US" sz="2400" b="1" dirty="0" smtClean="0"/>
              <a:t>in reality</a:t>
            </a:r>
            <a:r>
              <a:rPr lang="en-US" sz="2400" dirty="0" smtClean="0"/>
              <a:t>, as it is increasingly used in school, the workplace and everyday transactions amidst a multilingual environment, with more English speakers (imported </a:t>
            </a:r>
            <a:r>
              <a:rPr lang="en-US" sz="2400" dirty="0" err="1" smtClean="0"/>
              <a:t>labour</a:t>
            </a:r>
            <a:r>
              <a:rPr lang="en-US" sz="2400" dirty="0" smtClean="0"/>
              <a:t> and foreign expatriates) settling down in Macao. And of course for English-speaking expatriates it is their </a:t>
            </a:r>
            <a:r>
              <a:rPr lang="en-US" sz="2400" b="1" dirty="0" smtClean="0"/>
              <a:t>in-group </a:t>
            </a:r>
            <a:r>
              <a:rPr lang="en-US" sz="2400" dirty="0" smtClean="0"/>
              <a:t>language.</a:t>
            </a:r>
          </a:p>
          <a:p>
            <a:r>
              <a:rPr lang="en-US" sz="2400" b="1" dirty="0" smtClean="0"/>
              <a:t>English </a:t>
            </a:r>
            <a:r>
              <a:rPr lang="en-US" sz="2400" dirty="0" smtClean="0"/>
              <a:t>is also clearly an asset and “</a:t>
            </a:r>
            <a:r>
              <a:rPr lang="en-US" sz="2400" b="1" dirty="0" smtClean="0"/>
              <a:t>symbolic capital</a:t>
            </a:r>
            <a:r>
              <a:rPr lang="en-US" sz="2400" dirty="0" smtClean="0"/>
              <a:t>” for local graduates to find a job locally in Macao, if the company is seen as a “foreign” one. This explains students’ strong motivation to learn English (Botha, 2013; Yan, 2013; Young, 2007, 2009).</a:t>
            </a:r>
            <a:endParaRPr lang="en-US" sz="2400" b="1" dirty="0" smtClean="0"/>
          </a:p>
          <a:p>
            <a:r>
              <a:rPr lang="en-US" sz="2400" dirty="0" smtClean="0"/>
              <a:t>At the same time, there is every possibility that certain groups of people seldom use English and have had very little exposure to it (e.g. construction workers imported from mainland China). </a:t>
            </a:r>
          </a:p>
        </p:txBody>
      </p:sp>
    </p:spTree>
    <p:extLst>
      <p:ext uri="{BB962C8B-B14F-4D97-AF65-F5344CB8AC3E}">
        <p14:creationId xmlns:p14="http://schemas.microsoft.com/office/powerpoint/2010/main" val="12150089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08112"/>
          </a:xfrm>
        </p:spPr>
        <p:txBody>
          <a:bodyPr/>
          <a:lstStyle/>
          <a:p>
            <a:r>
              <a:rPr lang="en-US" dirty="0" smtClean="0"/>
              <a:t>Reflections</a:t>
            </a:r>
            <a:endParaRPr lang="en-US" dirty="0"/>
          </a:p>
        </p:txBody>
      </p:sp>
      <p:sp>
        <p:nvSpPr>
          <p:cNvPr id="3" name="Content Placeholder 2"/>
          <p:cNvSpPr>
            <a:spLocks noGrp="1"/>
          </p:cNvSpPr>
          <p:nvPr>
            <p:ph idx="1"/>
          </p:nvPr>
        </p:nvSpPr>
        <p:spPr>
          <a:xfrm>
            <a:off x="457200" y="1052736"/>
            <a:ext cx="8229600" cy="5073427"/>
          </a:xfrm>
        </p:spPr>
        <p:txBody>
          <a:bodyPr>
            <a:normAutofit/>
          </a:bodyPr>
          <a:lstStyle/>
          <a:p>
            <a:r>
              <a:rPr lang="en-US" sz="2000" dirty="0"/>
              <a:t>The </a:t>
            </a:r>
            <a:r>
              <a:rPr lang="en-US" sz="2000" b="1" dirty="0"/>
              <a:t>ambivalence</a:t>
            </a:r>
            <a:r>
              <a:rPr lang="en-US" sz="2000" dirty="0"/>
              <a:t> and </a:t>
            </a:r>
            <a:r>
              <a:rPr lang="en-US" sz="2000" b="1" dirty="0"/>
              <a:t>optionality</a:t>
            </a:r>
            <a:r>
              <a:rPr lang="en-US" sz="2000" dirty="0"/>
              <a:t> of English in public signs suggest that non-Chinese, non-Portuguese residents (again the imported </a:t>
            </a:r>
            <a:r>
              <a:rPr lang="en-US" sz="2000" dirty="0" err="1"/>
              <a:t>labour</a:t>
            </a:r>
            <a:r>
              <a:rPr lang="en-US" sz="2000" dirty="0"/>
              <a:t>, e.g. the Filipinos) are </a:t>
            </a:r>
            <a:r>
              <a:rPr lang="en-US" sz="2000" dirty="0" smtClean="0"/>
              <a:t>somehow </a:t>
            </a:r>
            <a:r>
              <a:rPr lang="en-US" sz="2000" dirty="0"/>
              <a:t>marginalized. </a:t>
            </a:r>
            <a:endParaRPr lang="en-US" sz="2000" dirty="0" smtClean="0"/>
          </a:p>
          <a:p>
            <a:r>
              <a:rPr lang="en-US" sz="2000" dirty="0" smtClean="0"/>
              <a:t>Much </a:t>
            </a:r>
            <a:r>
              <a:rPr lang="en-US" sz="2000" dirty="0"/>
              <a:t>as Macao aspires to become an international city and portrays its image as one, there is a strong sense of </a:t>
            </a:r>
            <a:r>
              <a:rPr lang="en-US" sz="2000" b="1" dirty="0"/>
              <a:t>localness</a:t>
            </a:r>
            <a:r>
              <a:rPr lang="en-US" sz="2000" dirty="0"/>
              <a:t> which makes life inconvenient if not difficult for English speakers in Macao (e.g. The first Cantonese phrases my English-speaking colleagues learn is </a:t>
            </a:r>
            <a:r>
              <a:rPr lang="en-US" sz="2000" b="1" dirty="0"/>
              <a:t>their address </a:t>
            </a:r>
            <a:r>
              <a:rPr lang="en-US" sz="2000" dirty="0"/>
              <a:t>and </a:t>
            </a:r>
            <a:r>
              <a:rPr lang="en-US" sz="2000" b="1" dirty="0"/>
              <a:t>the university </a:t>
            </a:r>
            <a:r>
              <a:rPr lang="en-US" sz="2000" dirty="0"/>
              <a:t>so that they can communicate with the taxi drivers; the next ones are probably the </a:t>
            </a:r>
            <a:r>
              <a:rPr lang="en-US" sz="2000" b="1" dirty="0"/>
              <a:t>names of food/drink</a:t>
            </a:r>
            <a:r>
              <a:rPr lang="en-US" sz="2000" dirty="0"/>
              <a:t> they like to eat in a Chinese restaurant </a:t>
            </a:r>
            <a:r>
              <a:rPr lang="en-US" sz="2000" dirty="0" smtClean="0"/>
              <a:t>).</a:t>
            </a:r>
          </a:p>
          <a:p>
            <a:r>
              <a:rPr lang="en-US" sz="2000" b="1" dirty="0" smtClean="0"/>
              <a:t>Pressure on Macao to become more commercialized and internationalized</a:t>
            </a:r>
            <a:r>
              <a:rPr lang="en-US" sz="2000" dirty="0" smtClean="0"/>
              <a:t> on various fronts (tourism, culture, education), at least projecting an </a:t>
            </a:r>
            <a:r>
              <a:rPr lang="en-US" sz="2000" b="1" dirty="0" smtClean="0"/>
              <a:t>image </a:t>
            </a:r>
            <a:r>
              <a:rPr lang="en-US" sz="2000" dirty="0" smtClean="0"/>
              <a:t>of it, would put more value on English at the expense of Portuguese, which has already been found in some of the public signs.</a:t>
            </a:r>
            <a:endParaRPr lang="en-US" sz="2000" dirty="0"/>
          </a:p>
          <a:p>
            <a:pPr marL="0" indent="0">
              <a:buNone/>
            </a:pPr>
            <a:endParaRPr lang="en-US" dirty="0"/>
          </a:p>
        </p:txBody>
      </p:sp>
    </p:spTree>
    <p:extLst>
      <p:ext uri="{BB962C8B-B14F-4D97-AF65-F5344CB8AC3E}">
        <p14:creationId xmlns:p14="http://schemas.microsoft.com/office/powerpoint/2010/main" val="22463927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268760"/>
            <a:ext cx="8229600" cy="4857403"/>
          </a:xfrm>
        </p:spPr>
        <p:txBody>
          <a:bodyPr>
            <a:normAutofit fontScale="77500" lnSpcReduction="20000"/>
          </a:bodyPr>
          <a:lstStyle/>
          <a:p>
            <a:r>
              <a:rPr lang="en-US" sz="2000" dirty="0"/>
              <a:t>Bhatia, T.K. and W.C. Ritchie (2013). Bilingualism and Multilingualism in the Global Media and Advertising. In T.K. Bhatia and W.C. Ritchie, </a:t>
            </a:r>
            <a:r>
              <a:rPr lang="en-US" sz="2000" i="1" dirty="0"/>
              <a:t>The Handbook of Bilingualism and Multilingualism </a:t>
            </a:r>
            <a:r>
              <a:rPr lang="en-US" sz="2000" dirty="0"/>
              <a:t>(pp.565-597). </a:t>
            </a:r>
            <a:r>
              <a:rPr lang="en-US" sz="2000" dirty="0" err="1"/>
              <a:t>Chichester</a:t>
            </a:r>
            <a:r>
              <a:rPr lang="en-US" sz="2000" dirty="0"/>
              <a:t>: Wiley-Blackwell </a:t>
            </a:r>
            <a:r>
              <a:rPr lang="en-US" sz="2000" dirty="0" smtClean="0"/>
              <a:t>.</a:t>
            </a:r>
          </a:p>
          <a:p>
            <a:r>
              <a:rPr lang="en-US" sz="2000" dirty="0" err="1" smtClean="0"/>
              <a:t>Blommaert</a:t>
            </a:r>
            <a:r>
              <a:rPr lang="en-US" sz="2000" dirty="0" smtClean="0"/>
              <a:t>, J. (2010). </a:t>
            </a:r>
            <a:r>
              <a:rPr lang="en-US" sz="2000" i="1" dirty="0" smtClean="0"/>
              <a:t>The Sociolinguistics of Globalization</a:t>
            </a:r>
            <a:r>
              <a:rPr lang="en-US" sz="2000" dirty="0" smtClean="0"/>
              <a:t>. Cambridge: CUP.</a:t>
            </a:r>
          </a:p>
          <a:p>
            <a:r>
              <a:rPr lang="en-US" sz="2000" dirty="0" err="1" smtClean="0"/>
              <a:t>Blommaert</a:t>
            </a:r>
            <a:r>
              <a:rPr lang="en-US" sz="2000" dirty="0"/>
              <a:t>, </a:t>
            </a:r>
            <a:r>
              <a:rPr lang="en-US" sz="2000" dirty="0" smtClean="0"/>
              <a:t>J. </a:t>
            </a:r>
            <a:r>
              <a:rPr lang="en-US" sz="2000" dirty="0"/>
              <a:t>and </a:t>
            </a:r>
            <a:r>
              <a:rPr lang="en-US" sz="2000" dirty="0" smtClean="0"/>
              <a:t>Backus, A. (2011). </a:t>
            </a:r>
            <a:r>
              <a:rPr lang="en-US" sz="2000" dirty="0"/>
              <a:t>Repertoires revisited: ‘Knowing language’ in</a:t>
            </a:r>
          </a:p>
          <a:p>
            <a:r>
              <a:rPr lang="en-US" sz="2000" dirty="0" err="1"/>
              <a:t>superdiversity</a:t>
            </a:r>
            <a:r>
              <a:rPr lang="en-US" sz="2000" dirty="0"/>
              <a:t>. </a:t>
            </a:r>
            <a:r>
              <a:rPr lang="en-US" sz="2000" i="1" dirty="0"/>
              <a:t>Working Papers in Urban Language and Literacies</a:t>
            </a:r>
            <a:r>
              <a:rPr lang="en-US" sz="2000" dirty="0"/>
              <a:t>: Paper 65</a:t>
            </a:r>
            <a:r>
              <a:rPr lang="en-US" sz="2000" dirty="0" smtClean="0"/>
              <a:t>.</a:t>
            </a:r>
          </a:p>
          <a:p>
            <a:r>
              <a:rPr lang="en-US" sz="2000" dirty="0" err="1" smtClean="0"/>
              <a:t>Blommaert</a:t>
            </a:r>
            <a:r>
              <a:rPr lang="en-US" sz="2000" dirty="0" smtClean="0"/>
              <a:t>, J. and </a:t>
            </a:r>
            <a:r>
              <a:rPr lang="en-US" sz="2000" dirty="0" err="1" smtClean="0"/>
              <a:t>Rampton</a:t>
            </a:r>
            <a:r>
              <a:rPr lang="en-US" sz="2000" dirty="0" smtClean="0"/>
              <a:t>, B. (2011) Language and </a:t>
            </a:r>
            <a:r>
              <a:rPr lang="en-US" sz="2000" dirty="0" err="1" smtClean="0"/>
              <a:t>Superdiversity</a:t>
            </a:r>
            <a:r>
              <a:rPr lang="en-US" sz="2000" dirty="0" smtClean="0"/>
              <a:t>. </a:t>
            </a:r>
            <a:r>
              <a:rPr lang="en-US" sz="2000" i="1" dirty="0" smtClean="0"/>
              <a:t>Diversities</a:t>
            </a:r>
            <a:r>
              <a:rPr lang="en-US" sz="2000" dirty="0" smtClean="0"/>
              <a:t>, 13:2.</a:t>
            </a:r>
          </a:p>
          <a:p>
            <a:r>
              <a:rPr lang="en-US" sz="2000" dirty="0" smtClean="0"/>
              <a:t>Botha, W. (2013). English-medium </a:t>
            </a:r>
            <a:r>
              <a:rPr lang="en-US" sz="2000" dirty="0"/>
              <a:t>instruction at a university in Macau: Policy and </a:t>
            </a:r>
            <a:r>
              <a:rPr lang="en-US" sz="2000" dirty="0" smtClean="0"/>
              <a:t>realities. </a:t>
            </a:r>
            <a:r>
              <a:rPr lang="en-US" sz="2000" i="1" dirty="0" smtClean="0"/>
              <a:t>World </a:t>
            </a:r>
            <a:r>
              <a:rPr lang="en-US" sz="2000" i="1" dirty="0" err="1" smtClean="0"/>
              <a:t>Englishes</a:t>
            </a:r>
            <a:r>
              <a:rPr lang="en-US" sz="2000" i="1" dirty="0"/>
              <a:t> </a:t>
            </a:r>
            <a:r>
              <a:rPr lang="en-US" sz="2000" dirty="0" smtClean="0"/>
              <a:t>32(4):  461–475.</a:t>
            </a:r>
            <a:endParaRPr lang="en-US" sz="2000" dirty="0"/>
          </a:p>
          <a:p>
            <a:r>
              <a:rPr lang="en-US" sz="2000" dirty="0" smtClean="0"/>
              <a:t>DSEJ (2007). </a:t>
            </a:r>
            <a:r>
              <a:rPr lang="en-US" sz="2000" i="1" dirty="0" smtClean="0"/>
              <a:t>Global Results of By-Census 2006</a:t>
            </a:r>
            <a:r>
              <a:rPr lang="en-US" sz="2000" dirty="0"/>
              <a:t>. DSEJ, Macao Government.</a:t>
            </a:r>
            <a:endParaRPr lang="en-US" sz="2000" dirty="0" smtClean="0"/>
          </a:p>
          <a:p>
            <a:r>
              <a:rPr lang="en-US" sz="2000" dirty="0" smtClean="0"/>
              <a:t>DSEJ (2012). </a:t>
            </a:r>
            <a:r>
              <a:rPr lang="en-US" sz="2000" i="1" dirty="0"/>
              <a:t>Results of 2011 Population </a:t>
            </a:r>
            <a:r>
              <a:rPr lang="en-US" sz="2000" i="1" dirty="0" smtClean="0"/>
              <a:t>Census</a:t>
            </a:r>
            <a:r>
              <a:rPr lang="en-US" sz="2000" i="1" dirty="0"/>
              <a:t>.</a:t>
            </a:r>
            <a:r>
              <a:rPr lang="en-US" sz="2000" i="1" dirty="0" smtClean="0"/>
              <a:t> </a:t>
            </a:r>
            <a:r>
              <a:rPr lang="en-US" sz="2000" dirty="0"/>
              <a:t>DSEJ, Macao Government.</a:t>
            </a:r>
          </a:p>
          <a:p>
            <a:r>
              <a:rPr lang="en-US" sz="2000" dirty="0" smtClean="0"/>
              <a:t>DSEJ (2015a). </a:t>
            </a:r>
            <a:r>
              <a:rPr lang="en-US" sz="2000" i="1" dirty="0" smtClean="0"/>
              <a:t>Demographic Statistics, 1</a:t>
            </a:r>
            <a:r>
              <a:rPr lang="en-US" sz="2000" i="1" baseline="30000" dirty="0" smtClean="0"/>
              <a:t>st</a:t>
            </a:r>
            <a:r>
              <a:rPr lang="en-US" sz="2000" i="1" dirty="0" smtClean="0"/>
              <a:t> Quarter, 2015</a:t>
            </a:r>
            <a:r>
              <a:rPr lang="en-US" sz="2000" dirty="0" smtClean="0"/>
              <a:t>. DSEJ, Macao Government.</a:t>
            </a:r>
          </a:p>
          <a:p>
            <a:r>
              <a:rPr lang="en-US" sz="2000" dirty="0"/>
              <a:t>DSEJ (</a:t>
            </a:r>
            <a:r>
              <a:rPr lang="en-US" sz="2000" dirty="0" smtClean="0"/>
              <a:t>2015b). </a:t>
            </a:r>
            <a:r>
              <a:rPr lang="en-US" sz="2000" i="1" dirty="0" smtClean="0"/>
              <a:t>Visitors’ Arrival by Place of Residence, </a:t>
            </a:r>
            <a:r>
              <a:rPr lang="en-US" sz="2000" i="1" dirty="0"/>
              <a:t>1st Quarter, 2015</a:t>
            </a:r>
            <a:r>
              <a:rPr lang="en-US" sz="2000" dirty="0"/>
              <a:t>. DSEJ, Macao </a:t>
            </a:r>
            <a:r>
              <a:rPr lang="en-US" sz="2000" dirty="0" smtClean="0"/>
              <a:t>Government.</a:t>
            </a:r>
          </a:p>
          <a:p>
            <a:r>
              <a:rPr lang="en-US" sz="2000" dirty="0"/>
              <a:t>Ferguson, C. (1959). </a:t>
            </a:r>
            <a:r>
              <a:rPr lang="en-US" sz="2000" dirty="0" err="1"/>
              <a:t>Diglossia</a:t>
            </a:r>
            <a:r>
              <a:rPr lang="en-US" sz="2000" dirty="0"/>
              <a:t>. </a:t>
            </a:r>
            <a:r>
              <a:rPr lang="en-US" sz="2000" i="1" dirty="0"/>
              <a:t>Word</a:t>
            </a:r>
            <a:r>
              <a:rPr lang="en-US" sz="2000" dirty="0"/>
              <a:t>, 15, 425-340. </a:t>
            </a:r>
          </a:p>
          <a:p>
            <a:r>
              <a:rPr lang="en-US" sz="2000" dirty="0"/>
              <a:t>Fishman, J. (1967). Bilingualism with and without </a:t>
            </a:r>
            <a:r>
              <a:rPr lang="en-US" sz="2000" dirty="0" err="1"/>
              <a:t>diglossia</a:t>
            </a:r>
            <a:r>
              <a:rPr lang="en-US" sz="2000" dirty="0"/>
              <a:t>; </a:t>
            </a:r>
            <a:r>
              <a:rPr lang="en-US" sz="2000" dirty="0" err="1"/>
              <a:t>diglossia</a:t>
            </a:r>
            <a:r>
              <a:rPr lang="en-US" sz="2000" dirty="0"/>
              <a:t> with and without bilingualism</a:t>
            </a:r>
            <a:r>
              <a:rPr lang="en-US" sz="2000" i="1" dirty="0"/>
              <a:t>. Journal of Social Issues</a:t>
            </a:r>
            <a:r>
              <a:rPr lang="en-US" sz="2000" dirty="0"/>
              <a:t>, 23 (2), 29-38. </a:t>
            </a:r>
          </a:p>
          <a:p>
            <a:r>
              <a:rPr lang="en-US" sz="2000" dirty="0" smtClean="0"/>
              <a:t>Gong</a:t>
            </a:r>
            <a:r>
              <a:rPr lang="en-US" sz="2000" dirty="0"/>
              <a:t>, </a:t>
            </a:r>
            <a:r>
              <a:rPr lang="en-US" sz="2000" dirty="0" smtClean="0"/>
              <a:t>M. </a:t>
            </a:r>
            <a:r>
              <a:rPr lang="en-US" sz="2000" dirty="0"/>
              <a:t>(2012). </a:t>
            </a:r>
            <a:r>
              <a:rPr lang="en-US" sz="2000" i="1" dirty="0"/>
              <a:t>A Study of Code-switching in Classroom Discourse at the University of Macau</a:t>
            </a:r>
            <a:r>
              <a:rPr lang="en-US" sz="2000" dirty="0"/>
              <a:t>. MA thesis. Department of English, University of Macau</a:t>
            </a:r>
            <a:r>
              <a:rPr lang="en-US" sz="2000" dirty="0" smtClean="0"/>
              <a:t>.</a:t>
            </a:r>
          </a:p>
          <a:p>
            <a:r>
              <a:rPr lang="en-US" sz="2000" dirty="0"/>
              <a:t>House, </a:t>
            </a:r>
            <a:r>
              <a:rPr lang="en-US" sz="2000" dirty="0" smtClean="0"/>
              <a:t>J. </a:t>
            </a:r>
            <a:r>
              <a:rPr lang="en-US" sz="2000" dirty="0"/>
              <a:t>(2003</a:t>
            </a:r>
            <a:r>
              <a:rPr lang="en-US" sz="2000" dirty="0" smtClean="0"/>
              <a:t>). </a:t>
            </a:r>
            <a:r>
              <a:rPr lang="en-US" sz="2000" dirty="0"/>
              <a:t>English as a lingua franca: A threat to multilingualism? </a:t>
            </a:r>
            <a:r>
              <a:rPr lang="en-US" sz="2000" i="1" dirty="0"/>
              <a:t>Journal of Sociolinguistics</a:t>
            </a:r>
            <a:r>
              <a:rPr lang="en-US" sz="2000" dirty="0"/>
              <a:t>, 7, 4, 556–578.</a:t>
            </a:r>
          </a:p>
          <a:p>
            <a:endParaRPr lang="en-US" sz="2000" dirty="0"/>
          </a:p>
        </p:txBody>
      </p:sp>
    </p:spTree>
    <p:extLst>
      <p:ext uri="{BB962C8B-B14F-4D97-AF65-F5344CB8AC3E}">
        <p14:creationId xmlns:p14="http://schemas.microsoft.com/office/powerpoint/2010/main" val="38598118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457200" y="1196752"/>
            <a:ext cx="8229600" cy="4929411"/>
          </a:xfrm>
        </p:spPr>
        <p:txBody>
          <a:bodyPr>
            <a:normAutofit fontScale="70000" lnSpcReduction="20000"/>
          </a:bodyPr>
          <a:lstStyle/>
          <a:p>
            <a:r>
              <a:rPr lang="en-US" sz="2000" dirty="0"/>
              <a:t>Man-Cheong, I. (2014). Macao: an early modern </a:t>
            </a:r>
            <a:r>
              <a:rPr lang="en-US" sz="2000" dirty="0" err="1"/>
              <a:t>cosmopolis</a:t>
            </a:r>
            <a:r>
              <a:rPr lang="en-US" sz="2000" dirty="0"/>
              <a:t>. In Wei, George C.X. (ed.), </a:t>
            </a:r>
            <a:r>
              <a:rPr lang="en-US" sz="2000" i="1" dirty="0"/>
              <a:t>Macao—The Formation of a Global City</a:t>
            </a:r>
            <a:r>
              <a:rPr lang="en-US" sz="2000" dirty="0"/>
              <a:t>, pp.143-155. Oxon and New York: Routledge.</a:t>
            </a:r>
          </a:p>
          <a:p>
            <a:r>
              <a:rPr lang="en-US" sz="2000" dirty="0" smtClean="0"/>
              <a:t>Moody</a:t>
            </a:r>
            <a:r>
              <a:rPr lang="en-US" sz="2000" dirty="0"/>
              <a:t>, A. (2008). Macau English: status, functions and forms. </a:t>
            </a:r>
            <a:r>
              <a:rPr lang="en-US" sz="2000" i="1" dirty="0"/>
              <a:t>English Today </a:t>
            </a:r>
            <a:r>
              <a:rPr lang="en-US" sz="2000" dirty="0"/>
              <a:t>34(3).3–15.</a:t>
            </a:r>
          </a:p>
          <a:p>
            <a:pPr lvl="0"/>
            <a:r>
              <a:rPr lang="en-US" sz="2000" dirty="0" err="1" smtClean="0">
                <a:solidFill>
                  <a:prstClr val="black"/>
                </a:solidFill>
              </a:rPr>
              <a:t>McGivering</a:t>
            </a:r>
            <a:r>
              <a:rPr lang="en-US" sz="2000" dirty="0" smtClean="0">
                <a:solidFill>
                  <a:prstClr val="black"/>
                </a:solidFill>
              </a:rPr>
              <a:t>, J. (1999). </a:t>
            </a:r>
            <a:r>
              <a:rPr lang="en-US" sz="2000" i="1" dirty="0" smtClean="0">
                <a:solidFill>
                  <a:prstClr val="black"/>
                </a:solidFill>
              </a:rPr>
              <a:t>Macao Remembers</a:t>
            </a:r>
            <a:r>
              <a:rPr lang="en-US" sz="2000" dirty="0" smtClean="0">
                <a:solidFill>
                  <a:prstClr val="black"/>
                </a:solidFill>
              </a:rPr>
              <a:t>. Oxford/New York: Oxford University Press.</a:t>
            </a:r>
          </a:p>
          <a:p>
            <a:pPr lvl="0"/>
            <a:r>
              <a:rPr lang="en-US" sz="2000" dirty="0" smtClean="0">
                <a:solidFill>
                  <a:prstClr val="black"/>
                </a:solidFill>
              </a:rPr>
              <a:t>Noronha</a:t>
            </a:r>
            <a:r>
              <a:rPr lang="en-US" sz="2000" dirty="0">
                <a:solidFill>
                  <a:prstClr val="black"/>
                </a:solidFill>
              </a:rPr>
              <a:t>, Manuel, A. and Chaplin, Ian (2012). A survey of Portuguese language allegiance among the Macanese and the Macanese diaspora.  </a:t>
            </a:r>
            <a:r>
              <a:rPr lang="en-US" sz="2000" i="1" dirty="0">
                <a:solidFill>
                  <a:prstClr val="black"/>
                </a:solidFill>
              </a:rPr>
              <a:t>Portuguese Studies Review </a:t>
            </a:r>
            <a:r>
              <a:rPr lang="en-US" sz="2000" dirty="0">
                <a:solidFill>
                  <a:prstClr val="black"/>
                </a:solidFill>
              </a:rPr>
              <a:t>20(1): 113-135. </a:t>
            </a:r>
          </a:p>
          <a:p>
            <a:pPr lvl="0"/>
            <a:r>
              <a:rPr lang="en-US" sz="2000" dirty="0">
                <a:solidFill>
                  <a:prstClr val="black"/>
                </a:solidFill>
              </a:rPr>
              <a:t>Pan, Lin (2010). Dissecting multilingual Beijing: the space and scale of vernacular</a:t>
            </a:r>
          </a:p>
          <a:p>
            <a:pPr marL="0" lvl="0" indent="0">
              <a:buNone/>
            </a:pPr>
            <a:r>
              <a:rPr lang="en-US" sz="2000" dirty="0" smtClean="0">
                <a:solidFill>
                  <a:prstClr val="black"/>
                </a:solidFill>
              </a:rPr>
              <a:t>        globalization</a:t>
            </a:r>
            <a:r>
              <a:rPr lang="en-US" sz="2000" dirty="0">
                <a:solidFill>
                  <a:prstClr val="black"/>
                </a:solidFill>
              </a:rPr>
              <a:t>. </a:t>
            </a:r>
            <a:r>
              <a:rPr lang="en-US" sz="2000" i="1" dirty="0">
                <a:solidFill>
                  <a:prstClr val="black"/>
                </a:solidFill>
              </a:rPr>
              <a:t>Visual Communication </a:t>
            </a:r>
            <a:r>
              <a:rPr lang="en-US" sz="2000" dirty="0">
                <a:solidFill>
                  <a:prstClr val="black"/>
                </a:solidFill>
              </a:rPr>
              <a:t>9, 67-90</a:t>
            </a:r>
            <a:r>
              <a:rPr lang="en-US" sz="2000" dirty="0" smtClean="0">
                <a:solidFill>
                  <a:prstClr val="black"/>
                </a:solidFill>
              </a:rPr>
              <a:t>.</a:t>
            </a:r>
          </a:p>
          <a:p>
            <a:r>
              <a:rPr lang="en-US" sz="2000" dirty="0" err="1" smtClean="0">
                <a:solidFill>
                  <a:prstClr val="black"/>
                </a:solidFill>
              </a:rPr>
              <a:t>Pui</a:t>
            </a:r>
            <a:r>
              <a:rPr lang="en-US" sz="2000" dirty="0" smtClean="0">
                <a:solidFill>
                  <a:prstClr val="black"/>
                </a:solidFill>
              </a:rPr>
              <a:t>, W. (2009). </a:t>
            </a:r>
            <a:r>
              <a:rPr lang="en-US" sz="2000" i="1" dirty="0" err="1" smtClean="0">
                <a:solidFill>
                  <a:prstClr val="black"/>
                </a:solidFill>
              </a:rPr>
              <a:t>Analysing</a:t>
            </a:r>
            <a:r>
              <a:rPr lang="en-US" sz="2000" i="1" dirty="0" smtClean="0">
                <a:solidFill>
                  <a:prstClr val="black"/>
                </a:solidFill>
              </a:rPr>
              <a:t> </a:t>
            </a:r>
            <a:r>
              <a:rPr lang="en-US" sz="2000" i="1" dirty="0">
                <a:solidFill>
                  <a:prstClr val="black"/>
                </a:solidFill>
              </a:rPr>
              <a:t>the Code Switching Phenomenon in a Form 1 </a:t>
            </a:r>
            <a:r>
              <a:rPr lang="en-US" sz="2000" i="1" dirty="0" smtClean="0">
                <a:solidFill>
                  <a:prstClr val="black"/>
                </a:solidFill>
              </a:rPr>
              <a:t>English Classroom </a:t>
            </a:r>
            <a:r>
              <a:rPr lang="en-US" sz="2000" i="1" dirty="0">
                <a:solidFill>
                  <a:prstClr val="black"/>
                </a:solidFill>
              </a:rPr>
              <a:t>in Macau: A Qualitative Case </a:t>
            </a:r>
            <a:r>
              <a:rPr lang="en-US" sz="2000" i="1" dirty="0" smtClean="0">
                <a:solidFill>
                  <a:prstClr val="black"/>
                </a:solidFill>
              </a:rPr>
              <a:t>Study</a:t>
            </a:r>
            <a:r>
              <a:rPr lang="en-US" sz="2000" dirty="0" smtClean="0">
                <a:solidFill>
                  <a:prstClr val="black"/>
                </a:solidFill>
              </a:rPr>
              <a:t>. MA thesis, Faculty of Education, University of Macau.</a:t>
            </a:r>
            <a:endParaRPr lang="en-US" sz="2000" dirty="0">
              <a:solidFill>
                <a:prstClr val="black"/>
              </a:solidFill>
            </a:endParaRPr>
          </a:p>
          <a:p>
            <a:pPr lvl="0"/>
            <a:r>
              <a:rPr lang="en-US" sz="2000" dirty="0" err="1" smtClean="0">
                <a:solidFill>
                  <a:prstClr val="black"/>
                </a:solidFill>
              </a:rPr>
              <a:t>Scollon</a:t>
            </a:r>
            <a:r>
              <a:rPr lang="en-US" sz="2000" dirty="0" smtClean="0">
                <a:solidFill>
                  <a:prstClr val="black"/>
                </a:solidFill>
              </a:rPr>
              <a:t>, R. and </a:t>
            </a:r>
            <a:r>
              <a:rPr lang="en-US" sz="2000" dirty="0" err="1" smtClean="0">
                <a:solidFill>
                  <a:prstClr val="black"/>
                </a:solidFill>
              </a:rPr>
              <a:t>Scollon</a:t>
            </a:r>
            <a:r>
              <a:rPr lang="en-US" sz="2000" dirty="0" smtClean="0">
                <a:solidFill>
                  <a:prstClr val="black"/>
                </a:solidFill>
              </a:rPr>
              <a:t>, S.W. (2003). </a:t>
            </a:r>
            <a:r>
              <a:rPr lang="en-US" sz="2000" i="1" dirty="0" smtClean="0">
                <a:solidFill>
                  <a:prstClr val="black"/>
                </a:solidFill>
              </a:rPr>
              <a:t>Discourses in Place</a:t>
            </a:r>
            <a:r>
              <a:rPr lang="en-US" sz="2000" dirty="0" smtClean="0">
                <a:solidFill>
                  <a:prstClr val="black"/>
                </a:solidFill>
              </a:rPr>
              <a:t>. Abington, Oxon: Routledge.</a:t>
            </a:r>
          </a:p>
          <a:p>
            <a:pPr lvl="0"/>
            <a:r>
              <a:rPr lang="en-US" sz="2000" dirty="0" smtClean="0">
                <a:solidFill>
                  <a:prstClr val="black"/>
                </a:solidFill>
              </a:rPr>
              <a:t>Yan</a:t>
            </a:r>
            <a:r>
              <a:rPr lang="en-US" sz="2000" dirty="0">
                <a:solidFill>
                  <a:prstClr val="black"/>
                </a:solidFill>
              </a:rPr>
              <a:t>, X. (2013). </a:t>
            </a:r>
            <a:r>
              <a:rPr lang="en-US" sz="2000" i="1" dirty="0">
                <a:solidFill>
                  <a:prstClr val="black"/>
                </a:solidFill>
              </a:rPr>
              <a:t>A Study of Macao Tertiary Students’ Attitudes to Languages, Language Planning and Language Policy in Macao</a:t>
            </a:r>
            <a:r>
              <a:rPr lang="en-US" sz="2000" dirty="0">
                <a:solidFill>
                  <a:prstClr val="black"/>
                </a:solidFill>
              </a:rPr>
              <a:t>. Doctoral Dissertation, University of Macau</a:t>
            </a:r>
          </a:p>
          <a:p>
            <a:pPr lvl="0"/>
            <a:r>
              <a:rPr lang="en-US" sz="2000" dirty="0">
                <a:solidFill>
                  <a:prstClr val="black"/>
                </a:solidFill>
              </a:rPr>
              <a:t>Young, C, M-Y. (2006). Macao students’ attitudes toward English: a post-1999 survey. </a:t>
            </a:r>
            <a:r>
              <a:rPr lang="en-US" sz="2000" i="1" dirty="0">
                <a:solidFill>
                  <a:prstClr val="black"/>
                </a:solidFill>
              </a:rPr>
              <a:t>World </a:t>
            </a:r>
            <a:r>
              <a:rPr lang="en-US" sz="2000" i="1" dirty="0" err="1">
                <a:solidFill>
                  <a:prstClr val="black"/>
                </a:solidFill>
              </a:rPr>
              <a:t>Englishes</a:t>
            </a:r>
            <a:r>
              <a:rPr lang="en-US" sz="2000" i="1" dirty="0">
                <a:solidFill>
                  <a:prstClr val="black"/>
                </a:solidFill>
              </a:rPr>
              <a:t> </a:t>
            </a:r>
            <a:r>
              <a:rPr lang="en-US" sz="2000" dirty="0">
                <a:solidFill>
                  <a:prstClr val="black"/>
                </a:solidFill>
              </a:rPr>
              <a:t>25(3).479–490.</a:t>
            </a:r>
          </a:p>
          <a:p>
            <a:pPr lvl="0"/>
            <a:r>
              <a:rPr lang="en-US" sz="2000" dirty="0">
                <a:solidFill>
                  <a:prstClr val="black"/>
                </a:solidFill>
              </a:rPr>
              <a:t>Young, C. M-Y. (2009). Multilingual education in Macau. </a:t>
            </a:r>
            <a:r>
              <a:rPr lang="en-US" sz="2000" i="1" dirty="0">
                <a:solidFill>
                  <a:prstClr val="black"/>
                </a:solidFill>
              </a:rPr>
              <a:t>International Journal of Multilingualism </a:t>
            </a:r>
            <a:r>
              <a:rPr lang="en-US" sz="2000" dirty="0">
                <a:solidFill>
                  <a:prstClr val="black"/>
                </a:solidFill>
              </a:rPr>
              <a:t>6(4): </a:t>
            </a:r>
            <a:r>
              <a:rPr lang="en-US" sz="2000" dirty="0" smtClean="0">
                <a:solidFill>
                  <a:prstClr val="black"/>
                </a:solidFill>
              </a:rPr>
              <a:t>412-425.</a:t>
            </a:r>
          </a:p>
          <a:p>
            <a:r>
              <a:rPr lang="en-US" sz="2000" dirty="0"/>
              <a:t>Zhang, </a:t>
            </a:r>
            <a:r>
              <a:rPr lang="en-US" sz="2000" dirty="0" smtClean="0"/>
              <a:t>K. </a:t>
            </a:r>
            <a:r>
              <a:rPr lang="en-US" sz="2000" dirty="0"/>
              <a:t>(2010). </a:t>
            </a:r>
            <a:r>
              <a:rPr lang="en-US" sz="2000" i="1" dirty="0"/>
              <a:t>A Sociolinguistic Study of Mainland Chinese Students in Macao: Language Choice, Language Attitudes and Identity</a:t>
            </a:r>
            <a:r>
              <a:rPr lang="en-US" sz="2000" dirty="0"/>
              <a:t>. MA Dissertation. Macao: Department of English, The University of Macau.</a:t>
            </a:r>
          </a:p>
          <a:p>
            <a:pPr lvl="0"/>
            <a:r>
              <a:rPr lang="en-US" sz="2000" dirty="0" smtClean="0">
                <a:solidFill>
                  <a:prstClr val="black"/>
                </a:solidFill>
              </a:rPr>
              <a:t>Zhang, K. (</a:t>
            </a:r>
            <a:r>
              <a:rPr lang="en-US" sz="2000" dirty="0">
                <a:solidFill>
                  <a:prstClr val="black"/>
                </a:solidFill>
              </a:rPr>
              <a:t>2013). Mainland Chinese students' English use in </a:t>
            </a:r>
            <a:r>
              <a:rPr lang="en-US" sz="2000" dirty="0" smtClean="0">
                <a:solidFill>
                  <a:prstClr val="black"/>
                </a:solidFill>
              </a:rPr>
              <a:t>Macao. </a:t>
            </a:r>
            <a:r>
              <a:rPr lang="en-US" sz="2000" i="1" dirty="0">
                <a:solidFill>
                  <a:prstClr val="black"/>
                </a:solidFill>
              </a:rPr>
              <a:t>English Today </a:t>
            </a:r>
            <a:r>
              <a:rPr lang="en-US" sz="2000" dirty="0" smtClean="0">
                <a:solidFill>
                  <a:prstClr val="black"/>
                </a:solidFill>
              </a:rPr>
              <a:t>29(02): 54-59.</a:t>
            </a:r>
            <a:endParaRPr lang="en-US" dirty="0"/>
          </a:p>
        </p:txBody>
      </p:sp>
    </p:spTree>
    <p:extLst>
      <p:ext uri="{BB962C8B-B14F-4D97-AF65-F5344CB8AC3E}">
        <p14:creationId xmlns:p14="http://schemas.microsoft.com/office/powerpoint/2010/main" val="41282518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so much</a:t>
            </a:r>
            <a:r>
              <a:rPr lang="en-US" altLang="zh-TW" dirty="0" smtClean="0"/>
              <a:t>!</a:t>
            </a:r>
            <a:endParaRPr lang="en-US" dirty="0"/>
          </a:p>
        </p:txBody>
      </p:sp>
      <p:sp>
        <p:nvSpPr>
          <p:cNvPr id="3" name="Content Placeholder 2"/>
          <p:cNvSpPr>
            <a:spLocks noGrp="1"/>
          </p:cNvSpPr>
          <p:nvPr>
            <p:ph idx="1"/>
          </p:nvPr>
        </p:nvSpPr>
        <p:spPr/>
        <p:txBody>
          <a:bodyPr/>
          <a:lstStyle/>
          <a:p>
            <a:pPr marL="0" indent="0">
              <a:buNone/>
            </a:pPr>
            <a:r>
              <a:rPr lang="en-US" altLang="zh-CN" dirty="0" smtClean="0"/>
              <a:t>	</a:t>
            </a:r>
            <a:r>
              <a:rPr lang="zh-CN" altLang="en-US" sz="6000" dirty="0" smtClean="0"/>
              <a:t>谢谢</a:t>
            </a:r>
            <a:r>
              <a:rPr lang="zh-CN" altLang="en-US" dirty="0" smtClean="0"/>
              <a:t>！</a:t>
            </a:r>
            <a:endParaRPr lang="en-US" altLang="zh-CN" dirty="0" smtClean="0"/>
          </a:p>
          <a:p>
            <a:pPr marL="0" indent="0">
              <a:buNone/>
            </a:pPr>
            <a:r>
              <a:rPr lang="en-US" dirty="0"/>
              <a:t>	</a:t>
            </a:r>
            <a:r>
              <a:rPr lang="en-US" dirty="0" smtClean="0"/>
              <a:t>		</a:t>
            </a:r>
            <a:r>
              <a:rPr lang="zh-TW" altLang="en-US" sz="4800" dirty="0" smtClean="0"/>
              <a:t>多謝</a:t>
            </a:r>
            <a:r>
              <a:rPr lang="en-US" altLang="zh-TW" sz="4800" dirty="0" smtClean="0"/>
              <a:t>!</a:t>
            </a:r>
          </a:p>
          <a:p>
            <a:pPr marL="0" indent="0">
              <a:buNone/>
            </a:pPr>
            <a:endParaRPr lang="en-US" dirty="0"/>
          </a:p>
          <a:p>
            <a:pPr marL="0" indent="0">
              <a:buNone/>
            </a:pPr>
            <a:r>
              <a:rPr lang="en-US" sz="4800" dirty="0" smtClean="0"/>
              <a:t>					Obrigado!</a:t>
            </a:r>
            <a:endParaRPr lang="en-US" sz="4800" dirty="0"/>
          </a:p>
        </p:txBody>
      </p:sp>
    </p:spTree>
    <p:extLst>
      <p:ext uri="{BB962C8B-B14F-4D97-AF65-F5344CB8AC3E}">
        <p14:creationId xmlns:p14="http://schemas.microsoft.com/office/powerpoint/2010/main" val="683814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3606</Words>
  <Application>Microsoft Office PowerPoint</Application>
  <PresentationFormat>On-screen Show (4:3)</PresentationFormat>
  <Paragraphs>183</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宋体</vt:lpstr>
      <vt:lpstr>新細明體</vt:lpstr>
      <vt:lpstr>Arial</vt:lpstr>
      <vt:lpstr>Calibri</vt:lpstr>
      <vt:lpstr>Office 佈景主題</vt:lpstr>
      <vt:lpstr>English in Multilingual Macao </vt:lpstr>
      <vt:lpstr>Brian Hok-Shing Chan</vt:lpstr>
      <vt:lpstr>Where is Macao?</vt:lpstr>
      <vt:lpstr>Macao is a small place</vt:lpstr>
      <vt:lpstr>A small place, but a complicated history: Macao in a nutshell</vt:lpstr>
      <vt:lpstr>A small place, but a complicated history: Macao in a nutshell</vt:lpstr>
      <vt:lpstr>And a complex population as well…</vt:lpstr>
      <vt:lpstr>Adding to the resident population…</vt:lpstr>
      <vt:lpstr>In addition to the residents and the workers</vt:lpstr>
      <vt:lpstr>A mixed population</vt:lpstr>
      <vt:lpstr> TV interview with Miguel de Senna Fernandos, Chairman of the Macanese Association, in English, but he, a lawyer, also speaks Cantonese, Portuguese and Patua: </vt:lpstr>
      <vt:lpstr>What’s more…</vt:lpstr>
      <vt:lpstr>And don’t forget those who left…</vt:lpstr>
      <vt:lpstr>HK celebrities who originated from Macau</vt:lpstr>
      <vt:lpstr>Among them…Sir Rogerio/Roger Lobo</vt:lpstr>
      <vt:lpstr>Sir Rogerio/Roger Lobo</vt:lpstr>
      <vt:lpstr>English is important for leaving Macau, but…</vt:lpstr>
      <vt:lpstr>English in Macao</vt:lpstr>
      <vt:lpstr>Old Protestant Cemetery in Macao</vt:lpstr>
      <vt:lpstr>English in Macao</vt:lpstr>
      <vt:lpstr>Language ability of the Macau population (DSEC, 2012)</vt:lpstr>
      <vt:lpstr>Language ability of the Macau population (DSEC, 2012)</vt:lpstr>
      <vt:lpstr>For the numbers…</vt:lpstr>
      <vt:lpstr>For the numbers…</vt:lpstr>
      <vt:lpstr>Official Languages</vt:lpstr>
      <vt:lpstr>Official Languages</vt:lpstr>
      <vt:lpstr>What can we expect about the status functions and proficiency of English in Macao?</vt:lpstr>
      <vt:lpstr>What can we expect about the status functions and proficiency of English in Macao?</vt:lpstr>
      <vt:lpstr>What can we expect about the status functions and proficiency of English in Macao?</vt:lpstr>
      <vt:lpstr>Government websites</vt:lpstr>
      <vt:lpstr>Logos of Government Depts: No English</vt:lpstr>
      <vt:lpstr>And the announcements on the buses</vt:lpstr>
      <vt:lpstr>Road Signs</vt:lpstr>
      <vt:lpstr>“No smoking” signs general vs specific; government vs casino </vt:lpstr>
      <vt:lpstr>Road signs</vt:lpstr>
      <vt:lpstr>English can be more prominent than Portuguese in other public discourse</vt:lpstr>
      <vt:lpstr>English can be more prominent than Portuguese in public signs</vt:lpstr>
      <vt:lpstr>Reflections</vt:lpstr>
      <vt:lpstr>Reflections</vt:lpstr>
      <vt:lpstr>References</vt:lpstr>
      <vt:lpstr>References </vt:lpstr>
      <vt:lpstr>Thank you so much!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in Multilingual Macao Brian Hok-Shing Chan</dc:title>
  <dc:creator>Chan Hok Shing (Brian)</dc:creator>
  <cp:lastModifiedBy>bhschan</cp:lastModifiedBy>
  <cp:revision>121</cp:revision>
  <dcterms:created xsi:type="dcterms:W3CDTF">2015-05-27T03:49:52Z</dcterms:created>
  <dcterms:modified xsi:type="dcterms:W3CDTF">2022-08-05T08:42:25Z</dcterms:modified>
</cp:coreProperties>
</file>