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08" r:id="rId3"/>
    <p:sldId id="309" r:id="rId4"/>
    <p:sldId id="305" r:id="rId5"/>
    <p:sldId id="270" r:id="rId6"/>
    <p:sldId id="271" r:id="rId7"/>
    <p:sldId id="272" r:id="rId8"/>
    <p:sldId id="273" r:id="rId9"/>
    <p:sldId id="274" r:id="rId10"/>
    <p:sldId id="291" r:id="rId11"/>
    <p:sldId id="290" r:id="rId12"/>
    <p:sldId id="310" r:id="rId13"/>
    <p:sldId id="311" r:id="rId14"/>
    <p:sldId id="275" r:id="rId15"/>
    <p:sldId id="276" r:id="rId16"/>
    <p:sldId id="278" r:id="rId17"/>
    <p:sldId id="280" r:id="rId18"/>
    <p:sldId id="279" r:id="rId19"/>
    <p:sldId id="281" r:id="rId20"/>
    <p:sldId id="298" r:id="rId21"/>
    <p:sldId id="301" r:id="rId22"/>
    <p:sldId id="297" r:id="rId23"/>
    <p:sldId id="299" r:id="rId24"/>
    <p:sldId id="300" r:id="rId25"/>
    <p:sldId id="302" r:id="rId26"/>
    <p:sldId id="304" r:id="rId27"/>
    <p:sldId id="303" r:id="rId28"/>
    <p:sldId id="307"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95" autoAdjust="0"/>
    <p:restoredTop sz="94660"/>
  </p:normalViewPr>
  <p:slideViewPr>
    <p:cSldViewPr>
      <p:cViewPr varScale="1">
        <p:scale>
          <a:sx n="80" d="100"/>
          <a:sy n="80" d="100"/>
        </p:scale>
        <p:origin x="1454"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8B42243F-B51D-41C8-991D-4A1B9EEDE82B}" type="datetimeFigureOut">
              <a:rPr lang="en-GB" smtClean="0"/>
              <a:pPr/>
              <a:t>13/04/2021</a:t>
            </a:fld>
            <a:endParaRPr lang="en-GB"/>
          </a:p>
        </p:txBody>
      </p:sp>
      <p:sp>
        <p:nvSpPr>
          <p:cNvPr id="16" name="Slide Number Placeholder 15"/>
          <p:cNvSpPr>
            <a:spLocks noGrp="1"/>
          </p:cNvSpPr>
          <p:nvPr>
            <p:ph type="sldNum" sz="quarter" idx="11"/>
          </p:nvPr>
        </p:nvSpPr>
        <p:spPr/>
        <p:txBody>
          <a:bodyPr/>
          <a:lstStyle/>
          <a:p>
            <a:fld id="{17961F77-E997-47FE-A443-1D02C822199F}" type="slidenum">
              <a:rPr lang="en-GB" smtClean="0"/>
              <a:pPr/>
              <a:t>‹#›</a:t>
            </a:fld>
            <a:endParaRPr lang="en-GB"/>
          </a:p>
        </p:txBody>
      </p:sp>
      <p:sp>
        <p:nvSpPr>
          <p:cNvPr id="17" name="Footer Placeholder 16"/>
          <p:cNvSpPr>
            <a:spLocks noGrp="1"/>
          </p:cNvSpPr>
          <p:nvPr>
            <p:ph type="ftr" sz="quarter" idx="12"/>
          </p:nvPr>
        </p:nvSpPr>
        <p:spPr/>
        <p:txBody>
          <a:bodyPr/>
          <a:lstStyle/>
          <a:p>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8B42243F-B51D-41C8-991D-4A1B9EEDE82B}" type="datetimeFigureOut">
              <a:rPr lang="en-GB" smtClean="0"/>
              <a:pPr/>
              <a:t>13/04/2021</a:t>
            </a:fld>
            <a:endParaRPr lang="en-GB"/>
          </a:p>
        </p:txBody>
      </p:sp>
      <p:sp>
        <p:nvSpPr>
          <p:cNvPr id="15" name="Slide Number Placeholder 14"/>
          <p:cNvSpPr>
            <a:spLocks noGrp="1"/>
          </p:cNvSpPr>
          <p:nvPr>
            <p:ph type="sldNum" sz="quarter" idx="15"/>
          </p:nvPr>
        </p:nvSpPr>
        <p:spPr/>
        <p:txBody>
          <a:bodyPr/>
          <a:lstStyle>
            <a:lvl1pPr algn="ctr">
              <a:defRPr/>
            </a:lvl1pPr>
          </a:lstStyle>
          <a:p>
            <a:fld id="{17961F77-E997-47FE-A443-1D02C822199F}" type="slidenum">
              <a:rPr lang="en-GB" smtClean="0"/>
              <a:pPr/>
              <a:t>‹#›</a:t>
            </a:fld>
            <a:endParaRPr lang="en-GB"/>
          </a:p>
        </p:txBody>
      </p:sp>
      <p:sp>
        <p:nvSpPr>
          <p:cNvPr id="16" name="Footer Placeholder 15"/>
          <p:cNvSpPr>
            <a:spLocks noGrp="1"/>
          </p:cNvSpPr>
          <p:nvPr>
            <p:ph type="ftr" sz="quarter" idx="16"/>
          </p:nvPr>
        </p:nvSpPr>
        <p:spPr/>
        <p:txBody>
          <a:bodyPr/>
          <a:lstStyle/>
          <a:p>
            <a:endParaRPr lang="en-GB"/>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B42243F-B51D-41C8-991D-4A1B9EEDE82B}" type="datetimeFigureOut">
              <a:rPr lang="en-GB" smtClean="0"/>
              <a:pPr/>
              <a:t>13/04/2021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7961F77-E997-47FE-A443-1D02C822199F}" type="slidenum">
              <a:rPr lang="en-GB" smtClean="0"/>
              <a:pPr/>
              <a:t>‹#›</a:t>
            </a:fld>
            <a:endParaRPr lang="en-GB"/>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B42243F-B51D-41C8-991D-4A1B9EEDE82B}" type="datetimeFigureOut">
              <a:rPr lang="en-GB" smtClean="0"/>
              <a:pPr/>
              <a:t>13/04/2021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7961F77-E997-47FE-A443-1D02C822199F}" type="slidenum">
              <a:rPr lang="en-GB" smtClean="0"/>
              <a:pPr/>
              <a:t>‹#›</a:t>
            </a:fld>
            <a:endParaRPr lang="en-GB"/>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17961F77-E997-47FE-A443-1D02C822199F}" type="slidenum">
              <a:rPr lang="en-GB" smtClean="0"/>
              <a:pPr/>
              <a:t>‹#›</a:t>
            </a:fld>
            <a:endParaRPr lang="en-GB"/>
          </a:p>
        </p:txBody>
      </p:sp>
      <p:sp>
        <p:nvSpPr>
          <p:cNvPr id="8" name="Footer Placeholder 7"/>
          <p:cNvSpPr>
            <a:spLocks noGrp="1"/>
          </p:cNvSpPr>
          <p:nvPr>
            <p:ph type="ftr" sz="quarter" idx="11"/>
          </p:nvPr>
        </p:nvSpPr>
        <p:spPr/>
        <p:txBody>
          <a:bodyPr/>
          <a:lstStyle/>
          <a:p>
            <a:endParaRPr lang="en-GB"/>
          </a:p>
        </p:txBody>
      </p:sp>
      <p:sp>
        <p:nvSpPr>
          <p:cNvPr id="7" name="Date Placeholder 6"/>
          <p:cNvSpPr>
            <a:spLocks noGrp="1"/>
          </p:cNvSpPr>
          <p:nvPr>
            <p:ph type="dt" sz="half" idx="10"/>
          </p:nvPr>
        </p:nvSpPr>
        <p:spPr/>
        <p:txBody>
          <a:bodyPr/>
          <a:lstStyle/>
          <a:p>
            <a:fld id="{8B42243F-B51D-41C8-991D-4A1B9EEDE82B}" type="datetimeFigureOut">
              <a:rPr lang="en-GB" smtClean="0"/>
              <a:pPr/>
              <a:t>13/04/2021</a:t>
            </a:fld>
            <a:endParaRPr lang="en-GB"/>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B42243F-B51D-41C8-991D-4A1B9EEDE82B}" type="datetimeFigureOut">
              <a:rPr lang="en-GB" smtClean="0"/>
              <a:pPr/>
              <a:t>13/04/2021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7961F77-E997-47FE-A443-1D02C822199F}" type="slidenum">
              <a:rPr lang="en-GB" smtClean="0"/>
              <a:pPr/>
              <a:t>‹#›</a:t>
            </a:fld>
            <a:endParaRPr lang="en-GB"/>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42243F-B51D-41C8-991D-4A1B9EEDE82B}" type="datetimeFigureOut">
              <a:rPr lang="en-GB" smtClean="0"/>
              <a:pPr/>
              <a:t>13/04/2021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7961F77-E997-47FE-A443-1D02C822199F}"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8B42243F-B51D-41C8-991D-4A1B9EEDE82B}" type="datetimeFigureOut">
              <a:rPr lang="en-GB" smtClean="0"/>
              <a:pPr/>
              <a:t>13/04/2021</a:t>
            </a:fld>
            <a:endParaRPr lang="en-GB"/>
          </a:p>
        </p:txBody>
      </p:sp>
      <p:sp>
        <p:nvSpPr>
          <p:cNvPr id="9" name="Slide Number Placeholder 8"/>
          <p:cNvSpPr>
            <a:spLocks noGrp="1"/>
          </p:cNvSpPr>
          <p:nvPr>
            <p:ph type="sldNum" sz="quarter" idx="15"/>
          </p:nvPr>
        </p:nvSpPr>
        <p:spPr/>
        <p:txBody>
          <a:bodyPr/>
          <a:lstStyle/>
          <a:p>
            <a:fld id="{17961F77-E997-47FE-A443-1D02C822199F}" type="slidenum">
              <a:rPr lang="en-GB" smtClean="0"/>
              <a:pPr/>
              <a:t>‹#›</a:t>
            </a:fld>
            <a:endParaRPr lang="en-GB"/>
          </a:p>
        </p:txBody>
      </p:sp>
      <p:sp>
        <p:nvSpPr>
          <p:cNvPr id="10" name="Footer Placeholder 9"/>
          <p:cNvSpPr>
            <a:spLocks noGrp="1"/>
          </p:cNvSpPr>
          <p:nvPr>
            <p:ph type="ftr" sz="quarter" idx="16"/>
          </p:nvPr>
        </p:nvSpPr>
        <p:spPr/>
        <p:txBody>
          <a:bodyPr/>
          <a:lstStyle/>
          <a:p>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8B42243F-B51D-41C8-991D-4A1B9EEDE82B}" type="datetimeFigureOut">
              <a:rPr lang="en-GB" smtClean="0"/>
              <a:pPr/>
              <a:t>13/04/2021</a:t>
            </a:fld>
            <a:endParaRPr lang="en-GB"/>
          </a:p>
        </p:txBody>
      </p:sp>
      <p:sp>
        <p:nvSpPr>
          <p:cNvPr id="9" name="Slide Number Placeholder 8"/>
          <p:cNvSpPr>
            <a:spLocks noGrp="1"/>
          </p:cNvSpPr>
          <p:nvPr>
            <p:ph type="sldNum" sz="quarter" idx="11"/>
          </p:nvPr>
        </p:nvSpPr>
        <p:spPr/>
        <p:txBody>
          <a:bodyPr/>
          <a:lstStyle/>
          <a:p>
            <a:fld id="{17961F77-E997-47FE-A443-1D02C822199F}" type="slidenum">
              <a:rPr lang="en-GB" smtClean="0"/>
              <a:pPr/>
              <a:t>‹#›</a:t>
            </a:fld>
            <a:endParaRPr lang="en-GB"/>
          </a:p>
        </p:txBody>
      </p:sp>
      <p:sp>
        <p:nvSpPr>
          <p:cNvPr id="10" name="Footer Placeholder 9"/>
          <p:cNvSpPr>
            <a:spLocks noGrp="1"/>
          </p:cNvSpPr>
          <p:nvPr>
            <p:ph type="ftr" sz="quarter" idx="12"/>
          </p:nvPr>
        </p:nvSpPr>
        <p:spPr/>
        <p:txBody>
          <a:bodyPr/>
          <a:lstStyle/>
          <a:p>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B42243F-B51D-41C8-991D-4A1B9EEDE82B}" type="datetimeFigureOut">
              <a:rPr lang="en-GB" smtClean="0"/>
              <a:pPr/>
              <a:t>13/04/2021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7961F77-E997-47FE-A443-1D02C822199F}"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B42243F-B51D-41C8-991D-4A1B9EEDE82B}" type="datetimeFigureOut">
              <a:rPr lang="en-GB" smtClean="0"/>
              <a:pPr/>
              <a:t>13/04/2021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7961F77-E997-47FE-A443-1D02C822199F}"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8B42243F-B51D-41C8-991D-4A1B9EEDE82B}" type="datetimeFigureOut">
              <a:rPr lang="en-GB" smtClean="0"/>
              <a:pPr/>
              <a:t>13/04/2021</a:t>
            </a:fld>
            <a:endParaRPr lang="en-GB"/>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GB"/>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17961F77-E997-47FE-A443-1D02C822199F}" type="slidenum">
              <a:rPr lang="en-GB" smtClean="0"/>
              <a:pPr/>
              <a:t>‹#›</a:t>
            </a:fld>
            <a:endParaRPr lang="en-GB"/>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g"/><Relationship Id="rId7" Type="http://schemas.openxmlformats.org/officeDocument/2006/relationships/image" Target="../media/image19.jp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GB" dirty="0" smtClean="0"/>
              <a:t>Professor William Hughes</a:t>
            </a:r>
          </a:p>
          <a:p>
            <a:r>
              <a:rPr lang="en-GB" sz="2000" i="1" dirty="0" smtClean="0"/>
              <a:t>University of Macau</a:t>
            </a:r>
            <a:endParaRPr lang="en-GB" sz="2000" i="1" dirty="0"/>
          </a:p>
        </p:txBody>
      </p:sp>
      <p:sp>
        <p:nvSpPr>
          <p:cNvPr id="2" name="Title 1"/>
          <p:cNvSpPr>
            <a:spLocks noGrp="1"/>
          </p:cNvSpPr>
          <p:nvPr>
            <p:ph type="ctrTitle"/>
          </p:nvPr>
        </p:nvSpPr>
        <p:spPr>
          <a:xfrm>
            <a:off x="457200" y="2060848"/>
            <a:ext cx="8305800" cy="1981200"/>
          </a:xfrm>
        </p:spPr>
        <p:txBody>
          <a:bodyPr/>
          <a:lstStyle/>
          <a:p>
            <a:r>
              <a:rPr lang="en-GB" dirty="0" smtClean="0">
                <a:effectLst/>
              </a:rPr>
              <a:t>‘What </a:t>
            </a:r>
            <a:r>
              <a:rPr lang="en-GB" dirty="0">
                <a:effectLst/>
              </a:rPr>
              <a:t>does </a:t>
            </a:r>
            <a:r>
              <a:rPr lang="en-GB" dirty="0" smtClean="0">
                <a:effectLst/>
              </a:rPr>
              <a:t>that </a:t>
            </a:r>
            <a:r>
              <a:rPr lang="en-GB" dirty="0">
                <a:effectLst/>
              </a:rPr>
              <a:t>blood mean</a:t>
            </a:r>
            <a:r>
              <a:rPr lang="en-GB" dirty="0" smtClean="0">
                <a:effectLst/>
              </a:rPr>
              <a:t>?’</a:t>
            </a:r>
            <a:r>
              <a:rPr lang="en-GB" dirty="0">
                <a:effectLst/>
              </a:rPr>
              <a:t/>
            </a:r>
            <a:br>
              <a:rPr lang="en-GB" dirty="0">
                <a:effectLst/>
              </a:rPr>
            </a:br>
            <a:r>
              <a:rPr lang="en-GB" sz="4000" b="1" dirty="0">
                <a:effectLst/>
              </a:rPr>
              <a:t>The Sanguine Physiology of </a:t>
            </a:r>
            <a:r>
              <a:rPr lang="en-GB" sz="4000" b="1" i="1" dirty="0">
                <a:effectLst/>
              </a:rPr>
              <a:t>Dracula</a:t>
            </a:r>
            <a:r>
              <a:rPr lang="en-GB" dirty="0">
                <a:effectLst/>
              </a:rPr>
              <a:t/>
            </a:r>
            <a:br>
              <a:rPr lang="en-GB" dirty="0">
                <a:effectLst/>
              </a:rPr>
            </a:br>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99592" y="2636912"/>
            <a:ext cx="7272808" cy="4572000"/>
          </a:xfrm>
        </p:spPr>
        <p:txBody>
          <a:bodyPr/>
          <a:lstStyle/>
          <a:p>
            <a:pPr marL="0" indent="0" algn="just">
              <a:buNone/>
            </a:pPr>
            <a:r>
              <a:rPr lang="en-US" dirty="0"/>
              <a:t>‘In God’s name what does this mean?’ … ‘Dr Seward, Dr Van Helsing, what is it? What has happened? What is wrong? Mina, dear, what is it? What does that blood mean?’</a:t>
            </a:r>
            <a:endParaRPr lang="en-GB" dirty="0"/>
          </a:p>
          <a:p>
            <a:pPr marL="0" indent="0" algn="just">
              <a:buNone/>
            </a:pPr>
            <a:endParaRPr lang="en-GB" dirty="0"/>
          </a:p>
        </p:txBody>
      </p:sp>
      <p:sp>
        <p:nvSpPr>
          <p:cNvPr id="3" name="Title 2"/>
          <p:cNvSpPr>
            <a:spLocks noGrp="1"/>
          </p:cNvSpPr>
          <p:nvPr>
            <p:ph type="title"/>
          </p:nvPr>
        </p:nvSpPr>
        <p:spPr/>
        <p:txBody>
          <a:bodyPr/>
          <a:lstStyle/>
          <a:p>
            <a:endParaRPr lang="en-GB" dirty="0"/>
          </a:p>
        </p:txBody>
      </p:sp>
    </p:spTree>
    <p:extLst>
      <p:ext uri="{BB962C8B-B14F-4D97-AF65-F5344CB8AC3E}">
        <p14:creationId xmlns:p14="http://schemas.microsoft.com/office/powerpoint/2010/main" val="29511269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44302" y="1772816"/>
            <a:ext cx="8229600" cy="4572000"/>
          </a:xfrm>
        </p:spPr>
        <p:txBody>
          <a:bodyPr>
            <a:normAutofit fontScale="85000" lnSpcReduction="20000"/>
          </a:bodyPr>
          <a:lstStyle/>
          <a:p>
            <a:pPr marL="0" indent="0" algn="just">
              <a:buNone/>
            </a:pPr>
            <a:r>
              <a:rPr lang="en-GB" dirty="0"/>
              <a:t>At the banquet, on the end of the hall was the legend in gigantic letters:</a:t>
            </a:r>
          </a:p>
          <a:p>
            <a:pPr marL="0" indent="0">
              <a:buNone/>
            </a:pPr>
            <a:r>
              <a:rPr lang="en-GB" dirty="0"/>
              <a:t> </a:t>
            </a:r>
          </a:p>
          <a:p>
            <a:pPr marL="0" indent="0" algn="ctr">
              <a:buNone/>
            </a:pPr>
            <a:r>
              <a:rPr lang="en-GB" dirty="0"/>
              <a:t>‘Blood is thicker than water’</a:t>
            </a:r>
          </a:p>
          <a:p>
            <a:pPr marL="0" indent="0">
              <a:buNone/>
            </a:pPr>
            <a:r>
              <a:rPr lang="en-GB" dirty="0"/>
              <a:t> </a:t>
            </a:r>
          </a:p>
          <a:p>
            <a:pPr marL="0" indent="0" algn="just">
              <a:buNone/>
            </a:pPr>
            <a:r>
              <a:rPr lang="en-GB" dirty="0"/>
              <a:t>– the phrase that became historic when Admiral </a:t>
            </a:r>
            <a:r>
              <a:rPr lang="en-GB" dirty="0" err="1"/>
              <a:t>Erben</a:t>
            </a:r>
            <a:r>
              <a:rPr lang="en-GB" dirty="0"/>
              <a:t> was in China. It will be remembered that whilst a flotilla of British boats were attacking a fort on the river and had met a reverse they were aided by the crew of an American ship of war. They were on a mud flat at the mercy of the Chinese, who were wiping them out. But the crew of the neutral vessel – unaided by their officers, who had of course to show an </a:t>
            </a:r>
            <a:r>
              <a:rPr lang="en-GB" dirty="0" smtClean="0"/>
              <a:t>appearance of </a:t>
            </a:r>
            <a:r>
              <a:rPr lang="en-GB" dirty="0"/>
              <a:t>neutrality in accord with the wisdom of international law – put off their boats and took them off. On protest being made, the answer was given in the above phrase. </a:t>
            </a:r>
          </a:p>
          <a:p>
            <a:pPr marL="0" indent="0">
              <a:buNone/>
            </a:pPr>
            <a:endParaRPr lang="en-GB" dirty="0"/>
          </a:p>
        </p:txBody>
      </p:sp>
      <p:sp>
        <p:nvSpPr>
          <p:cNvPr id="3" name="Title 2"/>
          <p:cNvSpPr>
            <a:spLocks noGrp="1"/>
          </p:cNvSpPr>
          <p:nvPr>
            <p:ph type="title"/>
          </p:nvPr>
        </p:nvSpPr>
        <p:spPr/>
        <p:txBody>
          <a:bodyPr/>
          <a:lstStyle/>
          <a:p>
            <a:pPr algn="ctr"/>
            <a:r>
              <a:rPr lang="en-US" dirty="0" smtClean="0">
                <a:solidFill>
                  <a:srgbClr val="FF0000"/>
                </a:solidFill>
              </a:rPr>
              <a:t>Blood is Thicker than Water</a:t>
            </a:r>
            <a:endParaRPr lang="en-GB" dirty="0">
              <a:solidFill>
                <a:srgbClr val="FF0000"/>
              </a:solidFill>
            </a:endParaRPr>
          </a:p>
        </p:txBody>
      </p:sp>
    </p:spTree>
    <p:extLst>
      <p:ext uri="{BB962C8B-B14F-4D97-AF65-F5344CB8AC3E}">
        <p14:creationId xmlns:p14="http://schemas.microsoft.com/office/powerpoint/2010/main" val="18360118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200px-Bram_Stoker_1906.jpg"/>
          <p:cNvPicPr>
            <a:picLocks noGrp="1" noChangeAspect="1"/>
          </p:cNvPicPr>
          <p:nvPr>
            <p:ph idx="1"/>
          </p:nvPr>
        </p:nvPicPr>
        <p:blipFill>
          <a:blip r:embed="rId2" cstate="print"/>
          <a:stretch>
            <a:fillRect/>
          </a:stretch>
        </p:blipFill>
        <p:spPr>
          <a:xfrm>
            <a:off x="539552" y="1772816"/>
            <a:ext cx="2947046" cy="3816424"/>
          </a:xfrm>
        </p:spPr>
      </p:pic>
      <p:sp>
        <p:nvSpPr>
          <p:cNvPr id="3" name="Title 2"/>
          <p:cNvSpPr>
            <a:spLocks noGrp="1"/>
          </p:cNvSpPr>
          <p:nvPr>
            <p:ph type="title"/>
          </p:nvPr>
        </p:nvSpPr>
        <p:spPr/>
        <p:txBody>
          <a:bodyPr/>
          <a:lstStyle/>
          <a:p>
            <a:pPr algn="ctr"/>
            <a:r>
              <a:rPr lang="en-GB" dirty="0" smtClean="0"/>
              <a:t>Bram, William and George Stoker</a:t>
            </a:r>
            <a:endParaRPr lang="en-GB" dirty="0"/>
          </a:p>
        </p:txBody>
      </p:sp>
      <p:pic>
        <p:nvPicPr>
          <p:cNvPr id="52226" name="Picture 2" descr="C:\Users\Bill Hughes\Documents\Research\2013 Conferences\Sunderland 2013\Family Sir William Thornley Stoker.jpg"/>
          <p:cNvPicPr>
            <a:picLocks noChangeAspect="1" noChangeArrowheads="1"/>
          </p:cNvPicPr>
          <p:nvPr/>
        </p:nvPicPr>
        <p:blipFill>
          <a:blip r:embed="rId3" cstate="print"/>
          <a:srcRect/>
          <a:stretch>
            <a:fillRect/>
          </a:stretch>
        </p:blipFill>
        <p:spPr bwMode="auto">
          <a:xfrm>
            <a:off x="3563888" y="1772816"/>
            <a:ext cx="2725570" cy="3782903"/>
          </a:xfrm>
          <a:prstGeom prst="rect">
            <a:avLst/>
          </a:prstGeom>
          <a:noFill/>
        </p:spPr>
      </p:pic>
      <p:pic>
        <p:nvPicPr>
          <p:cNvPr id="52227" name="Picture 3" descr="C:\Users\Bill Hughes\Documents\Research\2013 Conferences\Sunderland 2013\Family George Stoker.jpg"/>
          <p:cNvPicPr>
            <a:picLocks noChangeAspect="1" noChangeArrowheads="1"/>
          </p:cNvPicPr>
          <p:nvPr/>
        </p:nvPicPr>
        <p:blipFill>
          <a:blip r:embed="rId4" cstate="print"/>
          <a:srcRect/>
          <a:stretch>
            <a:fillRect/>
          </a:stretch>
        </p:blipFill>
        <p:spPr bwMode="auto">
          <a:xfrm>
            <a:off x="6372200" y="1772816"/>
            <a:ext cx="2385578" cy="3820885"/>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endParaRPr lang="en-GB" dirty="0"/>
          </a:p>
        </p:txBody>
      </p:sp>
      <p:sp>
        <p:nvSpPr>
          <p:cNvPr id="3" name="Title 2"/>
          <p:cNvSpPr>
            <a:spLocks noGrp="1"/>
          </p:cNvSpPr>
          <p:nvPr>
            <p:ph type="title"/>
          </p:nvPr>
        </p:nvSpPr>
        <p:spPr/>
        <p:txBody>
          <a:bodyPr>
            <a:normAutofit/>
          </a:bodyPr>
          <a:lstStyle/>
          <a:p>
            <a:r>
              <a:rPr lang="en-GB" sz="6000" dirty="0" smtClean="0"/>
              <a:t>What is vampirism?</a:t>
            </a:r>
            <a:endParaRPr lang="en-GB" sz="6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GB" sz="4400" dirty="0" smtClean="0"/>
              <a:t>A physical act</a:t>
            </a:r>
            <a:endParaRPr lang="en-GB" sz="4400" dirty="0"/>
          </a:p>
        </p:txBody>
      </p:sp>
      <p:sp>
        <p:nvSpPr>
          <p:cNvPr id="3" name="Title 2"/>
          <p:cNvSpPr>
            <a:spLocks noGrp="1"/>
          </p:cNvSpPr>
          <p:nvPr>
            <p:ph type="title"/>
          </p:nvPr>
        </p:nvSpPr>
        <p:spPr/>
        <p:txBody>
          <a:bodyPr>
            <a:normAutofit/>
          </a:bodyPr>
          <a:lstStyle/>
          <a:p>
            <a:r>
              <a:rPr lang="en-GB" sz="6000" dirty="0" smtClean="0"/>
              <a:t>What is vampirism?</a:t>
            </a:r>
            <a:endParaRPr lang="en-GB" sz="6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GB" sz="4400" dirty="0" smtClean="0"/>
              <a:t>A physical act</a:t>
            </a:r>
          </a:p>
          <a:p>
            <a:r>
              <a:rPr lang="en-GB" sz="4400" dirty="0" smtClean="0"/>
              <a:t>It ‘feeds’ the vampire</a:t>
            </a:r>
            <a:endParaRPr lang="en-GB" sz="4400" dirty="0"/>
          </a:p>
        </p:txBody>
      </p:sp>
      <p:sp>
        <p:nvSpPr>
          <p:cNvPr id="3" name="Title 2"/>
          <p:cNvSpPr>
            <a:spLocks noGrp="1"/>
          </p:cNvSpPr>
          <p:nvPr>
            <p:ph type="title"/>
          </p:nvPr>
        </p:nvSpPr>
        <p:spPr/>
        <p:txBody>
          <a:bodyPr>
            <a:normAutofit/>
          </a:bodyPr>
          <a:lstStyle/>
          <a:p>
            <a:r>
              <a:rPr lang="en-GB" sz="6000" dirty="0" smtClean="0"/>
              <a:t>What is vampirism?</a:t>
            </a:r>
            <a:endParaRPr lang="en-GB" sz="6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GB" sz="4400" dirty="0" smtClean="0"/>
              <a:t>A physical act</a:t>
            </a:r>
          </a:p>
          <a:p>
            <a:r>
              <a:rPr lang="en-GB" sz="4400" dirty="0" smtClean="0"/>
              <a:t>It ‘feeds’ the vampire</a:t>
            </a:r>
          </a:p>
          <a:p>
            <a:r>
              <a:rPr lang="en-GB" sz="4400" dirty="0" smtClean="0"/>
              <a:t>It drains the body of the victim</a:t>
            </a:r>
            <a:endParaRPr lang="en-GB" sz="4400" dirty="0"/>
          </a:p>
        </p:txBody>
      </p:sp>
      <p:sp>
        <p:nvSpPr>
          <p:cNvPr id="3" name="Title 2"/>
          <p:cNvSpPr>
            <a:spLocks noGrp="1"/>
          </p:cNvSpPr>
          <p:nvPr>
            <p:ph type="title"/>
          </p:nvPr>
        </p:nvSpPr>
        <p:spPr/>
        <p:txBody>
          <a:bodyPr>
            <a:normAutofit/>
          </a:bodyPr>
          <a:lstStyle/>
          <a:p>
            <a:r>
              <a:rPr lang="en-GB" sz="6000" dirty="0" smtClean="0"/>
              <a:t>What is vampirism?</a:t>
            </a:r>
            <a:endParaRPr lang="en-GB" sz="6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GB" sz="4100" dirty="0" smtClean="0"/>
              <a:t>A physical act</a:t>
            </a:r>
          </a:p>
          <a:p>
            <a:r>
              <a:rPr lang="en-GB" sz="4100" dirty="0" smtClean="0"/>
              <a:t>It ‘feeds’ the vampire</a:t>
            </a:r>
          </a:p>
          <a:p>
            <a:r>
              <a:rPr lang="en-GB" sz="4100" dirty="0" smtClean="0"/>
              <a:t>It drains the body of the victim</a:t>
            </a:r>
          </a:p>
          <a:p>
            <a:endParaRPr lang="en-GB" sz="4100" dirty="0" smtClean="0"/>
          </a:p>
          <a:p>
            <a:r>
              <a:rPr lang="en-GB" sz="4100" dirty="0" smtClean="0"/>
              <a:t>It may be something very conventional...</a:t>
            </a:r>
            <a:endParaRPr lang="en-GB" sz="4100" dirty="0"/>
          </a:p>
        </p:txBody>
      </p:sp>
      <p:sp>
        <p:nvSpPr>
          <p:cNvPr id="3" name="Title 2"/>
          <p:cNvSpPr>
            <a:spLocks noGrp="1"/>
          </p:cNvSpPr>
          <p:nvPr>
            <p:ph type="title"/>
          </p:nvPr>
        </p:nvSpPr>
        <p:spPr/>
        <p:txBody>
          <a:bodyPr>
            <a:normAutofit/>
          </a:bodyPr>
          <a:lstStyle/>
          <a:p>
            <a:r>
              <a:rPr lang="en-GB" sz="6000" dirty="0" smtClean="0"/>
              <a:t>What is vampirism?</a:t>
            </a:r>
            <a:endParaRPr lang="en-GB" sz="6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GB" sz="4400" dirty="0" smtClean="0"/>
              <a:t>A physical act</a:t>
            </a:r>
          </a:p>
          <a:p>
            <a:r>
              <a:rPr lang="en-GB" sz="4400" dirty="0" smtClean="0"/>
              <a:t>It ‘feeds’ the vampire</a:t>
            </a:r>
          </a:p>
          <a:p>
            <a:r>
              <a:rPr lang="en-GB" sz="4400" dirty="0" smtClean="0"/>
              <a:t>It drains the body of the victim</a:t>
            </a:r>
          </a:p>
          <a:p>
            <a:endParaRPr lang="en-GB" sz="4400" dirty="0" smtClean="0"/>
          </a:p>
          <a:p>
            <a:r>
              <a:rPr lang="en-GB" sz="4400" dirty="0" smtClean="0"/>
              <a:t>It may be something very conventional... </a:t>
            </a:r>
            <a:endParaRPr lang="en-GB" sz="4400" dirty="0" smtClean="0"/>
          </a:p>
          <a:p>
            <a:pPr marL="0" indent="0">
              <a:buNone/>
            </a:pPr>
            <a:r>
              <a:rPr lang="en-GB" sz="4400" dirty="0" smtClean="0">
                <a:solidFill>
                  <a:srgbClr val="FF0000"/>
                </a:solidFill>
              </a:rPr>
              <a:t>  and </a:t>
            </a:r>
            <a:r>
              <a:rPr lang="en-GB" sz="4400" dirty="0" smtClean="0">
                <a:solidFill>
                  <a:srgbClr val="FF0000"/>
                </a:solidFill>
              </a:rPr>
              <a:t>literally physical</a:t>
            </a:r>
            <a:endParaRPr lang="en-GB" sz="4400" dirty="0">
              <a:solidFill>
                <a:srgbClr val="FF0000"/>
              </a:solidFill>
            </a:endParaRPr>
          </a:p>
        </p:txBody>
      </p:sp>
      <p:sp>
        <p:nvSpPr>
          <p:cNvPr id="3" name="Title 2"/>
          <p:cNvSpPr>
            <a:spLocks noGrp="1"/>
          </p:cNvSpPr>
          <p:nvPr>
            <p:ph type="title"/>
          </p:nvPr>
        </p:nvSpPr>
        <p:spPr/>
        <p:txBody>
          <a:bodyPr>
            <a:normAutofit/>
          </a:bodyPr>
          <a:lstStyle/>
          <a:p>
            <a:r>
              <a:rPr lang="en-GB" sz="6000" dirty="0" smtClean="0"/>
              <a:t>What is vampirism?</a:t>
            </a:r>
            <a:endParaRPr lang="en-GB" sz="60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7200" dirty="0" smtClean="0">
                <a:solidFill>
                  <a:srgbClr val="FF0000"/>
                </a:solidFill>
              </a:rPr>
              <a:t>Dracula</a:t>
            </a:r>
            <a:endParaRPr lang="en-GB" sz="7200" dirty="0"/>
          </a:p>
        </p:txBody>
      </p:sp>
      <p:pic>
        <p:nvPicPr>
          <p:cNvPr id="5" name="Content Placeholder 4" descr="1931 Dracula.JPG"/>
          <p:cNvPicPr>
            <a:picLocks noGrp="1" noChangeAspect="1"/>
          </p:cNvPicPr>
          <p:nvPr>
            <p:ph sz="half" idx="1"/>
          </p:nvPr>
        </p:nvPicPr>
        <p:blipFill>
          <a:blip r:embed="rId2" cstate="print"/>
          <a:stretch>
            <a:fillRect/>
          </a:stretch>
        </p:blipFill>
        <p:spPr>
          <a:xfrm>
            <a:off x="827584" y="1556792"/>
            <a:ext cx="3791903" cy="4572000"/>
          </a:xfrm>
        </p:spPr>
      </p:pic>
      <p:pic>
        <p:nvPicPr>
          <p:cNvPr id="6" name="Content Placeholder 5" descr="Dracula1st.jpeg"/>
          <p:cNvPicPr>
            <a:picLocks noGrp="1" noChangeAspect="1"/>
          </p:cNvPicPr>
          <p:nvPr>
            <p:ph sz="half" idx="2"/>
          </p:nvPr>
        </p:nvPicPr>
        <p:blipFill>
          <a:blip r:embed="rId3" cstate="print"/>
          <a:stretch>
            <a:fillRect/>
          </a:stretch>
        </p:blipFill>
        <p:spPr>
          <a:xfrm>
            <a:off x="4860032" y="1556792"/>
            <a:ext cx="3108960" cy="4572000"/>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3105835"/>
            <a:ext cx="8352928" cy="1508105"/>
          </a:xfrm>
          <a:prstGeom prst="rect">
            <a:avLst/>
          </a:prstGeom>
        </p:spPr>
        <p:txBody>
          <a:bodyPr wrap="square">
            <a:spAutoFit/>
          </a:bodyPr>
          <a:lstStyle/>
          <a:p>
            <a:pPr algn="ctr"/>
            <a:r>
              <a:rPr lang="en-GB" sz="3600" dirty="0" smtClean="0">
                <a:latin typeface="Arial" panose="020B0604020202020204" pitchFamily="34" charset="0"/>
                <a:ea typeface="新細明體" panose="02020500000000000000" pitchFamily="18" charset="-120"/>
              </a:rPr>
              <a:t>‘Of nervous </a:t>
            </a:r>
            <a:r>
              <a:rPr lang="en-GB" sz="3600" dirty="0">
                <a:latin typeface="Arial" panose="020B0604020202020204" pitchFamily="34" charset="0"/>
                <a:ea typeface="新細明體" panose="02020500000000000000" pitchFamily="18" charset="-120"/>
              </a:rPr>
              <a:t>prostration following </a:t>
            </a:r>
            <a:r>
              <a:rPr lang="en-GB" sz="3600" dirty="0" smtClean="0">
                <a:latin typeface="Arial" panose="020B0604020202020204" pitchFamily="34" charset="0"/>
                <a:ea typeface="新細明體" panose="02020500000000000000" pitchFamily="18" charset="-120"/>
              </a:rPr>
              <a:t>on </a:t>
            </a:r>
            <a:r>
              <a:rPr lang="en-GB" sz="3600" dirty="0">
                <a:latin typeface="Arial" panose="020B0604020202020204" pitchFamily="34" charset="0"/>
                <a:ea typeface="新細明體" panose="02020500000000000000" pitchFamily="18" charset="-120"/>
              </a:rPr>
              <a:t>great loss or waste of </a:t>
            </a:r>
            <a:r>
              <a:rPr lang="en-GB" sz="3600" dirty="0" smtClean="0">
                <a:latin typeface="Arial" panose="020B0604020202020204" pitchFamily="34" charset="0"/>
                <a:ea typeface="新細明體" panose="02020500000000000000" pitchFamily="18" charset="-120"/>
              </a:rPr>
              <a:t>blood.’</a:t>
            </a:r>
          </a:p>
          <a:p>
            <a:pPr algn="r"/>
            <a:r>
              <a:rPr lang="en-US" i="1" dirty="0" smtClean="0">
                <a:latin typeface="Arial" panose="020B0604020202020204" pitchFamily="34" charset="0"/>
                <a:ea typeface="新細明體" panose="02020500000000000000" pitchFamily="18" charset="-120"/>
              </a:rPr>
              <a:t>Dracula</a:t>
            </a:r>
            <a:r>
              <a:rPr lang="en-US" dirty="0" smtClean="0">
                <a:latin typeface="Arial" panose="020B0604020202020204" pitchFamily="34" charset="0"/>
                <a:ea typeface="新細明體" panose="02020500000000000000" pitchFamily="18" charset="-120"/>
              </a:rPr>
              <a:t>, Chapter 14</a:t>
            </a:r>
            <a:endParaRPr lang="en-GB" dirty="0"/>
          </a:p>
        </p:txBody>
      </p:sp>
    </p:spTree>
    <p:extLst>
      <p:ext uri="{BB962C8B-B14F-4D97-AF65-F5344CB8AC3E}">
        <p14:creationId xmlns:p14="http://schemas.microsoft.com/office/powerpoint/2010/main" val="4871026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536" y="2348880"/>
            <a:ext cx="8229600" cy="3816424"/>
          </a:xfrm>
        </p:spPr>
        <p:txBody>
          <a:bodyPr>
            <a:normAutofit/>
          </a:bodyPr>
          <a:lstStyle/>
          <a:p>
            <a:pPr marL="0" indent="0" algn="just">
              <a:buNone/>
            </a:pPr>
            <a:r>
              <a:rPr lang="en-GB" sz="3200" dirty="0"/>
              <a:t>You are clever man, </a:t>
            </a:r>
            <a:r>
              <a:rPr lang="en-GB" sz="3200" dirty="0" smtClean="0"/>
              <a:t>friend </a:t>
            </a:r>
            <a:r>
              <a:rPr lang="en-GB" sz="3200" dirty="0"/>
              <a:t>John: you reason well and your wit is bold; but you are too prejudiced. You do not let your eyes see nor your ears hear, and that which is outside your daily life is not of account to you. </a:t>
            </a:r>
            <a:endParaRPr lang="en-GB" sz="3200" dirty="0" smtClean="0"/>
          </a:p>
          <a:p>
            <a:pPr marL="0" indent="0" algn="r">
              <a:buNone/>
            </a:pPr>
            <a:r>
              <a:rPr lang="en-US" i="1" dirty="0">
                <a:latin typeface="Arial" panose="020B0604020202020204" pitchFamily="34" charset="0"/>
                <a:ea typeface="新細明體" panose="02020500000000000000" pitchFamily="18" charset="-120"/>
              </a:rPr>
              <a:t>Dracula</a:t>
            </a:r>
            <a:r>
              <a:rPr lang="en-US" dirty="0">
                <a:latin typeface="Arial" panose="020B0604020202020204" pitchFamily="34" charset="0"/>
                <a:ea typeface="新細明體" panose="02020500000000000000" pitchFamily="18" charset="-120"/>
              </a:rPr>
              <a:t>, Chapter 14</a:t>
            </a:r>
            <a:endParaRPr lang="en-GB" dirty="0"/>
          </a:p>
          <a:p>
            <a:pPr marL="0" indent="0" algn="just">
              <a:buNone/>
            </a:pPr>
            <a:endParaRPr lang="en-GB" dirty="0"/>
          </a:p>
          <a:p>
            <a:pPr marL="0" indent="0" algn="just">
              <a:buNone/>
            </a:pPr>
            <a:endParaRPr lang="en-GB" dirty="0"/>
          </a:p>
        </p:txBody>
      </p:sp>
      <p:sp>
        <p:nvSpPr>
          <p:cNvPr id="3" name="Title 2"/>
          <p:cNvSpPr>
            <a:spLocks noGrp="1"/>
          </p:cNvSpPr>
          <p:nvPr>
            <p:ph type="title"/>
          </p:nvPr>
        </p:nvSpPr>
        <p:spPr/>
        <p:txBody>
          <a:bodyPr/>
          <a:lstStyle/>
          <a:p>
            <a:pPr algn="ctr"/>
            <a:endParaRPr lang="en-GB" dirty="0"/>
          </a:p>
        </p:txBody>
      </p:sp>
    </p:spTree>
    <p:extLst>
      <p:ext uri="{BB962C8B-B14F-4D97-AF65-F5344CB8AC3E}">
        <p14:creationId xmlns:p14="http://schemas.microsoft.com/office/powerpoint/2010/main" val="8151143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indent="0">
              <a:buNone/>
            </a:pPr>
            <a:r>
              <a:rPr lang="en-GB" dirty="0" smtClean="0"/>
              <a:t>She was ghastly, chalkily pale; the red seemed to have gone even from her lips and gums, and the bones of her face stood out prominently; her breathing was painful to see or hear. </a:t>
            </a:r>
          </a:p>
          <a:p>
            <a:pPr indent="0" algn="r">
              <a:buNone/>
            </a:pPr>
            <a:r>
              <a:rPr lang="en-GB" sz="1600" dirty="0" smtClean="0"/>
              <a:t>Seward’s Diary, 7 September. Chapter 10</a:t>
            </a:r>
            <a:endParaRPr lang="en-GB" sz="1600" dirty="0"/>
          </a:p>
        </p:txBody>
      </p:sp>
      <p:sp>
        <p:nvSpPr>
          <p:cNvPr id="3" name="Title 2"/>
          <p:cNvSpPr>
            <a:spLocks noGrp="1"/>
          </p:cNvSpPr>
          <p:nvPr>
            <p:ph type="title"/>
          </p:nvPr>
        </p:nvSpPr>
        <p:spPr/>
        <p:txBody>
          <a:bodyPr>
            <a:normAutofit/>
          </a:bodyPr>
          <a:lstStyle/>
          <a:p>
            <a:pPr algn="ctr"/>
            <a:r>
              <a:rPr lang="en-GB" sz="4000" dirty="0" smtClean="0">
                <a:solidFill>
                  <a:srgbClr val="FF0000"/>
                </a:solidFill>
              </a:rPr>
              <a:t>The Symptoms of Lucy</a:t>
            </a:r>
            <a:endParaRPr lang="en-GB" sz="4000" dirty="0">
              <a:solidFill>
                <a:srgbClr val="FF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indent="0" algn="just">
              <a:buNone/>
            </a:pPr>
            <a:r>
              <a:rPr lang="en-GB" dirty="0" smtClean="0"/>
              <a:t>She was ghastly, chalkily pale; the red seemed to have gone even from her lips and gums, and the bones of her face stood out prominently; her breathing was painful to see or hear. </a:t>
            </a:r>
          </a:p>
          <a:p>
            <a:pPr indent="0" algn="r">
              <a:buNone/>
            </a:pPr>
            <a:r>
              <a:rPr lang="en-GB" sz="1600" dirty="0" smtClean="0"/>
              <a:t>Seward’s Diary, 7 September. Chapter 10</a:t>
            </a:r>
          </a:p>
          <a:p>
            <a:pPr indent="0" algn="r">
              <a:buNone/>
            </a:pPr>
            <a:endParaRPr lang="en-GB" sz="1600" dirty="0" smtClean="0"/>
          </a:p>
          <a:p>
            <a:pPr indent="0" algn="just">
              <a:buNone/>
            </a:pPr>
            <a:r>
              <a:rPr lang="en-GB" dirty="0" smtClean="0"/>
              <a:t>The pallor of anaemia is very marked; the face becomes white ... If the lips and gums be examined ... They will be found to be pale and bloodless, also. Debility and weakness are often extreme, the patients feel languid, heavy, and disinclined to make the slightest exertion. They are troubled with frequent sighing and yawning, are sleepy, dull and low-spirited.</a:t>
            </a:r>
          </a:p>
          <a:p>
            <a:pPr indent="0" algn="r">
              <a:buNone/>
            </a:pPr>
            <a:r>
              <a:rPr lang="en-GB" sz="1600" i="1" dirty="0" smtClean="0"/>
              <a:t>Cassell’s Family Doctor</a:t>
            </a:r>
            <a:r>
              <a:rPr lang="en-GB" sz="1600" dirty="0" smtClean="0"/>
              <a:t>, 1897</a:t>
            </a:r>
            <a:endParaRPr lang="en-GB" sz="1600" dirty="0"/>
          </a:p>
        </p:txBody>
      </p:sp>
      <p:sp>
        <p:nvSpPr>
          <p:cNvPr id="3" name="Title 2"/>
          <p:cNvSpPr>
            <a:spLocks noGrp="1"/>
          </p:cNvSpPr>
          <p:nvPr>
            <p:ph type="title"/>
          </p:nvPr>
        </p:nvSpPr>
        <p:spPr/>
        <p:txBody>
          <a:bodyPr>
            <a:normAutofit/>
          </a:bodyPr>
          <a:lstStyle/>
          <a:p>
            <a:pPr algn="ctr"/>
            <a:r>
              <a:rPr lang="en-GB" sz="4000" dirty="0">
                <a:solidFill>
                  <a:srgbClr val="FF0000"/>
                </a:solidFill>
              </a:rPr>
              <a:t>The Symptoms of Lucy</a:t>
            </a:r>
            <a:endParaRPr lang="en-GB" sz="4000" dirty="0">
              <a:solidFill>
                <a:srgbClr val="FF000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indent="0">
              <a:buNone/>
            </a:pPr>
            <a:r>
              <a:rPr lang="en-GB" dirty="0" smtClean="0"/>
              <a:t>Van Helsing to Arthur Holmwood</a:t>
            </a:r>
          </a:p>
          <a:p>
            <a:pPr indent="0">
              <a:buNone/>
            </a:pPr>
            <a:endParaRPr lang="en-GB" dirty="0" smtClean="0"/>
          </a:p>
          <a:p>
            <a:pPr indent="0" algn="just">
              <a:buNone/>
            </a:pPr>
            <a:r>
              <a:rPr lang="en-GB" dirty="0" smtClean="0"/>
              <a:t>‘Young miss is bad, very bad. She wants blood, and blood she must have or die. My friend John and I have consulted; and we are about to perform what we call transfusion of blood – to transfer from full veins of one to the empty veins which pine for him.’</a:t>
            </a:r>
          </a:p>
          <a:p>
            <a:pPr indent="0" algn="r">
              <a:buNone/>
            </a:pPr>
            <a:r>
              <a:rPr lang="en-GB" sz="1600" dirty="0" smtClean="0"/>
              <a:t>Seward’s Diary, 7 September. Chapter 10</a:t>
            </a:r>
          </a:p>
        </p:txBody>
      </p:sp>
      <p:sp>
        <p:nvSpPr>
          <p:cNvPr id="3" name="Title 2"/>
          <p:cNvSpPr>
            <a:spLocks noGrp="1"/>
          </p:cNvSpPr>
          <p:nvPr>
            <p:ph type="title"/>
          </p:nvPr>
        </p:nvSpPr>
        <p:spPr/>
        <p:txBody>
          <a:bodyPr>
            <a:normAutofit/>
          </a:bodyPr>
          <a:lstStyle/>
          <a:p>
            <a:pPr algn="ctr"/>
            <a:r>
              <a:rPr lang="en-GB" sz="4000" dirty="0">
                <a:solidFill>
                  <a:srgbClr val="FF0000"/>
                </a:solidFill>
              </a:rPr>
              <a:t>The Symptoms of Lucy</a:t>
            </a:r>
            <a:endParaRPr lang="en-GB" sz="4000" dirty="0">
              <a:solidFill>
                <a:srgbClr val="FF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5" descr="Blundells apparatus.JPG"/>
          <p:cNvPicPr>
            <a:picLocks noChangeAspect="1"/>
          </p:cNvPicPr>
          <p:nvPr/>
        </p:nvPicPr>
        <p:blipFill>
          <a:blip r:embed="rId2" cstate="print"/>
          <a:stretch>
            <a:fillRect/>
          </a:stretch>
        </p:blipFill>
        <p:spPr>
          <a:xfrm>
            <a:off x="1403648" y="1268760"/>
            <a:ext cx="6485167" cy="4312635"/>
          </a:xfrm>
          <a:prstGeom prst="rect">
            <a:avLst/>
          </a:prstGeom>
        </p:spPr>
      </p:pic>
      <p:sp>
        <p:nvSpPr>
          <p:cNvPr id="3" name="Title 2"/>
          <p:cNvSpPr>
            <a:spLocks noGrp="1"/>
          </p:cNvSpPr>
          <p:nvPr>
            <p:ph type="title"/>
          </p:nvPr>
        </p:nvSpPr>
        <p:spPr/>
        <p:txBody>
          <a:bodyPr>
            <a:normAutofit/>
          </a:bodyPr>
          <a:lstStyle/>
          <a:p>
            <a:pPr algn="ctr"/>
            <a:r>
              <a:rPr lang="en-GB" sz="4000" dirty="0">
                <a:solidFill>
                  <a:srgbClr val="FF0000"/>
                </a:solidFill>
              </a:rPr>
              <a:t>The </a:t>
            </a:r>
            <a:r>
              <a:rPr lang="en-GB" sz="4000" dirty="0" smtClean="0">
                <a:solidFill>
                  <a:srgbClr val="FF0000"/>
                </a:solidFill>
              </a:rPr>
              <a:t>Transfusion </a:t>
            </a:r>
            <a:r>
              <a:rPr lang="en-GB" sz="4000" dirty="0">
                <a:solidFill>
                  <a:srgbClr val="FF0000"/>
                </a:solidFill>
              </a:rPr>
              <a:t>of </a:t>
            </a:r>
            <a:r>
              <a:rPr lang="en-GB" sz="4000" dirty="0" smtClean="0">
                <a:solidFill>
                  <a:srgbClr val="FF0000"/>
                </a:solidFill>
              </a:rPr>
              <a:t>Blood</a:t>
            </a:r>
            <a:endParaRPr lang="en-GB" sz="4000" dirty="0">
              <a:solidFill>
                <a:srgbClr val="FF0000"/>
              </a:solidFill>
            </a:endParaRPr>
          </a:p>
        </p:txBody>
      </p:sp>
      <p:sp>
        <p:nvSpPr>
          <p:cNvPr id="7" name="Content Placeholder 6"/>
          <p:cNvSpPr>
            <a:spLocks noGrp="1"/>
          </p:cNvSpPr>
          <p:nvPr>
            <p:ph idx="1"/>
          </p:nvPr>
        </p:nvSpPr>
        <p:spPr>
          <a:xfrm>
            <a:off x="479351" y="1700808"/>
            <a:ext cx="8229600" cy="4572000"/>
          </a:xfrm>
        </p:spPr>
        <p:txBody>
          <a:bodyPr>
            <a:normAutofit fontScale="92500" lnSpcReduction="10000"/>
          </a:bodyPr>
          <a:lstStyle/>
          <a:p>
            <a:pPr>
              <a:buNone/>
            </a:pPr>
            <a:endParaRPr lang="en-GB" dirty="0" smtClean="0"/>
          </a:p>
          <a:p>
            <a:pPr>
              <a:buNone/>
            </a:pPr>
            <a:endParaRPr lang="en-GB" dirty="0" smtClean="0"/>
          </a:p>
          <a:p>
            <a:pPr>
              <a:buNone/>
            </a:pPr>
            <a:endParaRPr lang="en-GB" dirty="0" smtClean="0"/>
          </a:p>
          <a:p>
            <a:pPr>
              <a:buNone/>
            </a:pPr>
            <a:endParaRPr lang="en-GB" dirty="0" smtClean="0"/>
          </a:p>
          <a:p>
            <a:pPr>
              <a:buNone/>
            </a:pPr>
            <a:endParaRPr lang="en-GB" dirty="0" smtClean="0"/>
          </a:p>
          <a:p>
            <a:pPr>
              <a:buNone/>
            </a:pPr>
            <a:endParaRPr lang="en-GB" dirty="0" smtClean="0"/>
          </a:p>
          <a:p>
            <a:pPr>
              <a:buNone/>
            </a:pPr>
            <a:endParaRPr lang="en-GB" dirty="0" smtClean="0"/>
          </a:p>
          <a:p>
            <a:pPr>
              <a:buNone/>
            </a:pPr>
            <a:endParaRPr lang="en-GB" dirty="0" smtClean="0"/>
          </a:p>
          <a:p>
            <a:pPr>
              <a:buNone/>
            </a:pPr>
            <a:endParaRPr lang="en-GB" dirty="0" smtClean="0"/>
          </a:p>
          <a:p>
            <a:pPr>
              <a:buNone/>
            </a:pPr>
            <a:endParaRPr lang="en-GB" dirty="0" smtClean="0"/>
          </a:p>
          <a:p>
            <a:pPr algn="ctr">
              <a:buNone/>
            </a:pPr>
            <a:r>
              <a:rPr lang="en-GB" dirty="0" smtClean="0"/>
              <a:t>Blundell’s apparatus for the transfusion of blood</a:t>
            </a:r>
            <a:endParaRPr lang="en-GB"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51520" y="1556792"/>
            <a:ext cx="8229600" cy="4572000"/>
          </a:xfrm>
        </p:spPr>
        <p:txBody>
          <a:bodyPr/>
          <a:lstStyle/>
          <a:p>
            <a:pPr indent="0" algn="just">
              <a:buNone/>
            </a:pPr>
            <a:r>
              <a:rPr lang="en-GB" dirty="0" smtClean="0"/>
              <a:t>... with swiftness, but with absolute method, Van Helsing performed the operation. As the transfusion went on, something like life seemed to come back to poor Lucy’s cheeks, and through Arthur’s growing pallor the joy of his face seemed absolutely to shine. After a bit I began to grow anxious, for the loss of blood was telling on Arthur, strong man as he was. It gave me an idea of what a terrible strain Lucy’s system must have undergone that what weakened Arthur only partially restored her.</a:t>
            </a:r>
          </a:p>
          <a:p>
            <a:pPr algn="r">
              <a:buNone/>
            </a:pPr>
            <a:r>
              <a:rPr lang="en-GB" sz="1600" dirty="0" smtClean="0"/>
              <a:t>Seward’s Diary, 7 September. Chapter 10</a:t>
            </a:r>
          </a:p>
          <a:p>
            <a:pPr algn="just">
              <a:buNone/>
            </a:pPr>
            <a:endParaRPr lang="en-GB" dirty="0" smtClean="0"/>
          </a:p>
          <a:p>
            <a:pPr algn="just">
              <a:buNone/>
            </a:pPr>
            <a:endParaRPr lang="en-GB" dirty="0"/>
          </a:p>
        </p:txBody>
      </p:sp>
      <p:sp>
        <p:nvSpPr>
          <p:cNvPr id="3" name="Title 2"/>
          <p:cNvSpPr>
            <a:spLocks noGrp="1"/>
          </p:cNvSpPr>
          <p:nvPr>
            <p:ph type="title"/>
          </p:nvPr>
        </p:nvSpPr>
        <p:spPr/>
        <p:txBody>
          <a:bodyPr>
            <a:normAutofit/>
          </a:bodyPr>
          <a:lstStyle/>
          <a:p>
            <a:pPr algn="ctr"/>
            <a:r>
              <a:rPr lang="en-GB" sz="4000" dirty="0">
                <a:solidFill>
                  <a:srgbClr val="FF0000"/>
                </a:solidFill>
              </a:rPr>
              <a:t>The Transfusion of Blood</a:t>
            </a:r>
            <a:endParaRPr lang="en-GB" sz="4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Blood Transfusion.jpg"/>
          <p:cNvPicPr>
            <a:picLocks noGrp="1" noChangeAspect="1"/>
          </p:cNvPicPr>
          <p:nvPr>
            <p:ph idx="1"/>
          </p:nvPr>
        </p:nvPicPr>
        <p:blipFill>
          <a:blip r:embed="rId2" cstate="print"/>
          <a:stretch>
            <a:fillRect/>
          </a:stretch>
        </p:blipFill>
        <p:spPr>
          <a:xfrm>
            <a:off x="2123728" y="1340768"/>
            <a:ext cx="5407146" cy="4248472"/>
          </a:xfrm>
        </p:spPr>
      </p:pic>
      <p:sp>
        <p:nvSpPr>
          <p:cNvPr id="3" name="Title 2"/>
          <p:cNvSpPr>
            <a:spLocks noGrp="1"/>
          </p:cNvSpPr>
          <p:nvPr>
            <p:ph type="title"/>
          </p:nvPr>
        </p:nvSpPr>
        <p:spPr/>
        <p:txBody>
          <a:bodyPr>
            <a:normAutofit/>
          </a:bodyPr>
          <a:lstStyle/>
          <a:p>
            <a:pPr algn="ctr"/>
            <a:r>
              <a:rPr lang="en-GB" sz="4000" dirty="0">
                <a:solidFill>
                  <a:srgbClr val="FF0000"/>
                </a:solidFill>
              </a:rPr>
              <a:t>The Transfusion of Blood</a:t>
            </a:r>
            <a:endParaRPr lang="en-GB" sz="4000" dirty="0">
              <a:solidFill>
                <a:srgbClr val="FF00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ctr">
              <a:buNone/>
            </a:pPr>
            <a:r>
              <a:rPr lang="en-GB" dirty="0" smtClean="0"/>
              <a:t>Where does a vampire bite?</a:t>
            </a:r>
            <a:endParaRPr lang="en-GB" dirty="0"/>
          </a:p>
        </p:txBody>
      </p:sp>
      <p:sp>
        <p:nvSpPr>
          <p:cNvPr id="3" name="Title 2"/>
          <p:cNvSpPr>
            <a:spLocks noGrp="1"/>
          </p:cNvSpPr>
          <p:nvPr>
            <p:ph type="title"/>
          </p:nvPr>
        </p:nvSpPr>
        <p:spPr/>
        <p:txBody>
          <a:bodyPr>
            <a:normAutofit/>
          </a:bodyPr>
          <a:lstStyle/>
          <a:p>
            <a:pPr algn="ctr"/>
            <a:r>
              <a:rPr lang="en-GB" sz="7200" dirty="0" smtClean="0">
                <a:solidFill>
                  <a:srgbClr val="FF0000"/>
                </a:solidFill>
              </a:rPr>
              <a:t>Dracula</a:t>
            </a:r>
            <a:endParaRPr lang="en-GB" sz="7200" dirty="0">
              <a:solidFill>
                <a:srgbClr val="FF0000"/>
              </a:solidFill>
            </a:endParaRPr>
          </a:p>
        </p:txBody>
      </p:sp>
      <p:pic>
        <p:nvPicPr>
          <p:cNvPr id="49154" name="Picture 2" descr="http://www.doctormacro.com/Images/Lugosi,%20Bela/Annex/Annex%20-%20Lugosi,%20Bela%20%28Dracula%29_04.jpg"/>
          <p:cNvPicPr>
            <a:picLocks noChangeAspect="1" noChangeArrowheads="1"/>
          </p:cNvPicPr>
          <p:nvPr/>
        </p:nvPicPr>
        <p:blipFill>
          <a:blip r:embed="rId2" cstate="print"/>
          <a:srcRect/>
          <a:stretch>
            <a:fillRect/>
          </a:stretch>
        </p:blipFill>
        <p:spPr bwMode="auto">
          <a:xfrm>
            <a:off x="2051720" y="2204864"/>
            <a:ext cx="5119914" cy="402223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C:\Users\Bill Hughes\Documents\Research\2013 Conferences\Sunderland 2013\Midnight Mess.jpg"/>
          <p:cNvPicPr>
            <a:picLocks noChangeAspect="1" noChangeArrowheads="1"/>
          </p:cNvPicPr>
          <p:nvPr/>
        </p:nvPicPr>
        <p:blipFill>
          <a:blip r:embed="rId2" cstate="print"/>
          <a:srcRect/>
          <a:stretch>
            <a:fillRect/>
          </a:stretch>
        </p:blipFill>
        <p:spPr bwMode="auto">
          <a:xfrm>
            <a:off x="1979712" y="1268760"/>
            <a:ext cx="5495925" cy="4076700"/>
          </a:xfrm>
          <a:prstGeom prst="rect">
            <a:avLst/>
          </a:prstGeom>
          <a:noFill/>
        </p:spPr>
      </p:pic>
      <p:sp>
        <p:nvSpPr>
          <p:cNvPr id="2" name="Content Placeholder 1"/>
          <p:cNvSpPr>
            <a:spLocks noGrp="1"/>
          </p:cNvSpPr>
          <p:nvPr>
            <p:ph idx="1"/>
          </p:nvPr>
        </p:nvSpPr>
        <p:spPr>
          <a:xfrm>
            <a:off x="457200" y="1268760"/>
            <a:ext cx="8229600" cy="4827240"/>
          </a:xfrm>
        </p:spPr>
        <p:txBody>
          <a:bodyPr>
            <a:normAutofit/>
          </a:bodyPr>
          <a:lstStyle/>
          <a:p>
            <a:pPr algn="ctr">
              <a:buNone/>
            </a:pPr>
            <a:endParaRPr lang="en-GB" dirty="0" smtClean="0"/>
          </a:p>
          <a:p>
            <a:pPr algn="ctr">
              <a:buNone/>
            </a:pPr>
            <a:endParaRPr lang="en-GB" dirty="0" smtClean="0"/>
          </a:p>
          <a:p>
            <a:pPr algn="ctr">
              <a:buNone/>
            </a:pPr>
            <a:endParaRPr lang="en-GB" dirty="0" smtClean="0"/>
          </a:p>
          <a:p>
            <a:pPr algn="ctr">
              <a:buNone/>
            </a:pPr>
            <a:endParaRPr lang="en-GB" dirty="0" smtClean="0"/>
          </a:p>
          <a:p>
            <a:pPr algn="ctr">
              <a:buNone/>
            </a:pPr>
            <a:endParaRPr lang="en-GB" dirty="0" smtClean="0"/>
          </a:p>
          <a:p>
            <a:pPr algn="ctr">
              <a:buNone/>
            </a:pPr>
            <a:endParaRPr lang="en-GB" dirty="0" smtClean="0"/>
          </a:p>
          <a:p>
            <a:pPr algn="ctr">
              <a:buNone/>
            </a:pPr>
            <a:endParaRPr lang="en-GB" dirty="0" smtClean="0"/>
          </a:p>
          <a:p>
            <a:pPr algn="ctr">
              <a:buNone/>
            </a:pPr>
            <a:endParaRPr lang="en-GB" dirty="0" smtClean="0"/>
          </a:p>
          <a:p>
            <a:pPr algn="ctr">
              <a:buNone/>
            </a:pPr>
            <a:endParaRPr lang="en-GB" dirty="0" smtClean="0"/>
          </a:p>
          <a:p>
            <a:pPr algn="ctr">
              <a:buNone/>
            </a:pPr>
            <a:r>
              <a:rPr lang="en-GB" sz="2400" dirty="0" smtClean="0"/>
              <a:t>‘Midnight Mess’, </a:t>
            </a:r>
            <a:r>
              <a:rPr lang="en-GB" sz="2400" i="1" dirty="0" smtClean="0"/>
              <a:t>Tales from the Crypt</a:t>
            </a:r>
            <a:r>
              <a:rPr lang="en-GB" sz="2400" dirty="0" smtClean="0"/>
              <a:t>, 35, 1 February 1954.</a:t>
            </a:r>
            <a:endParaRPr lang="en-GB" sz="2400" dirty="0"/>
          </a:p>
        </p:txBody>
      </p:sp>
      <p:sp>
        <p:nvSpPr>
          <p:cNvPr id="3" name="Title 2"/>
          <p:cNvSpPr>
            <a:spLocks noGrp="1"/>
          </p:cNvSpPr>
          <p:nvPr>
            <p:ph type="title"/>
          </p:nvPr>
        </p:nvSpPr>
        <p:spPr>
          <a:xfrm>
            <a:off x="457200" y="26715"/>
            <a:ext cx="8229600" cy="1219200"/>
          </a:xfrm>
        </p:spPr>
        <p:txBody>
          <a:bodyPr>
            <a:normAutofit/>
          </a:bodyPr>
          <a:lstStyle/>
          <a:p>
            <a:pPr algn="ctr"/>
            <a:r>
              <a:rPr lang="en-GB" sz="6000" dirty="0" smtClean="0">
                <a:solidFill>
                  <a:srgbClr val="FF0000"/>
                </a:solidFill>
              </a:rPr>
              <a:t>The Jugular Vein</a:t>
            </a:r>
            <a:endParaRPr lang="en-GB" sz="6000" dirty="0">
              <a:solidFill>
                <a:srgbClr val="FF000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indent="0" algn="just">
              <a:buNone/>
            </a:pPr>
            <a:r>
              <a:rPr lang="en-GB" dirty="0" smtClean="0"/>
              <a:t>Just over the external jugular vein there were two punctures, not large, but not wholesome looking. There was no sign of disease, but the edges were white and worn-looking, as if by some trituration. It at once occurred to me that this wound, or whatever it was, might be the means of that manifest loss of blood; but I abandoned the idea as soon as formed, for such a thing could not be. The whole bed must have been drenched to a scarlet with the blood which the girl must have lost to leave such a pallor as she had before the transfusion.</a:t>
            </a:r>
          </a:p>
          <a:p>
            <a:pPr indent="0" algn="r">
              <a:buNone/>
            </a:pPr>
            <a:r>
              <a:rPr lang="en-GB" sz="1600" dirty="0" smtClean="0"/>
              <a:t>Seward’s Journal, 7 September. Chapter 10</a:t>
            </a:r>
            <a:endParaRPr lang="en-GB" sz="1600" dirty="0"/>
          </a:p>
        </p:txBody>
      </p:sp>
      <p:sp>
        <p:nvSpPr>
          <p:cNvPr id="3" name="Title 2"/>
          <p:cNvSpPr>
            <a:spLocks noGrp="1"/>
          </p:cNvSpPr>
          <p:nvPr>
            <p:ph type="title"/>
          </p:nvPr>
        </p:nvSpPr>
        <p:spPr/>
        <p:txBody>
          <a:bodyPr>
            <a:normAutofit/>
          </a:bodyPr>
          <a:lstStyle/>
          <a:p>
            <a:pPr algn="ctr"/>
            <a:r>
              <a:rPr lang="en-GB" sz="7200" dirty="0" smtClean="0">
                <a:solidFill>
                  <a:srgbClr val="FF0000"/>
                </a:solidFill>
              </a:rPr>
              <a:t>Dracula</a:t>
            </a:r>
            <a:endParaRPr lang="en-GB" sz="7200" dirty="0">
              <a:solidFill>
                <a:srgbClr val="FF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7200" dirty="0" smtClean="0">
                <a:solidFill>
                  <a:srgbClr val="FF0000"/>
                </a:solidFill>
              </a:rPr>
              <a:t>Dracula</a:t>
            </a:r>
            <a:endParaRPr lang="en-GB" sz="7200" dirty="0">
              <a:solidFill>
                <a:srgbClr val="FF0000"/>
              </a:solidFill>
            </a:endParaRPr>
          </a:p>
        </p:txBody>
      </p:sp>
      <p:sp>
        <p:nvSpPr>
          <p:cNvPr id="3" name="Content Placeholder 2"/>
          <p:cNvSpPr>
            <a:spLocks noGrp="1"/>
          </p:cNvSpPr>
          <p:nvPr>
            <p:ph sz="half" idx="1"/>
          </p:nvPr>
        </p:nvSpPr>
        <p:spPr/>
        <p:txBody>
          <a:bodyPr/>
          <a:lstStyle/>
          <a:p>
            <a:pPr indent="0" algn="just">
              <a:buNone/>
            </a:pPr>
            <a:r>
              <a:rPr lang="en-GB" dirty="0" smtClean="0"/>
              <a:t>Just over the external jugular vein there were two punctures, not large, but not wholesome looking. There was no sign of disease, but the edges were white and worn-looking, as if by some trituration.</a:t>
            </a:r>
            <a:endParaRPr lang="en-GB" dirty="0"/>
          </a:p>
        </p:txBody>
      </p:sp>
      <p:sp>
        <p:nvSpPr>
          <p:cNvPr id="4" name="Content Placeholder 3"/>
          <p:cNvSpPr>
            <a:spLocks noGrp="1"/>
          </p:cNvSpPr>
          <p:nvPr>
            <p:ph sz="half" idx="2"/>
          </p:nvPr>
        </p:nvSpPr>
        <p:spPr/>
        <p:txBody>
          <a:bodyPr/>
          <a:lstStyle/>
          <a:p>
            <a:endParaRPr lang="en-GB"/>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7200" dirty="0" smtClean="0">
                <a:solidFill>
                  <a:srgbClr val="FF0000"/>
                </a:solidFill>
              </a:rPr>
              <a:t>Dracula</a:t>
            </a:r>
            <a:endParaRPr lang="en-GB" sz="7200" dirty="0">
              <a:solidFill>
                <a:srgbClr val="FF0000"/>
              </a:solidFill>
            </a:endParaRPr>
          </a:p>
        </p:txBody>
      </p:sp>
      <p:sp>
        <p:nvSpPr>
          <p:cNvPr id="3" name="Content Placeholder 2"/>
          <p:cNvSpPr>
            <a:spLocks noGrp="1"/>
          </p:cNvSpPr>
          <p:nvPr>
            <p:ph sz="half" idx="1"/>
          </p:nvPr>
        </p:nvSpPr>
        <p:spPr>
          <a:xfrm>
            <a:off x="457200" y="1844824"/>
            <a:ext cx="3826768" cy="3600400"/>
          </a:xfrm>
        </p:spPr>
        <p:txBody>
          <a:bodyPr>
            <a:normAutofit fontScale="92500"/>
          </a:bodyPr>
          <a:lstStyle/>
          <a:p>
            <a:pPr indent="0" algn="just">
              <a:buNone/>
            </a:pPr>
            <a:r>
              <a:rPr lang="en-GB" dirty="0" smtClean="0"/>
              <a:t>Just over the external jugular vein there were two punctures, not large, but not wholesome looking. There was no sign of disease, but the edges were white and worn-looking, as if by some trituration.</a:t>
            </a:r>
            <a:endParaRPr lang="en-GB" dirty="0"/>
          </a:p>
        </p:txBody>
      </p:sp>
      <p:pic>
        <p:nvPicPr>
          <p:cNvPr id="5" name="Content Placeholder 4" descr="veins and arteries.jpg"/>
          <p:cNvPicPr>
            <a:picLocks noGrp="1" noChangeAspect="1"/>
          </p:cNvPicPr>
          <p:nvPr>
            <p:ph sz="half" idx="2"/>
          </p:nvPr>
        </p:nvPicPr>
        <p:blipFill>
          <a:blip r:embed="rId2" cstate="print"/>
          <a:stretch>
            <a:fillRect/>
          </a:stretch>
        </p:blipFill>
        <p:spPr>
          <a:xfrm>
            <a:off x="4648200" y="1844823"/>
            <a:ext cx="4063945" cy="3600401"/>
          </a:xfr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indent="0" algn="just">
              <a:buNone/>
            </a:pPr>
            <a:r>
              <a:rPr lang="en-GB" dirty="0" smtClean="0"/>
              <a:t>... I have a vague memory of something long and dark with red eyes ... and something very sweet and very bitter all around me at once, and then I seemed sinking into deep green water, and there was a singing in my ears, as I have heard there is to drowning men; and then everything seemed passing away from me; my soul seemed to go out from my body and float about the air. </a:t>
            </a:r>
          </a:p>
          <a:p>
            <a:pPr indent="0" algn="r">
              <a:buNone/>
            </a:pPr>
            <a:r>
              <a:rPr lang="en-GB" sz="1800" dirty="0" smtClean="0"/>
              <a:t>Mina Murray’s journal, 18 August. Chapter 8. </a:t>
            </a:r>
            <a:endParaRPr lang="en-GB" sz="1800" dirty="0"/>
          </a:p>
        </p:txBody>
      </p:sp>
      <p:sp>
        <p:nvSpPr>
          <p:cNvPr id="3" name="Title 2"/>
          <p:cNvSpPr>
            <a:spLocks noGrp="1"/>
          </p:cNvSpPr>
          <p:nvPr>
            <p:ph type="title"/>
          </p:nvPr>
        </p:nvSpPr>
        <p:spPr/>
        <p:txBody>
          <a:bodyPr>
            <a:normAutofit/>
          </a:bodyPr>
          <a:lstStyle/>
          <a:p>
            <a:pPr algn="ctr"/>
            <a:r>
              <a:rPr lang="en-GB" sz="5400" dirty="0" smtClean="0">
                <a:solidFill>
                  <a:srgbClr val="FF0000"/>
                </a:solidFill>
              </a:rPr>
              <a:t>Lucy’s Dream</a:t>
            </a:r>
            <a:endParaRPr lang="en-GB" sz="5400" dirty="0">
              <a:solidFill>
                <a:srgbClr val="FF0000"/>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mage520.jpg"/>
          <p:cNvPicPr>
            <a:picLocks noGrp="1" noChangeAspect="1"/>
          </p:cNvPicPr>
          <p:nvPr>
            <p:ph idx="1"/>
          </p:nvPr>
        </p:nvPicPr>
        <p:blipFill>
          <a:blip r:embed="rId2" cstate="print"/>
          <a:stretch>
            <a:fillRect/>
          </a:stretch>
        </p:blipFill>
        <p:spPr>
          <a:xfrm>
            <a:off x="2339752" y="1758949"/>
            <a:ext cx="4137248" cy="4454437"/>
          </a:xfrm>
        </p:spPr>
      </p:pic>
      <p:sp>
        <p:nvSpPr>
          <p:cNvPr id="3" name="Title 2"/>
          <p:cNvSpPr>
            <a:spLocks noGrp="1"/>
          </p:cNvSpPr>
          <p:nvPr>
            <p:ph type="title"/>
          </p:nvPr>
        </p:nvSpPr>
        <p:spPr/>
        <p:txBody>
          <a:bodyPr/>
          <a:lstStyle/>
          <a:p>
            <a:pPr algn="ctr"/>
            <a:r>
              <a:rPr lang="en-GB" dirty="0" smtClean="0">
                <a:solidFill>
                  <a:srgbClr val="FF0000"/>
                </a:solidFill>
              </a:rPr>
              <a:t>Where does a vampire bite?</a:t>
            </a:r>
            <a:endParaRPr lang="en-GB" dirty="0">
              <a:solidFill>
                <a:srgbClr val="FF000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indent="0" algn="just">
              <a:buNone/>
            </a:pPr>
            <a:r>
              <a:rPr lang="en-GB" dirty="0" smtClean="0"/>
              <a:t>... the effect is immediate and decided. There is felt a soft humming in the ears; a sense of tingling steals over the body; and, in a few seconds, complete unconsciousness and insensibility supervene, and continue so long as the pressure is maintained. On its removal, there is confusion of thought, with return of the tingling sensation, and in a few seconds consciousness is restored. </a:t>
            </a:r>
            <a:r>
              <a:rPr lang="en-GB" i="1" dirty="0" smtClean="0"/>
              <a:t>The mind dreams with much activity, and a few seconds appear as hours, from the number and rapid succession of thoughts passing through the brain.</a:t>
            </a:r>
            <a:endParaRPr lang="en-GB" i="1" dirty="0"/>
          </a:p>
        </p:txBody>
      </p:sp>
      <p:sp>
        <p:nvSpPr>
          <p:cNvPr id="3" name="Title 2"/>
          <p:cNvSpPr>
            <a:spLocks noGrp="1"/>
          </p:cNvSpPr>
          <p:nvPr>
            <p:ph type="title"/>
          </p:nvPr>
        </p:nvSpPr>
        <p:spPr/>
        <p:txBody>
          <a:bodyPr>
            <a:normAutofit/>
          </a:bodyPr>
          <a:lstStyle/>
          <a:p>
            <a:pPr algn="ctr"/>
            <a:r>
              <a:rPr lang="en-GB" sz="3200" dirty="0" smtClean="0"/>
              <a:t>William Carpenter, </a:t>
            </a:r>
            <a:br>
              <a:rPr lang="en-GB" sz="3200" dirty="0" smtClean="0"/>
            </a:br>
            <a:r>
              <a:rPr lang="en-GB" sz="3200" i="1" dirty="0" smtClean="0"/>
              <a:t>Principles of Mental Physiology </a:t>
            </a:r>
            <a:r>
              <a:rPr lang="en-GB" sz="3200" dirty="0" smtClean="0"/>
              <a:t>(1874)</a:t>
            </a:r>
            <a:endParaRPr lang="en-GB" sz="3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Bill Hughes_Specialisms_2013.jpg"/>
          <p:cNvPicPr>
            <a:picLocks noGrp="1" noChangeAspect="1"/>
          </p:cNvPicPr>
          <p:nvPr>
            <p:ph idx="1"/>
          </p:nvPr>
        </p:nvPicPr>
        <p:blipFill>
          <a:blip r:embed="rId2" cstate="print"/>
          <a:stretch>
            <a:fillRect/>
          </a:stretch>
        </p:blipFill>
        <p:spPr>
          <a:xfrm>
            <a:off x="2339752" y="3635052"/>
            <a:ext cx="2880320" cy="2203223"/>
          </a:xfrm>
        </p:spPr>
      </p:pic>
      <p:sp>
        <p:nvSpPr>
          <p:cNvPr id="3" name="Title 2"/>
          <p:cNvSpPr>
            <a:spLocks noGrp="1"/>
          </p:cNvSpPr>
          <p:nvPr>
            <p:ph type="title"/>
          </p:nvPr>
        </p:nvSpPr>
        <p:spPr/>
        <p:txBody>
          <a:bodyPr/>
          <a:lstStyle/>
          <a:p>
            <a:pPr algn="ctr"/>
            <a:r>
              <a:rPr lang="en-GB" dirty="0" smtClean="0">
                <a:solidFill>
                  <a:srgbClr val="FF0000"/>
                </a:solidFill>
              </a:rPr>
              <a:t>Carpe </a:t>
            </a:r>
            <a:r>
              <a:rPr lang="en-GB" dirty="0" smtClean="0">
                <a:solidFill>
                  <a:srgbClr val="FF0000"/>
                </a:solidFill>
              </a:rPr>
              <a:t>noctem</a:t>
            </a:r>
            <a:endParaRPr lang="en-GB" dirty="0">
              <a:solidFill>
                <a:srgbClr val="FF0000"/>
              </a:solidFill>
            </a:endParaRPr>
          </a:p>
        </p:txBody>
      </p:sp>
      <p:sp>
        <p:nvSpPr>
          <p:cNvPr id="2" name="TextBox 1"/>
          <p:cNvSpPr txBox="1"/>
          <p:nvPr/>
        </p:nvSpPr>
        <p:spPr>
          <a:xfrm>
            <a:off x="457200" y="1340215"/>
            <a:ext cx="6984776" cy="369332"/>
          </a:xfrm>
          <a:prstGeom prst="rect">
            <a:avLst/>
          </a:prstGeom>
          <a:noFill/>
        </p:spPr>
        <p:txBody>
          <a:bodyPr wrap="square" rtlCol="0">
            <a:spAutoFit/>
          </a:bodyPr>
          <a:lstStyle/>
          <a:p>
            <a:r>
              <a:rPr lang="en-US" dirty="0" smtClean="0"/>
              <a:t>Follow William Hughes on Twitter: </a:t>
            </a:r>
            <a:r>
              <a:rPr lang="en-US" dirty="0" smtClean="0">
                <a:solidFill>
                  <a:schemeClr val="tx2">
                    <a:lumMod val="50000"/>
                  </a:schemeClr>
                </a:solidFill>
              </a:rPr>
              <a:t>@esmedunae</a:t>
            </a:r>
            <a:endParaRPr lang="en-GB" dirty="0">
              <a:solidFill>
                <a:schemeClr val="tx2">
                  <a:lumMod val="50000"/>
                </a:schemeClr>
              </a:solidFill>
            </a:endParaRPr>
          </a:p>
        </p:txBody>
      </p:sp>
      <p:sp>
        <p:nvSpPr>
          <p:cNvPr id="5" name="TextBox 4"/>
          <p:cNvSpPr txBox="1"/>
          <p:nvPr/>
        </p:nvSpPr>
        <p:spPr>
          <a:xfrm>
            <a:off x="1112032" y="2658312"/>
            <a:ext cx="7276392" cy="369332"/>
          </a:xfrm>
          <a:prstGeom prst="rect">
            <a:avLst/>
          </a:prstGeom>
          <a:noFill/>
        </p:spPr>
        <p:txBody>
          <a:bodyPr wrap="square" rtlCol="0">
            <a:spAutoFit/>
          </a:bodyPr>
          <a:lstStyle/>
          <a:p>
            <a:r>
              <a:rPr lang="en-US" dirty="0" smtClean="0"/>
              <a:t>Follow Gothic at the University of Macau on Twitter: </a:t>
            </a:r>
            <a:r>
              <a:rPr lang="en-US" dirty="0" smtClean="0">
                <a:solidFill>
                  <a:schemeClr val="tx2">
                    <a:lumMod val="50000"/>
                  </a:schemeClr>
                </a:solidFill>
              </a:rPr>
              <a:t>@UMGothic</a:t>
            </a:r>
            <a:endParaRPr lang="en-GB" dirty="0">
              <a:solidFill>
                <a:schemeClr val="tx2">
                  <a:lumMod val="50000"/>
                </a:schemeClr>
              </a:solidFill>
            </a:endParaRPr>
          </a:p>
        </p:txBody>
      </p:sp>
      <p:sp>
        <p:nvSpPr>
          <p:cNvPr id="6" name="TextBox 5"/>
          <p:cNvSpPr txBox="1"/>
          <p:nvPr/>
        </p:nvSpPr>
        <p:spPr>
          <a:xfrm>
            <a:off x="263005" y="3079347"/>
            <a:ext cx="8892480" cy="369332"/>
          </a:xfrm>
          <a:prstGeom prst="rect">
            <a:avLst/>
          </a:prstGeom>
          <a:noFill/>
        </p:spPr>
        <p:txBody>
          <a:bodyPr wrap="square" rtlCol="0">
            <a:spAutoFit/>
          </a:bodyPr>
          <a:lstStyle/>
          <a:p>
            <a:r>
              <a:rPr lang="en-US" dirty="0" smtClean="0"/>
              <a:t>Follow UMGothic </a:t>
            </a:r>
            <a:r>
              <a:rPr lang="en-US" dirty="0"/>
              <a:t>on Facebook at </a:t>
            </a:r>
            <a:r>
              <a:rPr lang="en-US" dirty="0" smtClean="0">
                <a:solidFill>
                  <a:schemeClr val="tx2">
                    <a:lumMod val="50000"/>
                  </a:schemeClr>
                </a:solidFill>
              </a:rPr>
              <a:t>https</a:t>
            </a:r>
            <a:r>
              <a:rPr lang="en-US" dirty="0">
                <a:solidFill>
                  <a:schemeClr val="tx2">
                    <a:lumMod val="50000"/>
                  </a:schemeClr>
                </a:solidFill>
              </a:rPr>
              <a:t>://www.facebook.com/groups/335553131073618/</a:t>
            </a:r>
            <a:endParaRPr lang="en-GB" dirty="0">
              <a:solidFill>
                <a:schemeClr val="tx2">
                  <a:lumMod val="50000"/>
                </a:schemeClr>
              </a:solidFill>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568" y="3635052"/>
            <a:ext cx="1468377" cy="2200678"/>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88782" y="3635052"/>
            <a:ext cx="3274108" cy="2184723"/>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80112" y="1423879"/>
            <a:ext cx="1074505" cy="1074505"/>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04248" y="1378315"/>
            <a:ext cx="722625" cy="1120069"/>
          </a:xfrm>
          <a:prstGeom prst="rect">
            <a:avLst/>
          </a:prstGeom>
        </p:spPr>
      </p:pic>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76504" y="1376383"/>
            <a:ext cx="729432" cy="1095556"/>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4060</TotalTime>
  <Words>1251</Words>
  <Application>Microsoft Office PowerPoint</Application>
  <PresentationFormat>On-screen Show (4:3)</PresentationFormat>
  <Paragraphs>99</Paragraphs>
  <Slides>28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新細明體</vt:lpstr>
      <vt:lpstr>Arial</vt:lpstr>
      <vt:lpstr>Constantia</vt:lpstr>
      <vt:lpstr>Wingdings 2</vt:lpstr>
      <vt:lpstr>Paper</vt:lpstr>
      <vt:lpstr>‘What does that blood mean?’ The Sanguine Physiology of Dracula </vt:lpstr>
      <vt:lpstr>PowerPoint Presentation</vt:lpstr>
      <vt:lpstr>Blood is Thicker than Water</vt:lpstr>
      <vt:lpstr>Bram, William and George Stoker</vt:lpstr>
      <vt:lpstr>What is vampirism?</vt:lpstr>
      <vt:lpstr>What is vampirism?</vt:lpstr>
      <vt:lpstr>What is vampirism?</vt:lpstr>
      <vt:lpstr>What is vampirism?</vt:lpstr>
      <vt:lpstr>What is vampirism?</vt:lpstr>
      <vt:lpstr>What is vampirism?</vt:lpstr>
      <vt:lpstr>Dracula</vt:lpstr>
      <vt:lpstr>PowerPoint Presentation</vt:lpstr>
      <vt:lpstr>PowerPoint Presentation</vt:lpstr>
      <vt:lpstr>The Symptoms of Lucy</vt:lpstr>
      <vt:lpstr>The Symptoms of Lucy</vt:lpstr>
      <vt:lpstr>The Symptoms of Lucy</vt:lpstr>
      <vt:lpstr>The Transfusion of Blood</vt:lpstr>
      <vt:lpstr>The Transfusion of Blood</vt:lpstr>
      <vt:lpstr>The Transfusion of Blood</vt:lpstr>
      <vt:lpstr>Dracula</vt:lpstr>
      <vt:lpstr>The Jugular Vein</vt:lpstr>
      <vt:lpstr>Dracula</vt:lpstr>
      <vt:lpstr>Dracula</vt:lpstr>
      <vt:lpstr>Dracula</vt:lpstr>
      <vt:lpstr>Lucy’s Dream</vt:lpstr>
      <vt:lpstr>Where does a vampire bite?</vt:lpstr>
      <vt:lpstr>William Carpenter,  Principles of Mental Physiology (1874)</vt:lpstr>
      <vt:lpstr>Carpe noctem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Vampires in Gothic Fiction</dc:title>
  <dc:creator>Bill Hughes</dc:creator>
  <cp:lastModifiedBy>williamhughes</cp:lastModifiedBy>
  <cp:revision>62</cp:revision>
  <dcterms:created xsi:type="dcterms:W3CDTF">2013-06-18T11:31:47Z</dcterms:created>
  <dcterms:modified xsi:type="dcterms:W3CDTF">2021-04-15T19:46:24Z</dcterms:modified>
</cp:coreProperties>
</file>